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6" r:id="rId1"/>
  </p:sldMasterIdLst>
  <p:notesMasterIdLst>
    <p:notesMasterId r:id="rId22"/>
  </p:notesMasterIdLst>
  <p:sldIdLst>
    <p:sldId id="256" r:id="rId2"/>
    <p:sldId id="267" r:id="rId3"/>
    <p:sldId id="278" r:id="rId4"/>
    <p:sldId id="266" r:id="rId5"/>
    <p:sldId id="269" r:id="rId6"/>
    <p:sldId id="268" r:id="rId7"/>
    <p:sldId id="270" r:id="rId8"/>
    <p:sldId id="275" r:id="rId9"/>
    <p:sldId id="271" r:id="rId10"/>
    <p:sldId id="277" r:id="rId11"/>
    <p:sldId id="272" r:id="rId12"/>
    <p:sldId id="279" r:id="rId13"/>
    <p:sldId id="273" r:id="rId14"/>
    <p:sldId id="274" r:id="rId15"/>
    <p:sldId id="280" r:id="rId16"/>
    <p:sldId id="283" r:id="rId17"/>
    <p:sldId id="284" r:id="rId18"/>
    <p:sldId id="263" r:id="rId19"/>
    <p:sldId id="257" r:id="rId20"/>
    <p:sldId id="261"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472C4"/>
    <a:srgbClr val="C32F2F"/>
    <a:srgbClr val="CFDAF0"/>
    <a:srgbClr val="EFBDBD"/>
    <a:srgbClr val="C00000"/>
    <a:srgbClr val="000000"/>
    <a:srgbClr val="FFFFFF"/>
    <a:srgbClr val="A6A6A6"/>
    <a:srgbClr val="A50021"/>
    <a:srgbClr val="CBCBC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374" autoAdjust="0"/>
    <p:restoredTop sz="73366" autoAdjust="0"/>
  </p:normalViewPr>
  <p:slideViewPr>
    <p:cSldViewPr snapToGrid="0">
      <p:cViewPr varScale="1">
        <p:scale>
          <a:sx n="81" d="100"/>
          <a:sy n="81" d="100"/>
        </p:scale>
        <p:origin x="1842" y="108"/>
      </p:cViewPr>
      <p:guideLst/>
    </p:cSldViewPr>
  </p:slideViewPr>
  <p:notesTextViewPr>
    <p:cViewPr>
      <p:scale>
        <a:sx n="75" d="100"/>
        <a:sy n="75"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F40CFF0-3E11-4AF6-9747-7919C58FBC48}" type="datetimeFigureOut">
              <a:rPr lang="en-US" smtClean="0"/>
              <a:t>2/27/2024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21E9C32-9AD5-4F50-8DB4-01491388DC2B}" type="slidenum">
              <a:rPr lang="en-US" smtClean="0"/>
              <a:t>‹#›</a:t>
            </a:fld>
            <a:endParaRPr lang="en-US"/>
          </a:p>
        </p:txBody>
      </p:sp>
    </p:spTree>
    <p:extLst>
      <p:ext uri="{BB962C8B-B14F-4D97-AF65-F5344CB8AC3E}">
        <p14:creationId xmlns:p14="http://schemas.microsoft.com/office/powerpoint/2010/main" val="39165738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21E9C32-9AD5-4F50-8DB4-01491388DC2B}" type="slidenum">
              <a:rPr lang="en-US" smtClean="0"/>
              <a:t>2</a:t>
            </a:fld>
            <a:endParaRPr lang="en-US"/>
          </a:p>
        </p:txBody>
      </p:sp>
    </p:spTree>
    <p:extLst>
      <p:ext uri="{BB962C8B-B14F-4D97-AF65-F5344CB8AC3E}">
        <p14:creationId xmlns:p14="http://schemas.microsoft.com/office/powerpoint/2010/main" val="1919403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a:p>
            <a:r>
              <a:rPr lang="en-US" dirty="0"/>
              <a:t>https://www.dreamstime.com/stock-illustration-dna-vector-illustration-human-structure-image49975743</a:t>
            </a:r>
          </a:p>
        </p:txBody>
      </p:sp>
      <p:sp>
        <p:nvSpPr>
          <p:cNvPr id="4" name="Slide Number Placeholder 3"/>
          <p:cNvSpPr>
            <a:spLocks noGrp="1"/>
          </p:cNvSpPr>
          <p:nvPr>
            <p:ph type="sldNum" sz="quarter" idx="5"/>
          </p:nvPr>
        </p:nvSpPr>
        <p:spPr/>
        <p:txBody>
          <a:bodyPr/>
          <a:lstStyle/>
          <a:p>
            <a:fld id="{121E9C32-9AD5-4F50-8DB4-01491388DC2B}" type="slidenum">
              <a:rPr lang="en-US" smtClean="0"/>
              <a:t>11</a:t>
            </a:fld>
            <a:endParaRPr lang="en-US"/>
          </a:p>
        </p:txBody>
      </p:sp>
    </p:spTree>
    <p:extLst>
      <p:ext uri="{BB962C8B-B14F-4D97-AF65-F5344CB8AC3E}">
        <p14:creationId xmlns:p14="http://schemas.microsoft.com/office/powerpoint/2010/main" val="31590245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a:p>
            <a:r>
              <a:rPr lang="en-US" dirty="0"/>
              <a:t>https://www.dreamstime.com/stock-illustration-dna-vector-illustration-human-structure-image49975743</a:t>
            </a:r>
          </a:p>
        </p:txBody>
      </p:sp>
      <p:sp>
        <p:nvSpPr>
          <p:cNvPr id="4" name="Slide Number Placeholder 3"/>
          <p:cNvSpPr>
            <a:spLocks noGrp="1"/>
          </p:cNvSpPr>
          <p:nvPr>
            <p:ph type="sldNum" sz="quarter" idx="5"/>
          </p:nvPr>
        </p:nvSpPr>
        <p:spPr/>
        <p:txBody>
          <a:bodyPr/>
          <a:lstStyle/>
          <a:p>
            <a:fld id="{121E9C32-9AD5-4F50-8DB4-01491388DC2B}" type="slidenum">
              <a:rPr lang="en-US" smtClean="0"/>
              <a:t>12</a:t>
            </a:fld>
            <a:endParaRPr lang="en-US"/>
          </a:p>
        </p:txBody>
      </p:sp>
    </p:spTree>
    <p:extLst>
      <p:ext uri="{BB962C8B-B14F-4D97-AF65-F5344CB8AC3E}">
        <p14:creationId xmlns:p14="http://schemas.microsoft.com/office/powerpoint/2010/main" val="15635618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a:p>
            <a:r>
              <a:rPr lang="en-US" dirty="0"/>
              <a:t>https://www.dreamstime.com/stock-illustration-dna-vector-illustration-human-structure-image49975743</a:t>
            </a:r>
          </a:p>
        </p:txBody>
      </p:sp>
      <p:sp>
        <p:nvSpPr>
          <p:cNvPr id="4" name="Slide Number Placeholder 3"/>
          <p:cNvSpPr>
            <a:spLocks noGrp="1"/>
          </p:cNvSpPr>
          <p:nvPr>
            <p:ph type="sldNum" sz="quarter" idx="5"/>
          </p:nvPr>
        </p:nvSpPr>
        <p:spPr/>
        <p:txBody>
          <a:bodyPr/>
          <a:lstStyle/>
          <a:p>
            <a:fld id="{121E9C32-9AD5-4F50-8DB4-01491388DC2B}" type="slidenum">
              <a:rPr lang="en-US" smtClean="0"/>
              <a:t>13</a:t>
            </a:fld>
            <a:endParaRPr lang="en-US"/>
          </a:p>
        </p:txBody>
      </p:sp>
    </p:spTree>
    <p:extLst>
      <p:ext uri="{BB962C8B-B14F-4D97-AF65-F5344CB8AC3E}">
        <p14:creationId xmlns:p14="http://schemas.microsoft.com/office/powerpoint/2010/main" val="20987585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a:p>
            <a:r>
              <a:rPr lang="en-US" dirty="0"/>
              <a:t>https://www.dreamstime.com/stock-illustration-dna-vector-illustration-human-structure-image49975743</a:t>
            </a:r>
          </a:p>
        </p:txBody>
      </p:sp>
      <p:sp>
        <p:nvSpPr>
          <p:cNvPr id="4" name="Slide Number Placeholder 3"/>
          <p:cNvSpPr>
            <a:spLocks noGrp="1"/>
          </p:cNvSpPr>
          <p:nvPr>
            <p:ph type="sldNum" sz="quarter" idx="5"/>
          </p:nvPr>
        </p:nvSpPr>
        <p:spPr/>
        <p:txBody>
          <a:bodyPr/>
          <a:lstStyle/>
          <a:p>
            <a:fld id="{121E9C32-9AD5-4F50-8DB4-01491388DC2B}" type="slidenum">
              <a:rPr lang="en-US" smtClean="0"/>
              <a:t>14</a:t>
            </a:fld>
            <a:endParaRPr lang="en-US"/>
          </a:p>
        </p:txBody>
      </p:sp>
    </p:spTree>
    <p:extLst>
      <p:ext uri="{BB962C8B-B14F-4D97-AF65-F5344CB8AC3E}">
        <p14:creationId xmlns:p14="http://schemas.microsoft.com/office/powerpoint/2010/main" val="33303405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www.oaepublish.com</a:t>
            </a:r>
            <a:r>
              <a:rPr lang="en-US" dirty="0"/>
              <a:t>/articles/jtgg.2020.48</a:t>
            </a:r>
          </a:p>
        </p:txBody>
      </p:sp>
      <p:sp>
        <p:nvSpPr>
          <p:cNvPr id="4" name="Slide Number Placeholder 3"/>
          <p:cNvSpPr>
            <a:spLocks noGrp="1"/>
          </p:cNvSpPr>
          <p:nvPr>
            <p:ph type="sldNum" sz="quarter" idx="5"/>
          </p:nvPr>
        </p:nvSpPr>
        <p:spPr/>
        <p:txBody>
          <a:bodyPr/>
          <a:lstStyle/>
          <a:p>
            <a:fld id="{121E9C32-9AD5-4F50-8DB4-01491388DC2B}" type="slidenum">
              <a:rPr lang="en-US" smtClean="0"/>
              <a:t>19</a:t>
            </a:fld>
            <a:endParaRPr lang="en-US"/>
          </a:p>
        </p:txBody>
      </p:sp>
    </p:spTree>
    <p:extLst>
      <p:ext uri="{BB962C8B-B14F-4D97-AF65-F5344CB8AC3E}">
        <p14:creationId xmlns:p14="http://schemas.microsoft.com/office/powerpoint/2010/main" val="42227550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a:p>
            <a:r>
              <a:rPr lang="en-US" dirty="0"/>
              <a:t>https://www.dreamstime.com/stock-illustration-dna-vector-illustration-human-structure-image49975743</a:t>
            </a:r>
          </a:p>
        </p:txBody>
      </p:sp>
      <p:sp>
        <p:nvSpPr>
          <p:cNvPr id="4" name="Slide Number Placeholder 3"/>
          <p:cNvSpPr>
            <a:spLocks noGrp="1"/>
          </p:cNvSpPr>
          <p:nvPr>
            <p:ph type="sldNum" sz="quarter" idx="5"/>
          </p:nvPr>
        </p:nvSpPr>
        <p:spPr/>
        <p:txBody>
          <a:bodyPr/>
          <a:lstStyle/>
          <a:p>
            <a:fld id="{121E9C32-9AD5-4F50-8DB4-01491388DC2B}" type="slidenum">
              <a:rPr lang="en-US" smtClean="0"/>
              <a:t>20</a:t>
            </a:fld>
            <a:endParaRPr lang="en-US"/>
          </a:p>
        </p:txBody>
      </p:sp>
    </p:spTree>
    <p:extLst>
      <p:ext uri="{BB962C8B-B14F-4D97-AF65-F5344CB8AC3E}">
        <p14:creationId xmlns:p14="http://schemas.microsoft.com/office/powerpoint/2010/main" val="27128868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a:p>
            <a:r>
              <a:rPr lang="en-US" dirty="0"/>
              <a:t>https://www.dreamstime.com/stock-illustration-dna-vector-illustration-human-structure-image49975743</a:t>
            </a:r>
          </a:p>
        </p:txBody>
      </p:sp>
      <p:sp>
        <p:nvSpPr>
          <p:cNvPr id="4" name="Slide Number Placeholder 3"/>
          <p:cNvSpPr>
            <a:spLocks noGrp="1"/>
          </p:cNvSpPr>
          <p:nvPr>
            <p:ph type="sldNum" sz="quarter" idx="5"/>
          </p:nvPr>
        </p:nvSpPr>
        <p:spPr/>
        <p:txBody>
          <a:bodyPr/>
          <a:lstStyle/>
          <a:p>
            <a:fld id="{121E9C32-9AD5-4F50-8DB4-01491388DC2B}" type="slidenum">
              <a:rPr lang="en-US" smtClean="0"/>
              <a:t>3</a:t>
            </a:fld>
            <a:endParaRPr lang="en-US"/>
          </a:p>
        </p:txBody>
      </p:sp>
    </p:spTree>
    <p:extLst>
      <p:ext uri="{BB962C8B-B14F-4D97-AF65-F5344CB8AC3E}">
        <p14:creationId xmlns:p14="http://schemas.microsoft.com/office/powerpoint/2010/main" val="13736868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a:p>
            <a:r>
              <a:rPr lang="en-US" dirty="0"/>
              <a:t>https://www.dreamstime.com/stock-illustration-dna-vector-illustration-human-structure-image49975743</a:t>
            </a:r>
          </a:p>
        </p:txBody>
      </p:sp>
      <p:sp>
        <p:nvSpPr>
          <p:cNvPr id="4" name="Slide Number Placeholder 3"/>
          <p:cNvSpPr>
            <a:spLocks noGrp="1"/>
          </p:cNvSpPr>
          <p:nvPr>
            <p:ph type="sldNum" sz="quarter" idx="5"/>
          </p:nvPr>
        </p:nvSpPr>
        <p:spPr/>
        <p:txBody>
          <a:bodyPr/>
          <a:lstStyle/>
          <a:p>
            <a:fld id="{121E9C32-9AD5-4F50-8DB4-01491388DC2B}" type="slidenum">
              <a:rPr lang="en-US" smtClean="0"/>
              <a:t>4</a:t>
            </a:fld>
            <a:endParaRPr lang="en-US"/>
          </a:p>
        </p:txBody>
      </p:sp>
    </p:spTree>
    <p:extLst>
      <p:ext uri="{BB962C8B-B14F-4D97-AF65-F5344CB8AC3E}">
        <p14:creationId xmlns:p14="http://schemas.microsoft.com/office/powerpoint/2010/main" val="35306632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a:p>
            <a:r>
              <a:rPr lang="en-US" dirty="0"/>
              <a:t>https://www.dreamstime.com/stock-illustration-dna-vector-illustration-human-structure-image49975743</a:t>
            </a:r>
          </a:p>
        </p:txBody>
      </p:sp>
      <p:sp>
        <p:nvSpPr>
          <p:cNvPr id="4" name="Slide Number Placeholder 3"/>
          <p:cNvSpPr>
            <a:spLocks noGrp="1"/>
          </p:cNvSpPr>
          <p:nvPr>
            <p:ph type="sldNum" sz="quarter" idx="5"/>
          </p:nvPr>
        </p:nvSpPr>
        <p:spPr/>
        <p:txBody>
          <a:bodyPr/>
          <a:lstStyle/>
          <a:p>
            <a:fld id="{121E9C32-9AD5-4F50-8DB4-01491388DC2B}" type="slidenum">
              <a:rPr lang="en-US" smtClean="0"/>
              <a:t>5</a:t>
            </a:fld>
            <a:endParaRPr lang="en-US"/>
          </a:p>
        </p:txBody>
      </p:sp>
    </p:spTree>
    <p:extLst>
      <p:ext uri="{BB962C8B-B14F-4D97-AF65-F5344CB8AC3E}">
        <p14:creationId xmlns:p14="http://schemas.microsoft.com/office/powerpoint/2010/main" val="41303751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a:p>
            <a:r>
              <a:rPr lang="en-US" dirty="0"/>
              <a:t>https://www.dreamstime.com/stock-illustration-dna-vector-illustration-human-structure-image49975743</a:t>
            </a:r>
          </a:p>
        </p:txBody>
      </p:sp>
      <p:sp>
        <p:nvSpPr>
          <p:cNvPr id="4" name="Slide Number Placeholder 3"/>
          <p:cNvSpPr>
            <a:spLocks noGrp="1"/>
          </p:cNvSpPr>
          <p:nvPr>
            <p:ph type="sldNum" sz="quarter" idx="5"/>
          </p:nvPr>
        </p:nvSpPr>
        <p:spPr/>
        <p:txBody>
          <a:bodyPr/>
          <a:lstStyle/>
          <a:p>
            <a:fld id="{121E9C32-9AD5-4F50-8DB4-01491388DC2B}" type="slidenum">
              <a:rPr lang="en-US" smtClean="0"/>
              <a:t>6</a:t>
            </a:fld>
            <a:endParaRPr lang="en-US"/>
          </a:p>
        </p:txBody>
      </p:sp>
    </p:spTree>
    <p:extLst>
      <p:ext uri="{BB962C8B-B14F-4D97-AF65-F5344CB8AC3E}">
        <p14:creationId xmlns:p14="http://schemas.microsoft.com/office/powerpoint/2010/main" val="23227334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a:p>
            <a:r>
              <a:rPr lang="en-US" dirty="0"/>
              <a:t>https://www.dreamstime.com/stock-illustration-dna-vector-illustration-human-structure-image49975743</a:t>
            </a:r>
          </a:p>
        </p:txBody>
      </p:sp>
      <p:sp>
        <p:nvSpPr>
          <p:cNvPr id="4" name="Slide Number Placeholder 3"/>
          <p:cNvSpPr>
            <a:spLocks noGrp="1"/>
          </p:cNvSpPr>
          <p:nvPr>
            <p:ph type="sldNum" sz="quarter" idx="5"/>
          </p:nvPr>
        </p:nvSpPr>
        <p:spPr/>
        <p:txBody>
          <a:bodyPr/>
          <a:lstStyle/>
          <a:p>
            <a:fld id="{121E9C32-9AD5-4F50-8DB4-01491388DC2B}" type="slidenum">
              <a:rPr lang="en-US" smtClean="0"/>
              <a:t>7</a:t>
            </a:fld>
            <a:endParaRPr lang="en-US"/>
          </a:p>
        </p:txBody>
      </p:sp>
    </p:spTree>
    <p:extLst>
      <p:ext uri="{BB962C8B-B14F-4D97-AF65-F5344CB8AC3E}">
        <p14:creationId xmlns:p14="http://schemas.microsoft.com/office/powerpoint/2010/main" val="4486541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a:p>
            <a:r>
              <a:rPr lang="en-US" dirty="0"/>
              <a:t>https://www.dreamstime.com/stock-illustration-dna-vector-illustration-human-structure-image49975743</a:t>
            </a:r>
          </a:p>
        </p:txBody>
      </p:sp>
      <p:sp>
        <p:nvSpPr>
          <p:cNvPr id="4" name="Slide Number Placeholder 3"/>
          <p:cNvSpPr>
            <a:spLocks noGrp="1"/>
          </p:cNvSpPr>
          <p:nvPr>
            <p:ph type="sldNum" sz="quarter" idx="5"/>
          </p:nvPr>
        </p:nvSpPr>
        <p:spPr/>
        <p:txBody>
          <a:bodyPr/>
          <a:lstStyle/>
          <a:p>
            <a:fld id="{121E9C32-9AD5-4F50-8DB4-01491388DC2B}" type="slidenum">
              <a:rPr lang="en-US" smtClean="0"/>
              <a:t>8</a:t>
            </a:fld>
            <a:endParaRPr lang="en-US"/>
          </a:p>
        </p:txBody>
      </p:sp>
    </p:spTree>
    <p:extLst>
      <p:ext uri="{BB962C8B-B14F-4D97-AF65-F5344CB8AC3E}">
        <p14:creationId xmlns:p14="http://schemas.microsoft.com/office/powerpoint/2010/main" val="21123837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a:p>
            <a:r>
              <a:rPr lang="en-US" dirty="0"/>
              <a:t>https://www.dreamstime.com/stock-illustration-dna-vector-illustration-human-structure-image49975743</a:t>
            </a:r>
          </a:p>
        </p:txBody>
      </p:sp>
      <p:sp>
        <p:nvSpPr>
          <p:cNvPr id="4" name="Slide Number Placeholder 3"/>
          <p:cNvSpPr>
            <a:spLocks noGrp="1"/>
          </p:cNvSpPr>
          <p:nvPr>
            <p:ph type="sldNum" sz="quarter" idx="5"/>
          </p:nvPr>
        </p:nvSpPr>
        <p:spPr/>
        <p:txBody>
          <a:bodyPr/>
          <a:lstStyle/>
          <a:p>
            <a:fld id="{121E9C32-9AD5-4F50-8DB4-01491388DC2B}" type="slidenum">
              <a:rPr lang="en-US" smtClean="0"/>
              <a:t>9</a:t>
            </a:fld>
            <a:endParaRPr lang="en-US"/>
          </a:p>
        </p:txBody>
      </p:sp>
    </p:spTree>
    <p:extLst>
      <p:ext uri="{BB962C8B-B14F-4D97-AF65-F5344CB8AC3E}">
        <p14:creationId xmlns:p14="http://schemas.microsoft.com/office/powerpoint/2010/main" val="22418712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a:p>
            <a:r>
              <a:rPr lang="en-US" dirty="0"/>
              <a:t>https://www.dreamstime.com/stock-illustration-dna-vector-illustration-human-structure-image49975743</a:t>
            </a:r>
          </a:p>
        </p:txBody>
      </p:sp>
      <p:sp>
        <p:nvSpPr>
          <p:cNvPr id="4" name="Slide Number Placeholder 3"/>
          <p:cNvSpPr>
            <a:spLocks noGrp="1"/>
          </p:cNvSpPr>
          <p:nvPr>
            <p:ph type="sldNum" sz="quarter" idx="5"/>
          </p:nvPr>
        </p:nvSpPr>
        <p:spPr/>
        <p:txBody>
          <a:bodyPr/>
          <a:lstStyle/>
          <a:p>
            <a:fld id="{121E9C32-9AD5-4F50-8DB4-01491388DC2B}" type="slidenum">
              <a:rPr lang="en-US" smtClean="0"/>
              <a:t>10</a:t>
            </a:fld>
            <a:endParaRPr lang="en-US"/>
          </a:p>
        </p:txBody>
      </p:sp>
    </p:spTree>
    <p:extLst>
      <p:ext uri="{BB962C8B-B14F-4D97-AF65-F5344CB8AC3E}">
        <p14:creationId xmlns:p14="http://schemas.microsoft.com/office/powerpoint/2010/main" val="7856099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385BCB-E3B8-07B8-F935-20391976AE50}"/>
              </a:ext>
            </a:extLst>
          </p:cNvPr>
          <p:cNvSpPr>
            <a:spLocks noGrp="1"/>
          </p:cNvSpPr>
          <p:nvPr>
            <p:ph type="ctrTitle"/>
          </p:nvPr>
        </p:nvSpPr>
        <p:spPr>
          <a:xfrm>
            <a:off x="1524000" y="1122363"/>
            <a:ext cx="9144000" cy="2387600"/>
          </a:xfrm>
        </p:spPr>
        <p:txBody>
          <a:bodyPr anchor="b"/>
          <a:lstStyle>
            <a:lvl1pPr algn="ctr">
              <a:defRPr sz="6000">
                <a:solidFill>
                  <a:schemeClr val="tx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8FCBC591-4310-F7A1-0C2B-41C2A92FC00D}"/>
              </a:ext>
            </a:extLst>
          </p:cNvPr>
          <p:cNvSpPr>
            <a:spLocks noGrp="1"/>
          </p:cNvSpPr>
          <p:nvPr>
            <p:ph type="subTitle" idx="1"/>
          </p:nvPr>
        </p:nvSpPr>
        <p:spPr>
          <a:xfrm>
            <a:off x="1524000" y="3602038"/>
            <a:ext cx="9144000" cy="1655762"/>
          </a:xfrm>
        </p:spPr>
        <p:txBody>
          <a:bodyPr/>
          <a:lstStyle>
            <a:lvl1pPr marL="0" indent="0" algn="ctr">
              <a:buNone/>
              <a:defRPr sz="2400">
                <a:solidFill>
                  <a:srgbClr val="CC00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852A9D8B-214E-BBC5-816C-30B8814B61E8}"/>
              </a:ext>
            </a:extLst>
          </p:cNvPr>
          <p:cNvSpPr>
            <a:spLocks noGrp="1"/>
          </p:cNvSpPr>
          <p:nvPr>
            <p:ph type="dt" sz="half" idx="10"/>
          </p:nvPr>
        </p:nvSpPr>
        <p:spPr/>
        <p:txBody>
          <a:bodyPr/>
          <a:lstStyle/>
          <a:p>
            <a:fld id="{9F69634C-F75C-45F7-A87A-C5E2AF3ECA41}" type="datetimeFigureOut">
              <a:rPr lang="en-US" smtClean="0"/>
              <a:t>2/27/2024</a:t>
            </a:fld>
            <a:endParaRPr lang="en-US"/>
          </a:p>
        </p:txBody>
      </p:sp>
      <p:sp>
        <p:nvSpPr>
          <p:cNvPr id="5" name="Footer Placeholder 4">
            <a:extLst>
              <a:ext uri="{FF2B5EF4-FFF2-40B4-BE49-F238E27FC236}">
                <a16:creationId xmlns:a16="http://schemas.microsoft.com/office/drawing/2014/main" id="{7C4C54AA-25DA-40A4-4E68-B7A38DD02B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02688ED-A527-96A5-50BC-933A8F84555F}"/>
              </a:ext>
            </a:extLst>
          </p:cNvPr>
          <p:cNvSpPr>
            <a:spLocks noGrp="1"/>
          </p:cNvSpPr>
          <p:nvPr>
            <p:ph type="sldNum" sz="quarter" idx="12"/>
          </p:nvPr>
        </p:nvSpPr>
        <p:spPr>
          <a:xfrm>
            <a:off x="7128443" y="6492875"/>
            <a:ext cx="2743200" cy="365125"/>
          </a:xfrm>
        </p:spPr>
        <p:txBody>
          <a:bodyPr/>
          <a:lstStyle/>
          <a:p>
            <a:fld id="{76816BD1-AAA5-426D-8624-AA09EE36D028}" type="slidenum">
              <a:rPr lang="en-US" smtClean="0"/>
              <a:t>‹#›</a:t>
            </a:fld>
            <a:endParaRPr lang="en-US"/>
          </a:p>
        </p:txBody>
      </p:sp>
    </p:spTree>
    <p:extLst>
      <p:ext uri="{BB962C8B-B14F-4D97-AF65-F5344CB8AC3E}">
        <p14:creationId xmlns:p14="http://schemas.microsoft.com/office/powerpoint/2010/main" val="16568741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9F4D80-0A90-4E53-A15F-BEE0809AFF99}"/>
              </a:ext>
            </a:extLst>
          </p:cNvPr>
          <p:cNvSpPr>
            <a:spLocks noGrp="1"/>
          </p:cNvSpPr>
          <p:nvPr>
            <p:ph type="title"/>
          </p:nvPr>
        </p:nvSpPr>
        <p:spPr>
          <a:xfrm>
            <a:off x="0" y="0"/>
            <a:ext cx="12192000" cy="629173"/>
          </a:xfrm>
          <a:solidFill>
            <a:srgbClr val="A50021"/>
          </a:solidFill>
        </p:spPr>
        <p:txBody>
          <a:bodyPr>
            <a:normAutofit/>
          </a:bodyPr>
          <a:lstStyle>
            <a:lvl1pPr>
              <a:defRPr sz="3600">
                <a:solidFill>
                  <a:schemeClr val="bg1"/>
                </a:solidFill>
              </a:defRPr>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C91A227F-3F03-F1D8-30CC-FF2A86391070}"/>
              </a:ext>
            </a:extLst>
          </p:cNvPr>
          <p:cNvSpPr>
            <a:spLocks noGrp="1"/>
          </p:cNvSpPr>
          <p:nvPr>
            <p:ph type="dt" sz="half" idx="10"/>
          </p:nvPr>
        </p:nvSpPr>
        <p:spPr/>
        <p:txBody>
          <a:bodyPr/>
          <a:lstStyle/>
          <a:p>
            <a:fld id="{9F69634C-F75C-45F7-A87A-C5E2AF3ECA41}" type="datetimeFigureOut">
              <a:rPr lang="en-US" smtClean="0"/>
              <a:t>2/27/2024</a:t>
            </a:fld>
            <a:endParaRPr lang="en-US"/>
          </a:p>
        </p:txBody>
      </p:sp>
      <p:sp>
        <p:nvSpPr>
          <p:cNvPr id="4" name="Footer Placeholder 3">
            <a:extLst>
              <a:ext uri="{FF2B5EF4-FFF2-40B4-BE49-F238E27FC236}">
                <a16:creationId xmlns:a16="http://schemas.microsoft.com/office/drawing/2014/main" id="{C9759D64-3DF8-C889-315D-FE22B281752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71BEE87-EA54-6D9E-CF3E-4E95D81E9096}"/>
              </a:ext>
            </a:extLst>
          </p:cNvPr>
          <p:cNvSpPr>
            <a:spLocks noGrp="1"/>
          </p:cNvSpPr>
          <p:nvPr>
            <p:ph type="sldNum" sz="quarter" idx="12"/>
          </p:nvPr>
        </p:nvSpPr>
        <p:spPr>
          <a:xfrm>
            <a:off x="7499058" y="6356350"/>
            <a:ext cx="2743200" cy="365125"/>
          </a:xfrm>
        </p:spPr>
        <p:txBody>
          <a:bodyPr/>
          <a:lstStyle/>
          <a:p>
            <a:fld id="{76816BD1-AAA5-426D-8624-AA09EE36D028}" type="slidenum">
              <a:rPr lang="en-US" smtClean="0"/>
              <a:t>‹#›</a:t>
            </a:fld>
            <a:endParaRPr lang="en-US"/>
          </a:p>
        </p:txBody>
      </p:sp>
    </p:spTree>
    <p:extLst>
      <p:ext uri="{BB962C8B-B14F-4D97-AF65-F5344CB8AC3E}">
        <p14:creationId xmlns:p14="http://schemas.microsoft.com/office/powerpoint/2010/main" val="12796052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16033A-2F5F-351D-6A63-BDAAC03B1F6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1080FF4-15C5-2E6B-0C4F-6647A96EAC9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465B5ED-B6CB-390C-B51E-BB044AC22FEB}"/>
              </a:ext>
            </a:extLst>
          </p:cNvPr>
          <p:cNvSpPr>
            <a:spLocks noGrp="1"/>
          </p:cNvSpPr>
          <p:nvPr>
            <p:ph type="dt" sz="half" idx="10"/>
          </p:nvPr>
        </p:nvSpPr>
        <p:spPr/>
        <p:txBody>
          <a:bodyPr/>
          <a:lstStyle/>
          <a:p>
            <a:fld id="{9F69634C-F75C-45F7-A87A-C5E2AF3ECA41}" type="datetimeFigureOut">
              <a:rPr lang="en-US" smtClean="0"/>
              <a:t>2/27/2024</a:t>
            </a:fld>
            <a:endParaRPr lang="en-US"/>
          </a:p>
        </p:txBody>
      </p:sp>
      <p:sp>
        <p:nvSpPr>
          <p:cNvPr id="5" name="Footer Placeholder 4">
            <a:extLst>
              <a:ext uri="{FF2B5EF4-FFF2-40B4-BE49-F238E27FC236}">
                <a16:creationId xmlns:a16="http://schemas.microsoft.com/office/drawing/2014/main" id="{3C2E5ABD-21F5-238E-B567-A4F9AEB5F58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0749B9D-1E3D-CA2E-C52B-21DAA06BEFAC}"/>
              </a:ext>
            </a:extLst>
          </p:cNvPr>
          <p:cNvSpPr>
            <a:spLocks noGrp="1"/>
          </p:cNvSpPr>
          <p:nvPr>
            <p:ph type="sldNum" sz="quarter" idx="12"/>
          </p:nvPr>
        </p:nvSpPr>
        <p:spPr/>
        <p:txBody>
          <a:bodyPr/>
          <a:lstStyle/>
          <a:p>
            <a:fld id="{76816BD1-AAA5-426D-8624-AA09EE36D028}" type="slidenum">
              <a:rPr lang="en-US" smtClean="0"/>
              <a:t>‹#›</a:t>
            </a:fld>
            <a:endParaRPr lang="en-US"/>
          </a:p>
        </p:txBody>
      </p:sp>
    </p:spTree>
    <p:extLst>
      <p:ext uri="{BB962C8B-B14F-4D97-AF65-F5344CB8AC3E}">
        <p14:creationId xmlns:p14="http://schemas.microsoft.com/office/powerpoint/2010/main" val="5746858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EB6BF-ECF8-8904-B356-F34CAFE6B71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22ABF5C-F867-67AC-F587-A786B253194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8D2A129-B425-E1B0-CEA2-3B4F7FDB6E2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6FAB8F4-BF71-A5FB-1A2B-D5DBB350EDEA}"/>
              </a:ext>
            </a:extLst>
          </p:cNvPr>
          <p:cNvSpPr>
            <a:spLocks noGrp="1"/>
          </p:cNvSpPr>
          <p:nvPr>
            <p:ph type="dt" sz="half" idx="10"/>
          </p:nvPr>
        </p:nvSpPr>
        <p:spPr/>
        <p:txBody>
          <a:bodyPr/>
          <a:lstStyle/>
          <a:p>
            <a:fld id="{9F69634C-F75C-45F7-A87A-C5E2AF3ECA41}" type="datetimeFigureOut">
              <a:rPr lang="en-US" smtClean="0"/>
              <a:t>2/27/2024</a:t>
            </a:fld>
            <a:endParaRPr lang="en-US"/>
          </a:p>
        </p:txBody>
      </p:sp>
      <p:sp>
        <p:nvSpPr>
          <p:cNvPr id="6" name="Footer Placeholder 5">
            <a:extLst>
              <a:ext uri="{FF2B5EF4-FFF2-40B4-BE49-F238E27FC236}">
                <a16:creationId xmlns:a16="http://schemas.microsoft.com/office/drawing/2014/main" id="{A6F284D2-6FA7-B75B-010E-8B6828BD023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27A3294-05D4-B5C7-BD02-86176002083A}"/>
              </a:ext>
            </a:extLst>
          </p:cNvPr>
          <p:cNvSpPr>
            <a:spLocks noGrp="1"/>
          </p:cNvSpPr>
          <p:nvPr>
            <p:ph type="sldNum" sz="quarter" idx="12"/>
          </p:nvPr>
        </p:nvSpPr>
        <p:spPr/>
        <p:txBody>
          <a:bodyPr/>
          <a:lstStyle/>
          <a:p>
            <a:fld id="{76816BD1-AAA5-426D-8624-AA09EE36D028}" type="slidenum">
              <a:rPr lang="en-US" smtClean="0"/>
              <a:t>‹#›</a:t>
            </a:fld>
            <a:endParaRPr lang="en-US"/>
          </a:p>
        </p:txBody>
      </p:sp>
    </p:spTree>
    <p:extLst>
      <p:ext uri="{BB962C8B-B14F-4D97-AF65-F5344CB8AC3E}">
        <p14:creationId xmlns:p14="http://schemas.microsoft.com/office/powerpoint/2010/main" val="30379966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2C853FE-71B4-F61F-60FD-A23C9F0B1BED}"/>
              </a:ext>
            </a:extLst>
          </p:cNvPr>
          <p:cNvSpPr>
            <a:spLocks noGrp="1"/>
          </p:cNvSpPr>
          <p:nvPr>
            <p:ph type="dt" sz="half" idx="10"/>
          </p:nvPr>
        </p:nvSpPr>
        <p:spPr/>
        <p:txBody>
          <a:bodyPr/>
          <a:lstStyle/>
          <a:p>
            <a:fld id="{9F69634C-F75C-45F7-A87A-C5E2AF3ECA41}" type="datetimeFigureOut">
              <a:rPr lang="en-US" smtClean="0"/>
              <a:t>2/27/2024</a:t>
            </a:fld>
            <a:endParaRPr lang="en-US"/>
          </a:p>
        </p:txBody>
      </p:sp>
      <p:sp>
        <p:nvSpPr>
          <p:cNvPr id="3" name="Footer Placeholder 2">
            <a:extLst>
              <a:ext uri="{FF2B5EF4-FFF2-40B4-BE49-F238E27FC236}">
                <a16:creationId xmlns:a16="http://schemas.microsoft.com/office/drawing/2014/main" id="{7E971E14-28BD-93DD-2814-BE55A5DDFBE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7D6960C-0AC6-B26A-686A-92E53140D5BC}"/>
              </a:ext>
            </a:extLst>
          </p:cNvPr>
          <p:cNvSpPr>
            <a:spLocks noGrp="1"/>
          </p:cNvSpPr>
          <p:nvPr>
            <p:ph type="sldNum" sz="quarter" idx="12"/>
          </p:nvPr>
        </p:nvSpPr>
        <p:spPr/>
        <p:txBody>
          <a:bodyPr/>
          <a:lstStyle/>
          <a:p>
            <a:fld id="{76816BD1-AAA5-426D-8624-AA09EE36D028}" type="slidenum">
              <a:rPr lang="en-US" smtClean="0"/>
              <a:t>‹#›</a:t>
            </a:fld>
            <a:endParaRPr lang="en-US"/>
          </a:p>
        </p:txBody>
      </p:sp>
    </p:spTree>
    <p:extLst>
      <p:ext uri="{BB962C8B-B14F-4D97-AF65-F5344CB8AC3E}">
        <p14:creationId xmlns:p14="http://schemas.microsoft.com/office/powerpoint/2010/main" val="24093112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AAA3D82-EBE4-C120-6990-4AE24863DD1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66FE47D-DC2A-9EDE-4D3E-253F59EE36C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0BB8207-400A-08E9-10E6-F384731A2A9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F69634C-F75C-45F7-A87A-C5E2AF3ECA41}" type="datetimeFigureOut">
              <a:rPr lang="en-US" smtClean="0"/>
              <a:t>2/27/2024</a:t>
            </a:fld>
            <a:endParaRPr lang="en-US"/>
          </a:p>
        </p:txBody>
      </p:sp>
      <p:sp>
        <p:nvSpPr>
          <p:cNvPr id="5" name="Footer Placeholder 4">
            <a:extLst>
              <a:ext uri="{FF2B5EF4-FFF2-40B4-BE49-F238E27FC236}">
                <a16:creationId xmlns:a16="http://schemas.microsoft.com/office/drawing/2014/main" id="{719BB1CC-0FCB-2CB8-FDC9-5D72A2CABCE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D42AC2D-0DE9-40D7-929B-38644020C2F0}"/>
              </a:ext>
            </a:extLst>
          </p:cNvPr>
          <p:cNvSpPr>
            <a:spLocks noGrp="1"/>
          </p:cNvSpPr>
          <p:nvPr>
            <p:ph type="sldNum" sz="quarter" idx="4"/>
          </p:nvPr>
        </p:nvSpPr>
        <p:spPr>
          <a:xfrm>
            <a:off x="7128444" y="649037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6816BD1-AAA5-426D-8624-AA09EE36D028}" type="slidenum">
              <a:rPr lang="en-US" smtClean="0"/>
              <a:t>‹#›</a:t>
            </a:fld>
            <a:endParaRPr lang="en-US"/>
          </a:p>
        </p:txBody>
      </p:sp>
      <p:grpSp>
        <p:nvGrpSpPr>
          <p:cNvPr id="7" name="Group 6">
            <a:extLst>
              <a:ext uri="{FF2B5EF4-FFF2-40B4-BE49-F238E27FC236}">
                <a16:creationId xmlns:a16="http://schemas.microsoft.com/office/drawing/2014/main" id="{3880AF11-16A2-55D9-35F9-3011E625EF70}"/>
              </a:ext>
            </a:extLst>
          </p:cNvPr>
          <p:cNvGrpSpPr/>
          <p:nvPr/>
        </p:nvGrpSpPr>
        <p:grpSpPr>
          <a:xfrm>
            <a:off x="9894613" y="6356350"/>
            <a:ext cx="2184040" cy="474984"/>
            <a:chOff x="6968939" y="4628992"/>
            <a:chExt cx="2184040" cy="474984"/>
          </a:xfrm>
        </p:grpSpPr>
        <p:grpSp>
          <p:nvGrpSpPr>
            <p:cNvPr id="8" name="Group 7">
              <a:extLst>
                <a:ext uri="{FF2B5EF4-FFF2-40B4-BE49-F238E27FC236}">
                  <a16:creationId xmlns:a16="http://schemas.microsoft.com/office/drawing/2014/main" id="{84C8740E-3DF3-283B-1B9D-2CB3D9C4471B}"/>
                </a:ext>
              </a:extLst>
            </p:cNvPr>
            <p:cNvGrpSpPr/>
            <p:nvPr/>
          </p:nvGrpSpPr>
          <p:grpSpPr>
            <a:xfrm>
              <a:off x="7355930" y="4685723"/>
              <a:ext cx="1797049" cy="369373"/>
              <a:chOff x="7200939" y="4475698"/>
              <a:chExt cx="2356037" cy="553721"/>
            </a:xfrm>
          </p:grpSpPr>
          <p:pic>
            <p:nvPicPr>
              <p:cNvPr id="12" name="Picture 4">
                <a:extLst>
                  <a:ext uri="{FF2B5EF4-FFF2-40B4-BE49-F238E27FC236}">
                    <a16:creationId xmlns:a16="http://schemas.microsoft.com/office/drawing/2014/main" id="{D057B878-12E1-E213-DD5D-E8C3B95DEE30}"/>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r="92190"/>
              <a:stretch/>
            </p:blipFill>
            <p:spPr bwMode="auto">
              <a:xfrm>
                <a:off x="8979087" y="4475698"/>
                <a:ext cx="577889" cy="553721"/>
              </a:xfrm>
              <a:prstGeom prst="rect">
                <a:avLst/>
              </a:prstGeom>
              <a:solidFill>
                <a:schemeClr val="bg1"/>
              </a:solidFill>
            </p:spPr>
          </p:pic>
          <p:pic>
            <p:nvPicPr>
              <p:cNvPr id="13" name="Picture 4">
                <a:extLst>
                  <a:ext uri="{FF2B5EF4-FFF2-40B4-BE49-F238E27FC236}">
                    <a16:creationId xmlns:a16="http://schemas.microsoft.com/office/drawing/2014/main" id="{2B54BAA7-B091-625A-15EF-81A9D3492307}"/>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8050" r="48505"/>
              <a:stretch/>
            </p:blipFill>
            <p:spPr bwMode="auto">
              <a:xfrm>
                <a:off x="7200940" y="4477604"/>
                <a:ext cx="1592647" cy="274320"/>
              </a:xfrm>
              <a:prstGeom prst="rect">
                <a:avLst/>
              </a:prstGeom>
              <a:solidFill>
                <a:schemeClr val="bg1"/>
              </a:solidFill>
            </p:spPr>
          </p:pic>
          <p:pic>
            <p:nvPicPr>
              <p:cNvPr id="14" name="Picture 4">
                <a:extLst>
                  <a:ext uri="{FF2B5EF4-FFF2-40B4-BE49-F238E27FC236}">
                    <a16:creationId xmlns:a16="http://schemas.microsoft.com/office/drawing/2014/main" id="{87022AEC-3D98-9BE2-CB82-643603D2DD9B}"/>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51495"/>
              <a:stretch/>
            </p:blipFill>
            <p:spPr bwMode="auto">
              <a:xfrm>
                <a:off x="7200939" y="4755099"/>
                <a:ext cx="1778149" cy="274320"/>
              </a:xfrm>
              <a:prstGeom prst="rect">
                <a:avLst/>
              </a:prstGeom>
              <a:solidFill>
                <a:schemeClr val="bg1"/>
              </a:solidFill>
            </p:spPr>
          </p:pic>
        </p:grpSp>
        <p:sp>
          <p:nvSpPr>
            <p:cNvPr id="9" name="Rectangle 8">
              <a:extLst>
                <a:ext uri="{FF2B5EF4-FFF2-40B4-BE49-F238E27FC236}">
                  <a16:creationId xmlns:a16="http://schemas.microsoft.com/office/drawing/2014/main" id="{71DD8890-BC8E-533E-DA38-99A724B6EC7B}"/>
                </a:ext>
              </a:extLst>
            </p:cNvPr>
            <p:cNvSpPr/>
            <p:nvPr/>
          </p:nvSpPr>
          <p:spPr>
            <a:xfrm>
              <a:off x="8562554" y="4686061"/>
              <a:ext cx="162346" cy="20978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96165629-9282-59A2-3252-22C976A32FCB}"/>
                </a:ext>
              </a:extLst>
            </p:cNvPr>
            <p:cNvSpPr/>
            <p:nvPr/>
          </p:nvSpPr>
          <p:spPr>
            <a:xfrm>
              <a:off x="7200726" y="4686061"/>
              <a:ext cx="162346" cy="36903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6">
              <a:extLst>
                <a:ext uri="{FF2B5EF4-FFF2-40B4-BE49-F238E27FC236}">
                  <a16:creationId xmlns:a16="http://schemas.microsoft.com/office/drawing/2014/main" id="{BDB1A56D-B0BB-83FA-A9E4-F4640EAC046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968939" y="4628992"/>
              <a:ext cx="398897" cy="474984"/>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529540418"/>
      </p:ext>
    </p:extLst>
  </p:cSld>
  <p:clrMap bg1="lt1" tx1="dk1" bg2="lt2" tx2="dk2" accent1="accent1" accent2="accent2" accent3="accent3" accent4="accent4" accent5="accent5" accent6="accent6" hlink="hlink" folHlink="folHlink"/>
  <p:sldLayoutIdLst>
    <p:sldLayoutId id="2147483657" r:id="rId1"/>
    <p:sldLayoutId id="2147483658" r:id="rId2"/>
    <p:sldLayoutId id="2147483659" r:id="rId3"/>
    <p:sldLayoutId id="2147483660" r:id="rId4"/>
    <p:sldLayoutId id="2147483661"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1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emf"/><Relationship Id="rId4" Type="http://schemas.openxmlformats.org/officeDocument/2006/relationships/package" Target="../embeddings/Microsoft_Excel_Worksheet3.xlsx"/></Relationships>
</file>

<file path=ppt/slides/_rels/slide13.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47.emf"/><Relationship Id="rId3" Type="http://schemas.openxmlformats.org/officeDocument/2006/relationships/image" Target="../media/image42.png"/><Relationship Id="rId7" Type="http://schemas.openxmlformats.org/officeDocument/2006/relationships/image" Target="../media/image45.png"/><Relationship Id="rId12" Type="http://schemas.openxmlformats.org/officeDocument/2006/relationships/package" Target="../embeddings/Microsoft_Excel_Worksheet5.xlsx"/><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44.png"/><Relationship Id="rId11" Type="http://schemas.openxmlformats.org/officeDocument/2006/relationships/image" Target="../media/image40.emf"/><Relationship Id="rId5" Type="http://schemas.openxmlformats.org/officeDocument/2006/relationships/image" Target="../media/image43.png"/><Relationship Id="rId10" Type="http://schemas.openxmlformats.org/officeDocument/2006/relationships/package" Target="../embeddings/Microsoft_Excel_Worksheet4.xlsx"/><Relationship Id="rId4" Type="http://schemas.microsoft.com/office/2007/relationships/hdphoto" Target="../media/hdphoto1.wdp"/><Relationship Id="rId9" Type="http://schemas.openxmlformats.org/officeDocument/2006/relationships/image" Target="../media/image46.png"/></Relationships>
</file>

<file path=ppt/slides/_rels/slide1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54.png"/><Relationship Id="rId4" Type="http://schemas.openxmlformats.org/officeDocument/2006/relationships/image" Target="../media/image53.png"/></Relationships>
</file>

<file path=ppt/slides/_rels/slide1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6.emf"/><Relationship Id="rId3" Type="http://schemas.openxmlformats.org/officeDocument/2006/relationships/image" Target="../media/image3.png"/><Relationship Id="rId7" Type="http://schemas.openxmlformats.org/officeDocument/2006/relationships/package" Target="../embeddings/Microsoft_Excel_Worksheet1.xlsx"/><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5.emf"/><Relationship Id="rId11" Type="http://schemas.openxmlformats.org/officeDocument/2006/relationships/image" Target="../media/image8.png"/><Relationship Id="rId5" Type="http://schemas.openxmlformats.org/officeDocument/2006/relationships/package" Target="../embeddings/Microsoft_Excel_Worksheet.xlsx"/><Relationship Id="rId10" Type="http://schemas.openxmlformats.org/officeDocument/2006/relationships/image" Target="../media/image7.emf"/><Relationship Id="rId4" Type="http://schemas.openxmlformats.org/officeDocument/2006/relationships/image" Target="../media/image4.png"/><Relationship Id="rId9" Type="http://schemas.openxmlformats.org/officeDocument/2006/relationships/package" Target="../embeddings/Microsoft_Excel_Worksheet2.xlsx"/></Relationships>
</file>

<file path=ppt/slides/_rels/slide2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81E794-74C3-59BB-D9FD-8D2419097F87}"/>
              </a:ext>
            </a:extLst>
          </p:cNvPr>
          <p:cNvSpPr>
            <a:spLocks noGrp="1"/>
          </p:cNvSpPr>
          <p:nvPr>
            <p:ph type="ctrTitle"/>
          </p:nvPr>
        </p:nvSpPr>
        <p:spPr/>
        <p:txBody>
          <a:bodyPr/>
          <a:lstStyle/>
          <a:p>
            <a:r>
              <a:rPr lang="en-US" dirty="0"/>
              <a:t>Module 3: Processing </a:t>
            </a:r>
            <a:r>
              <a:rPr lang="en-US" dirty="0" err="1"/>
              <a:t>scRNA</a:t>
            </a:r>
            <a:r>
              <a:rPr lang="en-US" dirty="0"/>
              <a:t>-Seq with Seurat</a:t>
            </a:r>
          </a:p>
        </p:txBody>
      </p:sp>
      <p:sp>
        <p:nvSpPr>
          <p:cNvPr id="3" name="Subtitle 2">
            <a:extLst>
              <a:ext uri="{FF2B5EF4-FFF2-40B4-BE49-F238E27FC236}">
                <a16:creationId xmlns:a16="http://schemas.microsoft.com/office/drawing/2014/main" id="{C3BC9B71-6B7C-0107-E8D4-2108C90AA159}"/>
              </a:ext>
            </a:extLst>
          </p:cNvPr>
          <p:cNvSpPr>
            <a:spLocks noGrp="1"/>
          </p:cNvSpPr>
          <p:nvPr>
            <p:ph type="subTitle" idx="1"/>
          </p:nvPr>
        </p:nvSpPr>
        <p:spPr/>
        <p:txBody>
          <a:bodyPr/>
          <a:lstStyle/>
          <a:p>
            <a:r>
              <a:rPr lang="en-US" dirty="0"/>
              <a:t>NCSU </a:t>
            </a:r>
            <a:r>
              <a:rPr lang="en-US" dirty="0" err="1"/>
              <a:t>scRNA</a:t>
            </a:r>
            <a:r>
              <a:rPr lang="en-US" dirty="0"/>
              <a:t> Workshop, 2024</a:t>
            </a:r>
          </a:p>
          <a:p>
            <a:r>
              <a:rPr lang="en-US" dirty="0"/>
              <a:t>Bruce Corliss, PhD and Allison Dickey, PhD</a:t>
            </a:r>
          </a:p>
        </p:txBody>
      </p:sp>
    </p:spTree>
    <p:extLst>
      <p:ext uri="{BB962C8B-B14F-4D97-AF65-F5344CB8AC3E}">
        <p14:creationId xmlns:p14="http://schemas.microsoft.com/office/powerpoint/2010/main" val="23809099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8E6B8-8A1F-CBA5-E3BB-A814E8D6E4F7}"/>
              </a:ext>
            </a:extLst>
          </p:cNvPr>
          <p:cNvSpPr>
            <a:spLocks noGrp="1"/>
          </p:cNvSpPr>
          <p:nvPr>
            <p:ph type="title"/>
          </p:nvPr>
        </p:nvSpPr>
        <p:spPr/>
        <p:txBody>
          <a:bodyPr/>
          <a:lstStyle/>
          <a:p>
            <a:r>
              <a:rPr lang="en-US" dirty="0"/>
              <a:t>Count Matrix Importation</a:t>
            </a:r>
          </a:p>
        </p:txBody>
      </p:sp>
      <p:pic>
        <p:nvPicPr>
          <p:cNvPr id="20" name="Picture 19">
            <a:extLst>
              <a:ext uri="{FF2B5EF4-FFF2-40B4-BE49-F238E27FC236}">
                <a16:creationId xmlns:a16="http://schemas.microsoft.com/office/drawing/2014/main" id="{2CF03A85-1272-FFF4-2FC4-961040A10EA1}"/>
              </a:ext>
            </a:extLst>
          </p:cNvPr>
          <p:cNvPicPr>
            <a:picLocks noChangeAspect="1"/>
          </p:cNvPicPr>
          <p:nvPr/>
        </p:nvPicPr>
        <p:blipFill>
          <a:blip r:embed="rId3"/>
          <a:stretch>
            <a:fillRect/>
          </a:stretch>
        </p:blipFill>
        <p:spPr>
          <a:xfrm>
            <a:off x="2225976" y="2251637"/>
            <a:ext cx="2850789" cy="2458329"/>
          </a:xfrm>
          <a:prstGeom prst="rect">
            <a:avLst/>
          </a:prstGeom>
        </p:spPr>
      </p:pic>
      <p:pic>
        <p:nvPicPr>
          <p:cNvPr id="30" name="Picture 29">
            <a:extLst>
              <a:ext uri="{FF2B5EF4-FFF2-40B4-BE49-F238E27FC236}">
                <a16:creationId xmlns:a16="http://schemas.microsoft.com/office/drawing/2014/main" id="{D1EBBC7F-5C8D-3B36-648A-F0DD8458D61F}"/>
              </a:ext>
            </a:extLst>
          </p:cNvPr>
          <p:cNvPicPr>
            <a:picLocks noChangeAspect="1"/>
          </p:cNvPicPr>
          <p:nvPr/>
        </p:nvPicPr>
        <p:blipFill rotWithShape="1">
          <a:blip r:embed="rId4"/>
          <a:srcRect t="552" r="47031" b="-1"/>
          <a:stretch/>
        </p:blipFill>
        <p:spPr>
          <a:xfrm>
            <a:off x="8274766" y="4128134"/>
            <a:ext cx="3865249" cy="2520011"/>
          </a:xfrm>
          <a:prstGeom prst="rect">
            <a:avLst/>
          </a:prstGeom>
          <a:ln>
            <a:solidFill>
              <a:schemeClr val="bg2"/>
            </a:solidFill>
          </a:ln>
        </p:spPr>
      </p:pic>
      <p:pic>
        <p:nvPicPr>
          <p:cNvPr id="10" name="Picture 9">
            <a:extLst>
              <a:ext uri="{FF2B5EF4-FFF2-40B4-BE49-F238E27FC236}">
                <a16:creationId xmlns:a16="http://schemas.microsoft.com/office/drawing/2014/main" id="{1A3E9A52-703F-C6FF-66A3-AF542E3B1F9E}"/>
              </a:ext>
            </a:extLst>
          </p:cNvPr>
          <p:cNvPicPr>
            <a:picLocks noChangeAspect="1"/>
          </p:cNvPicPr>
          <p:nvPr/>
        </p:nvPicPr>
        <p:blipFill rotWithShape="1">
          <a:blip r:embed="rId5"/>
          <a:srcRect r="16856" b="4742"/>
          <a:stretch/>
        </p:blipFill>
        <p:spPr>
          <a:xfrm>
            <a:off x="8274766" y="3450448"/>
            <a:ext cx="3865249" cy="662447"/>
          </a:xfrm>
          <a:prstGeom prst="rect">
            <a:avLst/>
          </a:prstGeom>
          <a:ln>
            <a:solidFill>
              <a:schemeClr val="bg2"/>
            </a:solidFill>
          </a:ln>
        </p:spPr>
      </p:pic>
      <p:sp>
        <p:nvSpPr>
          <p:cNvPr id="22" name="AutoShape 4">
            <a:extLst>
              <a:ext uri="{FF2B5EF4-FFF2-40B4-BE49-F238E27FC236}">
                <a16:creationId xmlns:a16="http://schemas.microsoft.com/office/drawing/2014/main" id="{86E21D03-538D-050D-CA17-B0D2F4DBD49B}"/>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2" name="Picture 31">
            <a:extLst>
              <a:ext uri="{FF2B5EF4-FFF2-40B4-BE49-F238E27FC236}">
                <a16:creationId xmlns:a16="http://schemas.microsoft.com/office/drawing/2014/main" id="{09D6C38A-B4D9-98DF-3BC8-123FA0F6360E}"/>
              </a:ext>
            </a:extLst>
          </p:cNvPr>
          <p:cNvPicPr>
            <a:picLocks noChangeAspect="1"/>
          </p:cNvPicPr>
          <p:nvPr/>
        </p:nvPicPr>
        <p:blipFill>
          <a:blip r:embed="rId6"/>
          <a:stretch>
            <a:fillRect/>
          </a:stretch>
        </p:blipFill>
        <p:spPr>
          <a:xfrm>
            <a:off x="8516227" y="688448"/>
            <a:ext cx="3188580" cy="2693058"/>
          </a:xfrm>
          <a:prstGeom prst="rect">
            <a:avLst/>
          </a:prstGeom>
        </p:spPr>
      </p:pic>
      <p:pic>
        <p:nvPicPr>
          <p:cNvPr id="41" name="Picture 40">
            <a:extLst>
              <a:ext uri="{FF2B5EF4-FFF2-40B4-BE49-F238E27FC236}">
                <a16:creationId xmlns:a16="http://schemas.microsoft.com/office/drawing/2014/main" id="{669DFD36-F78E-1443-1973-B75CBD849829}"/>
              </a:ext>
            </a:extLst>
          </p:cNvPr>
          <p:cNvPicPr>
            <a:picLocks noChangeAspect="1"/>
          </p:cNvPicPr>
          <p:nvPr/>
        </p:nvPicPr>
        <p:blipFill>
          <a:blip r:embed="rId7"/>
          <a:stretch>
            <a:fillRect/>
          </a:stretch>
        </p:blipFill>
        <p:spPr>
          <a:xfrm>
            <a:off x="5163514" y="1919744"/>
            <a:ext cx="3004464" cy="2576951"/>
          </a:xfrm>
          <a:prstGeom prst="rect">
            <a:avLst/>
          </a:prstGeom>
        </p:spPr>
      </p:pic>
      <p:pic>
        <p:nvPicPr>
          <p:cNvPr id="44" name="Picture 43">
            <a:extLst>
              <a:ext uri="{FF2B5EF4-FFF2-40B4-BE49-F238E27FC236}">
                <a16:creationId xmlns:a16="http://schemas.microsoft.com/office/drawing/2014/main" id="{60919C37-5395-01A4-B5F2-1B2F358F9B86}"/>
              </a:ext>
            </a:extLst>
          </p:cNvPr>
          <p:cNvPicPr>
            <a:picLocks noChangeAspect="1"/>
          </p:cNvPicPr>
          <p:nvPr/>
        </p:nvPicPr>
        <p:blipFill>
          <a:blip r:embed="rId8"/>
          <a:stretch>
            <a:fillRect/>
          </a:stretch>
        </p:blipFill>
        <p:spPr>
          <a:xfrm>
            <a:off x="2295266" y="787744"/>
            <a:ext cx="4972744" cy="1114581"/>
          </a:xfrm>
          <a:prstGeom prst="rect">
            <a:avLst/>
          </a:prstGeom>
        </p:spPr>
      </p:pic>
      <p:sp>
        <p:nvSpPr>
          <p:cNvPr id="46" name="Rectangle 45">
            <a:extLst>
              <a:ext uri="{FF2B5EF4-FFF2-40B4-BE49-F238E27FC236}">
                <a16:creationId xmlns:a16="http://schemas.microsoft.com/office/drawing/2014/main" id="{74A654DA-11C9-7920-0862-507DE5276389}"/>
              </a:ext>
            </a:extLst>
          </p:cNvPr>
          <p:cNvSpPr/>
          <p:nvPr/>
        </p:nvSpPr>
        <p:spPr>
          <a:xfrm>
            <a:off x="8267701" y="4128337"/>
            <a:ext cx="3881438" cy="2519162"/>
          </a:xfrm>
          <a:prstGeom prst="rect">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extBox 53">
            <a:extLst>
              <a:ext uri="{FF2B5EF4-FFF2-40B4-BE49-F238E27FC236}">
                <a16:creationId xmlns:a16="http://schemas.microsoft.com/office/drawing/2014/main" id="{A0E64EC9-6F40-8765-5BF3-262F4F48F74A}"/>
              </a:ext>
            </a:extLst>
          </p:cNvPr>
          <p:cNvSpPr txBox="1"/>
          <p:nvPr/>
        </p:nvSpPr>
        <p:spPr>
          <a:xfrm>
            <a:off x="2252278" y="5020686"/>
            <a:ext cx="6033515" cy="1477328"/>
          </a:xfrm>
          <a:prstGeom prst="rect">
            <a:avLst/>
          </a:prstGeom>
          <a:noFill/>
        </p:spPr>
        <p:txBody>
          <a:bodyPr wrap="square" rtlCol="0">
            <a:spAutoFit/>
          </a:bodyPr>
          <a:lstStyle/>
          <a:p>
            <a:r>
              <a:rPr lang="en-US" dirty="0"/>
              <a:t>1. PCA </a:t>
            </a:r>
            <a:r>
              <a:rPr lang="en-US" b="1" dirty="0"/>
              <a:t>linearly transforms </a:t>
            </a:r>
            <a:r>
              <a:rPr lang="en-US" dirty="0"/>
              <a:t>data onto a new coordinate system such that the principal components (linear combination features) maximizes the variation in the data. </a:t>
            </a:r>
          </a:p>
          <a:p>
            <a:r>
              <a:rPr lang="en-US" dirty="0"/>
              <a:t>2. Can be used as “anchor points” for </a:t>
            </a:r>
            <a:r>
              <a:rPr lang="en-US" b="1" dirty="0"/>
              <a:t>nonlinear dimensionality reduction</a:t>
            </a:r>
            <a:r>
              <a:rPr lang="en-US" dirty="0"/>
              <a:t>, examine </a:t>
            </a:r>
            <a:r>
              <a:rPr lang="en-US" b="1" dirty="0"/>
              <a:t>sources of heterogeneity</a:t>
            </a:r>
            <a:r>
              <a:rPr lang="en-US" dirty="0"/>
              <a:t>.</a:t>
            </a:r>
          </a:p>
        </p:txBody>
      </p:sp>
      <p:sp>
        <p:nvSpPr>
          <p:cNvPr id="9" name="Arrow: Right 8">
            <a:extLst>
              <a:ext uri="{FF2B5EF4-FFF2-40B4-BE49-F238E27FC236}">
                <a16:creationId xmlns:a16="http://schemas.microsoft.com/office/drawing/2014/main" id="{73958BD2-1BA0-3FF2-A45F-964EFEF03072}"/>
              </a:ext>
            </a:extLst>
          </p:cNvPr>
          <p:cNvSpPr/>
          <p:nvPr/>
        </p:nvSpPr>
        <p:spPr>
          <a:xfrm rot="5400000">
            <a:off x="954582" y="999393"/>
            <a:ext cx="125415"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A13BD65A-AD5A-42A1-279D-A9B7B37C39C3}"/>
              </a:ext>
            </a:extLst>
          </p:cNvPr>
          <p:cNvGrpSpPr/>
          <p:nvPr/>
        </p:nvGrpSpPr>
        <p:grpSpPr>
          <a:xfrm>
            <a:off x="259881" y="615983"/>
            <a:ext cx="1514816" cy="338554"/>
            <a:chOff x="-69645" y="698949"/>
            <a:chExt cx="2178751" cy="338554"/>
          </a:xfrm>
        </p:grpSpPr>
        <p:sp>
          <p:nvSpPr>
            <p:cNvPr id="16" name="Rectangle 15">
              <a:extLst>
                <a:ext uri="{FF2B5EF4-FFF2-40B4-BE49-F238E27FC236}">
                  <a16:creationId xmlns:a16="http://schemas.microsoft.com/office/drawing/2014/main" id="{EFCD241B-B5A7-1DFD-FA16-0E11A0B6E1CF}"/>
                </a:ext>
              </a:extLst>
            </p:cNvPr>
            <p:cNvSpPr/>
            <p:nvPr/>
          </p:nvSpPr>
          <p:spPr>
            <a:xfrm>
              <a:off x="113942" y="750352"/>
              <a:ext cx="1834757" cy="256032"/>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endParaRPr>
            </a:p>
          </p:txBody>
        </p:sp>
        <p:sp>
          <p:nvSpPr>
            <p:cNvPr id="18" name="TextBox 17">
              <a:extLst>
                <a:ext uri="{FF2B5EF4-FFF2-40B4-BE49-F238E27FC236}">
                  <a16:creationId xmlns:a16="http://schemas.microsoft.com/office/drawing/2014/main" id="{F2F281C3-61B4-8B67-2062-C335EEDDC52B}"/>
                </a:ext>
              </a:extLst>
            </p:cNvPr>
            <p:cNvSpPr txBox="1"/>
            <p:nvPr/>
          </p:nvSpPr>
          <p:spPr>
            <a:xfrm>
              <a:off x="-69645" y="698949"/>
              <a:ext cx="2178751" cy="338554"/>
            </a:xfrm>
            <a:prstGeom prst="rect">
              <a:avLst/>
            </a:prstGeom>
            <a:noFill/>
          </p:spPr>
          <p:txBody>
            <a:bodyPr wrap="square" rtlCol="0">
              <a:spAutoFit/>
            </a:bodyPr>
            <a:lstStyle/>
            <a:p>
              <a:pPr algn="ctr"/>
              <a:r>
                <a:rPr lang="en-US" sz="1600" b="1" dirty="0"/>
                <a:t>Importation</a:t>
              </a:r>
            </a:p>
          </p:txBody>
        </p:sp>
      </p:grpSp>
      <p:grpSp>
        <p:nvGrpSpPr>
          <p:cNvPr id="31" name="Group 30">
            <a:extLst>
              <a:ext uri="{FF2B5EF4-FFF2-40B4-BE49-F238E27FC236}">
                <a16:creationId xmlns:a16="http://schemas.microsoft.com/office/drawing/2014/main" id="{DD2052E7-AEB3-85D9-E488-4948C62E533A}"/>
              </a:ext>
            </a:extLst>
          </p:cNvPr>
          <p:cNvGrpSpPr/>
          <p:nvPr/>
        </p:nvGrpSpPr>
        <p:grpSpPr>
          <a:xfrm>
            <a:off x="129591" y="2495739"/>
            <a:ext cx="1775396" cy="338554"/>
            <a:chOff x="-11289" y="2786494"/>
            <a:chExt cx="2170520" cy="338554"/>
          </a:xfrm>
        </p:grpSpPr>
        <p:sp>
          <p:nvSpPr>
            <p:cNvPr id="33" name="Rectangle 32">
              <a:extLst>
                <a:ext uri="{FF2B5EF4-FFF2-40B4-BE49-F238E27FC236}">
                  <a16:creationId xmlns:a16="http://schemas.microsoft.com/office/drawing/2014/main" id="{DF2EBD55-AB5F-AD6E-3BCC-D47B4049CB96}"/>
                </a:ext>
              </a:extLst>
            </p:cNvPr>
            <p:cNvSpPr/>
            <p:nvPr/>
          </p:nvSpPr>
          <p:spPr>
            <a:xfrm>
              <a:off x="176908" y="2814116"/>
              <a:ext cx="1835101" cy="256032"/>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5" name="TextBox 34">
              <a:extLst>
                <a:ext uri="{FF2B5EF4-FFF2-40B4-BE49-F238E27FC236}">
                  <a16:creationId xmlns:a16="http://schemas.microsoft.com/office/drawing/2014/main" id="{D247E955-C8C5-F73A-A683-7FFBD630ECCE}"/>
                </a:ext>
              </a:extLst>
            </p:cNvPr>
            <p:cNvSpPr txBox="1"/>
            <p:nvPr/>
          </p:nvSpPr>
          <p:spPr>
            <a:xfrm>
              <a:off x="-11289" y="2786494"/>
              <a:ext cx="2170520" cy="338554"/>
            </a:xfrm>
            <a:prstGeom prst="rect">
              <a:avLst/>
            </a:prstGeom>
            <a:noFill/>
          </p:spPr>
          <p:txBody>
            <a:bodyPr wrap="square" rtlCol="0">
              <a:spAutoFit/>
            </a:bodyPr>
            <a:lstStyle/>
            <a:p>
              <a:pPr algn="ctr"/>
              <a:r>
                <a:rPr lang="en-US" sz="1600" b="1" dirty="0"/>
                <a:t>Normalization</a:t>
              </a:r>
            </a:p>
          </p:txBody>
        </p:sp>
      </p:grpSp>
      <p:grpSp>
        <p:nvGrpSpPr>
          <p:cNvPr id="37" name="Group 36">
            <a:extLst>
              <a:ext uri="{FF2B5EF4-FFF2-40B4-BE49-F238E27FC236}">
                <a16:creationId xmlns:a16="http://schemas.microsoft.com/office/drawing/2014/main" id="{2C32B42C-3019-FB23-69A3-79759FE55B54}"/>
              </a:ext>
            </a:extLst>
          </p:cNvPr>
          <p:cNvGrpSpPr/>
          <p:nvPr/>
        </p:nvGrpSpPr>
        <p:grpSpPr>
          <a:xfrm>
            <a:off x="126166" y="3893924"/>
            <a:ext cx="1782247" cy="830997"/>
            <a:chOff x="27906" y="5317845"/>
            <a:chExt cx="2185416" cy="830997"/>
          </a:xfrm>
        </p:grpSpPr>
        <p:sp>
          <p:nvSpPr>
            <p:cNvPr id="38" name="Rectangle 37">
              <a:extLst>
                <a:ext uri="{FF2B5EF4-FFF2-40B4-BE49-F238E27FC236}">
                  <a16:creationId xmlns:a16="http://schemas.microsoft.com/office/drawing/2014/main" id="{BF0747CB-2FAB-4032-15C0-D5BB81C281D2}"/>
                </a:ext>
              </a:extLst>
            </p:cNvPr>
            <p:cNvSpPr/>
            <p:nvPr/>
          </p:nvSpPr>
          <p:spPr>
            <a:xfrm>
              <a:off x="292267" y="5372080"/>
              <a:ext cx="1658952" cy="729608"/>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9" name="TextBox 38">
              <a:extLst>
                <a:ext uri="{FF2B5EF4-FFF2-40B4-BE49-F238E27FC236}">
                  <a16:creationId xmlns:a16="http://schemas.microsoft.com/office/drawing/2014/main" id="{D7B5E395-EF4A-C8CC-7DAD-7698156C1E1D}"/>
                </a:ext>
              </a:extLst>
            </p:cNvPr>
            <p:cNvSpPr txBox="1"/>
            <p:nvPr/>
          </p:nvSpPr>
          <p:spPr>
            <a:xfrm>
              <a:off x="27906" y="5317845"/>
              <a:ext cx="2185416" cy="830997"/>
            </a:xfrm>
            <a:prstGeom prst="rect">
              <a:avLst/>
            </a:prstGeom>
            <a:noFill/>
          </p:spPr>
          <p:txBody>
            <a:bodyPr wrap="square" rtlCol="0">
              <a:spAutoFit/>
            </a:bodyPr>
            <a:lstStyle/>
            <a:p>
              <a:pPr algn="ctr"/>
              <a:r>
                <a:rPr lang="en-US" sz="1600" b="1" dirty="0"/>
                <a:t>Linear Dimensional </a:t>
              </a:r>
            </a:p>
            <a:p>
              <a:pPr algn="ctr"/>
              <a:r>
                <a:rPr lang="en-US" sz="1600" b="1" dirty="0"/>
                <a:t>Reduction </a:t>
              </a:r>
            </a:p>
          </p:txBody>
        </p:sp>
      </p:grpSp>
      <p:grpSp>
        <p:nvGrpSpPr>
          <p:cNvPr id="43" name="Group 42">
            <a:extLst>
              <a:ext uri="{FF2B5EF4-FFF2-40B4-BE49-F238E27FC236}">
                <a16:creationId xmlns:a16="http://schemas.microsoft.com/office/drawing/2014/main" id="{02EB55C2-84B0-B316-A6A8-A25030BE3263}"/>
              </a:ext>
            </a:extLst>
          </p:cNvPr>
          <p:cNvGrpSpPr/>
          <p:nvPr/>
        </p:nvGrpSpPr>
        <p:grpSpPr>
          <a:xfrm>
            <a:off x="297313" y="5068440"/>
            <a:ext cx="1439952" cy="338554"/>
            <a:chOff x="154851" y="5720670"/>
            <a:chExt cx="2215538" cy="338554"/>
          </a:xfrm>
        </p:grpSpPr>
        <p:sp>
          <p:nvSpPr>
            <p:cNvPr id="55" name="Rectangle 54">
              <a:extLst>
                <a:ext uri="{FF2B5EF4-FFF2-40B4-BE49-F238E27FC236}">
                  <a16:creationId xmlns:a16="http://schemas.microsoft.com/office/drawing/2014/main" id="{18F6B6A8-0569-1893-ECDD-79320157B7BC}"/>
                </a:ext>
              </a:extLst>
            </p:cNvPr>
            <p:cNvSpPr/>
            <p:nvPr/>
          </p:nvSpPr>
          <p:spPr>
            <a:xfrm>
              <a:off x="199869" y="5754457"/>
              <a:ext cx="2170520" cy="282928"/>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6" name="TextBox 55">
              <a:extLst>
                <a:ext uri="{FF2B5EF4-FFF2-40B4-BE49-F238E27FC236}">
                  <a16:creationId xmlns:a16="http://schemas.microsoft.com/office/drawing/2014/main" id="{FE2DECE0-F98A-0409-378E-60208F1C7DE9}"/>
                </a:ext>
              </a:extLst>
            </p:cNvPr>
            <p:cNvSpPr txBox="1"/>
            <p:nvPr/>
          </p:nvSpPr>
          <p:spPr>
            <a:xfrm>
              <a:off x="154851" y="5720670"/>
              <a:ext cx="2170520" cy="338554"/>
            </a:xfrm>
            <a:prstGeom prst="rect">
              <a:avLst/>
            </a:prstGeom>
            <a:noFill/>
          </p:spPr>
          <p:txBody>
            <a:bodyPr wrap="square" rtlCol="0">
              <a:spAutoFit/>
            </a:bodyPr>
            <a:lstStyle/>
            <a:p>
              <a:pPr algn="ctr"/>
              <a:r>
                <a:rPr lang="en-US" sz="1600" b="1" dirty="0"/>
                <a:t>Clustering</a:t>
              </a:r>
            </a:p>
          </p:txBody>
        </p:sp>
      </p:grpSp>
      <p:grpSp>
        <p:nvGrpSpPr>
          <p:cNvPr id="58" name="Group 57">
            <a:extLst>
              <a:ext uri="{FF2B5EF4-FFF2-40B4-BE49-F238E27FC236}">
                <a16:creationId xmlns:a16="http://schemas.microsoft.com/office/drawing/2014/main" id="{92B051B2-9F43-F870-6854-52FEB6519399}"/>
              </a:ext>
            </a:extLst>
          </p:cNvPr>
          <p:cNvGrpSpPr/>
          <p:nvPr/>
        </p:nvGrpSpPr>
        <p:grpSpPr>
          <a:xfrm>
            <a:off x="497860" y="1868568"/>
            <a:ext cx="1038858" cy="338554"/>
            <a:chOff x="59136" y="2068190"/>
            <a:chExt cx="2233557" cy="338554"/>
          </a:xfrm>
        </p:grpSpPr>
        <p:sp>
          <p:nvSpPr>
            <p:cNvPr id="59" name="Rectangle 58">
              <a:extLst>
                <a:ext uri="{FF2B5EF4-FFF2-40B4-BE49-F238E27FC236}">
                  <a16:creationId xmlns:a16="http://schemas.microsoft.com/office/drawing/2014/main" id="{F828790C-22C9-0578-791C-3B10638AEFCB}"/>
                </a:ext>
              </a:extLst>
            </p:cNvPr>
            <p:cNvSpPr/>
            <p:nvPr/>
          </p:nvSpPr>
          <p:spPr>
            <a:xfrm>
              <a:off x="113938" y="2120893"/>
              <a:ext cx="2178755" cy="256032"/>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dirty="0">
                <a:solidFill>
                  <a:schemeClr val="tx1"/>
                </a:solidFill>
              </a:endParaRPr>
            </a:p>
          </p:txBody>
        </p:sp>
        <p:sp>
          <p:nvSpPr>
            <p:cNvPr id="60" name="TextBox 59">
              <a:extLst>
                <a:ext uri="{FF2B5EF4-FFF2-40B4-BE49-F238E27FC236}">
                  <a16:creationId xmlns:a16="http://schemas.microsoft.com/office/drawing/2014/main" id="{6D40B934-590F-011A-C7B8-9F3F413C3E10}"/>
                </a:ext>
              </a:extLst>
            </p:cNvPr>
            <p:cNvSpPr txBox="1"/>
            <p:nvPr/>
          </p:nvSpPr>
          <p:spPr>
            <a:xfrm>
              <a:off x="59136" y="2068190"/>
              <a:ext cx="2204989" cy="338554"/>
            </a:xfrm>
            <a:prstGeom prst="rect">
              <a:avLst/>
            </a:prstGeom>
            <a:noFill/>
          </p:spPr>
          <p:txBody>
            <a:bodyPr wrap="square" rtlCol="0">
              <a:spAutoFit/>
            </a:bodyPr>
            <a:lstStyle/>
            <a:p>
              <a:pPr algn="ctr"/>
              <a:r>
                <a:rPr lang="en-US" sz="1600" b="1" dirty="0"/>
                <a:t>Filtering</a:t>
              </a:r>
            </a:p>
          </p:txBody>
        </p:sp>
      </p:grpSp>
      <p:grpSp>
        <p:nvGrpSpPr>
          <p:cNvPr id="1024" name="Group 1023">
            <a:extLst>
              <a:ext uri="{FF2B5EF4-FFF2-40B4-BE49-F238E27FC236}">
                <a16:creationId xmlns:a16="http://schemas.microsoft.com/office/drawing/2014/main" id="{ACF4AEED-30FA-DA78-E15F-09132CB35886}"/>
              </a:ext>
            </a:extLst>
          </p:cNvPr>
          <p:cNvGrpSpPr/>
          <p:nvPr/>
        </p:nvGrpSpPr>
        <p:grpSpPr>
          <a:xfrm>
            <a:off x="10652" y="1251183"/>
            <a:ext cx="2013275" cy="338554"/>
            <a:chOff x="97343" y="1300458"/>
            <a:chExt cx="2194560" cy="338554"/>
          </a:xfrm>
        </p:grpSpPr>
        <p:sp>
          <p:nvSpPr>
            <p:cNvPr id="1029" name="Rectangle 1028">
              <a:extLst>
                <a:ext uri="{FF2B5EF4-FFF2-40B4-BE49-F238E27FC236}">
                  <a16:creationId xmlns:a16="http://schemas.microsoft.com/office/drawing/2014/main" id="{CED4D227-D60F-15A4-4066-67112C3644BB}"/>
                </a:ext>
              </a:extLst>
            </p:cNvPr>
            <p:cNvSpPr/>
            <p:nvPr/>
          </p:nvSpPr>
          <p:spPr>
            <a:xfrm>
              <a:off x="179627" y="1332386"/>
              <a:ext cx="2062017" cy="256032"/>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31" name="TextBox 1030">
              <a:extLst>
                <a:ext uri="{FF2B5EF4-FFF2-40B4-BE49-F238E27FC236}">
                  <a16:creationId xmlns:a16="http://schemas.microsoft.com/office/drawing/2014/main" id="{9BEA0DDC-98C2-CA3A-9B92-1AA64EADB4D9}"/>
                </a:ext>
              </a:extLst>
            </p:cNvPr>
            <p:cNvSpPr txBox="1"/>
            <p:nvPr/>
          </p:nvSpPr>
          <p:spPr>
            <a:xfrm>
              <a:off x="97343" y="1300458"/>
              <a:ext cx="2194560" cy="338554"/>
            </a:xfrm>
            <a:prstGeom prst="rect">
              <a:avLst/>
            </a:prstGeom>
            <a:noFill/>
          </p:spPr>
          <p:txBody>
            <a:bodyPr wrap="square" rtlCol="0">
              <a:spAutoFit/>
            </a:bodyPr>
            <a:lstStyle/>
            <a:p>
              <a:pPr algn="ctr"/>
              <a:r>
                <a:rPr lang="en-US" sz="1600" b="1" dirty="0"/>
                <a:t>Metadata Curation</a:t>
              </a:r>
            </a:p>
          </p:txBody>
        </p:sp>
      </p:grpSp>
      <p:grpSp>
        <p:nvGrpSpPr>
          <p:cNvPr id="1032" name="Group 1031">
            <a:extLst>
              <a:ext uri="{FF2B5EF4-FFF2-40B4-BE49-F238E27FC236}">
                <a16:creationId xmlns:a16="http://schemas.microsoft.com/office/drawing/2014/main" id="{4853304E-192A-5093-071B-325E123139E1}"/>
              </a:ext>
            </a:extLst>
          </p:cNvPr>
          <p:cNvGrpSpPr/>
          <p:nvPr/>
        </p:nvGrpSpPr>
        <p:grpSpPr>
          <a:xfrm>
            <a:off x="442419" y="3286428"/>
            <a:ext cx="1149740" cy="338554"/>
            <a:chOff x="-63988" y="3721744"/>
            <a:chExt cx="2170519" cy="338554"/>
          </a:xfrm>
        </p:grpSpPr>
        <p:sp>
          <p:nvSpPr>
            <p:cNvPr id="1033" name="Rectangle 1032">
              <a:extLst>
                <a:ext uri="{FF2B5EF4-FFF2-40B4-BE49-F238E27FC236}">
                  <a16:creationId xmlns:a16="http://schemas.microsoft.com/office/drawing/2014/main" id="{72823423-5749-6645-E3D4-C8C34A3A2A32}"/>
                </a:ext>
              </a:extLst>
            </p:cNvPr>
            <p:cNvSpPr/>
            <p:nvPr/>
          </p:nvSpPr>
          <p:spPr>
            <a:xfrm>
              <a:off x="87705" y="3760558"/>
              <a:ext cx="1918995" cy="281534"/>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34" name="TextBox 1033">
              <a:extLst>
                <a:ext uri="{FF2B5EF4-FFF2-40B4-BE49-F238E27FC236}">
                  <a16:creationId xmlns:a16="http://schemas.microsoft.com/office/drawing/2014/main" id="{3E9F9FF6-4C61-003A-8318-F2C56ABB0F41}"/>
                </a:ext>
              </a:extLst>
            </p:cNvPr>
            <p:cNvSpPr txBox="1"/>
            <p:nvPr/>
          </p:nvSpPr>
          <p:spPr>
            <a:xfrm>
              <a:off x="-63988" y="3721744"/>
              <a:ext cx="2170519" cy="338554"/>
            </a:xfrm>
            <a:prstGeom prst="rect">
              <a:avLst/>
            </a:prstGeom>
            <a:noFill/>
          </p:spPr>
          <p:txBody>
            <a:bodyPr wrap="square" rtlCol="0">
              <a:spAutoFit/>
            </a:bodyPr>
            <a:lstStyle/>
            <a:p>
              <a:pPr algn="ctr"/>
              <a:r>
                <a:rPr lang="en-US" sz="1600" b="1" dirty="0"/>
                <a:t>Scaling</a:t>
              </a:r>
            </a:p>
          </p:txBody>
        </p:sp>
      </p:grpSp>
      <p:sp>
        <p:nvSpPr>
          <p:cNvPr id="1035" name="TextBox 1034">
            <a:extLst>
              <a:ext uri="{FF2B5EF4-FFF2-40B4-BE49-F238E27FC236}">
                <a16:creationId xmlns:a16="http://schemas.microsoft.com/office/drawing/2014/main" id="{2F34B18C-B421-2B20-1392-C15259AD8B59}"/>
              </a:ext>
            </a:extLst>
          </p:cNvPr>
          <p:cNvSpPr txBox="1"/>
          <p:nvPr/>
        </p:nvSpPr>
        <p:spPr>
          <a:xfrm>
            <a:off x="116204" y="872289"/>
            <a:ext cx="1802171" cy="276999"/>
          </a:xfrm>
          <a:prstGeom prst="rect">
            <a:avLst/>
          </a:prstGeom>
          <a:noFill/>
        </p:spPr>
        <p:txBody>
          <a:bodyPr wrap="square">
            <a:spAutoFit/>
          </a:bodyPr>
          <a:lstStyle/>
          <a:p>
            <a:pPr algn="ctr"/>
            <a:r>
              <a:rPr lang="en-US" sz="1200" i="1" dirty="0" err="1"/>
              <a:t>CreateSeuratObject</a:t>
            </a:r>
            <a:r>
              <a:rPr lang="en-US" sz="1200" i="1" dirty="0"/>
              <a:t>()</a:t>
            </a:r>
          </a:p>
        </p:txBody>
      </p:sp>
      <p:sp>
        <p:nvSpPr>
          <p:cNvPr id="1036" name="TextBox 1035">
            <a:extLst>
              <a:ext uri="{FF2B5EF4-FFF2-40B4-BE49-F238E27FC236}">
                <a16:creationId xmlns:a16="http://schemas.microsoft.com/office/drawing/2014/main" id="{9986B78A-FA9B-4FBE-B390-B36EEEBC4B48}"/>
              </a:ext>
            </a:extLst>
          </p:cNvPr>
          <p:cNvSpPr txBox="1"/>
          <p:nvPr/>
        </p:nvSpPr>
        <p:spPr>
          <a:xfrm>
            <a:off x="95851" y="1480009"/>
            <a:ext cx="1842877" cy="276999"/>
          </a:xfrm>
          <a:prstGeom prst="rect">
            <a:avLst/>
          </a:prstGeom>
          <a:noFill/>
        </p:spPr>
        <p:txBody>
          <a:bodyPr wrap="square">
            <a:spAutoFit/>
          </a:bodyPr>
          <a:lstStyle/>
          <a:p>
            <a:pPr algn="ctr"/>
            <a:r>
              <a:rPr lang="en-US" sz="1200" i="1" dirty="0" err="1"/>
              <a:t>PercentageFeatureSet</a:t>
            </a:r>
            <a:r>
              <a:rPr lang="en-US" sz="1200" i="1" dirty="0"/>
              <a:t>()</a:t>
            </a:r>
          </a:p>
        </p:txBody>
      </p:sp>
      <p:sp>
        <p:nvSpPr>
          <p:cNvPr id="1037" name="TextBox 1036">
            <a:extLst>
              <a:ext uri="{FF2B5EF4-FFF2-40B4-BE49-F238E27FC236}">
                <a16:creationId xmlns:a16="http://schemas.microsoft.com/office/drawing/2014/main" id="{CB64613A-5BBD-BD36-CD4A-0F9721541B01}"/>
              </a:ext>
            </a:extLst>
          </p:cNvPr>
          <p:cNvSpPr txBox="1"/>
          <p:nvPr/>
        </p:nvSpPr>
        <p:spPr>
          <a:xfrm>
            <a:off x="599219" y="2119187"/>
            <a:ext cx="836140" cy="276999"/>
          </a:xfrm>
          <a:prstGeom prst="rect">
            <a:avLst/>
          </a:prstGeom>
          <a:noFill/>
        </p:spPr>
        <p:txBody>
          <a:bodyPr wrap="square">
            <a:spAutoFit/>
          </a:bodyPr>
          <a:lstStyle/>
          <a:p>
            <a:pPr algn="ctr"/>
            <a:r>
              <a:rPr lang="en-US" sz="1200" i="1" dirty="0"/>
              <a:t>subset()</a:t>
            </a:r>
          </a:p>
        </p:txBody>
      </p:sp>
      <p:sp>
        <p:nvSpPr>
          <p:cNvPr id="1038" name="TextBox 1037">
            <a:extLst>
              <a:ext uri="{FF2B5EF4-FFF2-40B4-BE49-F238E27FC236}">
                <a16:creationId xmlns:a16="http://schemas.microsoft.com/office/drawing/2014/main" id="{0B977FD0-A234-D7B2-B4BC-695A57B79C1A}"/>
              </a:ext>
            </a:extLst>
          </p:cNvPr>
          <p:cNvSpPr txBox="1"/>
          <p:nvPr/>
        </p:nvSpPr>
        <p:spPr>
          <a:xfrm>
            <a:off x="278254" y="2741589"/>
            <a:ext cx="1478071" cy="276999"/>
          </a:xfrm>
          <a:prstGeom prst="rect">
            <a:avLst/>
          </a:prstGeom>
          <a:noFill/>
        </p:spPr>
        <p:txBody>
          <a:bodyPr wrap="square">
            <a:spAutoFit/>
          </a:bodyPr>
          <a:lstStyle/>
          <a:p>
            <a:pPr algn="ctr"/>
            <a:r>
              <a:rPr lang="en-US" sz="1200" i="1" dirty="0" err="1"/>
              <a:t>NormalizeData</a:t>
            </a:r>
            <a:r>
              <a:rPr lang="en-US" sz="1200" i="1" dirty="0"/>
              <a:t>()</a:t>
            </a:r>
          </a:p>
        </p:txBody>
      </p:sp>
      <p:sp>
        <p:nvSpPr>
          <p:cNvPr id="1039" name="TextBox 1038">
            <a:extLst>
              <a:ext uri="{FF2B5EF4-FFF2-40B4-BE49-F238E27FC236}">
                <a16:creationId xmlns:a16="http://schemas.microsoft.com/office/drawing/2014/main" id="{A81DB10A-343C-30BB-379C-5AE6C4F49FB7}"/>
              </a:ext>
            </a:extLst>
          </p:cNvPr>
          <p:cNvSpPr txBox="1"/>
          <p:nvPr/>
        </p:nvSpPr>
        <p:spPr>
          <a:xfrm>
            <a:off x="230288" y="2911408"/>
            <a:ext cx="1574002" cy="276999"/>
          </a:xfrm>
          <a:prstGeom prst="rect">
            <a:avLst/>
          </a:prstGeom>
          <a:noFill/>
        </p:spPr>
        <p:txBody>
          <a:bodyPr wrap="square">
            <a:spAutoFit/>
          </a:bodyPr>
          <a:lstStyle/>
          <a:p>
            <a:pPr algn="ctr"/>
            <a:r>
              <a:rPr lang="en-US" sz="1200" i="1" dirty="0" err="1"/>
              <a:t>FindVariableFeatures</a:t>
            </a:r>
            <a:r>
              <a:rPr lang="en-US" sz="1200" i="1" dirty="0"/>
              <a:t>()</a:t>
            </a:r>
          </a:p>
        </p:txBody>
      </p:sp>
      <p:sp>
        <p:nvSpPr>
          <p:cNvPr id="1040" name="TextBox 1039">
            <a:extLst>
              <a:ext uri="{FF2B5EF4-FFF2-40B4-BE49-F238E27FC236}">
                <a16:creationId xmlns:a16="http://schemas.microsoft.com/office/drawing/2014/main" id="{2DDD5CCC-7F47-7869-D54C-D75C9BA1FB24}"/>
              </a:ext>
            </a:extLst>
          </p:cNvPr>
          <p:cNvSpPr txBox="1"/>
          <p:nvPr/>
        </p:nvSpPr>
        <p:spPr>
          <a:xfrm>
            <a:off x="548026" y="3551210"/>
            <a:ext cx="938526" cy="276999"/>
          </a:xfrm>
          <a:prstGeom prst="rect">
            <a:avLst/>
          </a:prstGeom>
          <a:noFill/>
        </p:spPr>
        <p:txBody>
          <a:bodyPr wrap="square">
            <a:spAutoFit/>
          </a:bodyPr>
          <a:lstStyle/>
          <a:p>
            <a:pPr algn="ctr"/>
            <a:r>
              <a:rPr lang="en-US" sz="1200" i="1" dirty="0" err="1"/>
              <a:t>ScaleData</a:t>
            </a:r>
            <a:r>
              <a:rPr lang="en-US" sz="1200" i="1" dirty="0"/>
              <a:t>()</a:t>
            </a:r>
          </a:p>
        </p:txBody>
      </p:sp>
      <p:sp>
        <p:nvSpPr>
          <p:cNvPr id="1041" name="TextBox 1040">
            <a:extLst>
              <a:ext uri="{FF2B5EF4-FFF2-40B4-BE49-F238E27FC236}">
                <a16:creationId xmlns:a16="http://schemas.microsoft.com/office/drawing/2014/main" id="{68A2999D-FAA6-5E95-BDA4-A65D52DB4562}"/>
              </a:ext>
            </a:extLst>
          </p:cNvPr>
          <p:cNvSpPr txBox="1"/>
          <p:nvPr/>
        </p:nvSpPr>
        <p:spPr>
          <a:xfrm>
            <a:off x="132240" y="4654161"/>
            <a:ext cx="1770098" cy="276999"/>
          </a:xfrm>
          <a:prstGeom prst="rect">
            <a:avLst/>
          </a:prstGeom>
          <a:noFill/>
        </p:spPr>
        <p:txBody>
          <a:bodyPr wrap="square">
            <a:spAutoFit/>
          </a:bodyPr>
          <a:lstStyle/>
          <a:p>
            <a:pPr algn="ctr"/>
            <a:r>
              <a:rPr lang="en-US" sz="1200" i="1" dirty="0" err="1"/>
              <a:t>RunPCA</a:t>
            </a:r>
            <a:r>
              <a:rPr lang="en-US" sz="1200" i="1" dirty="0"/>
              <a:t>(),   </a:t>
            </a:r>
            <a:r>
              <a:rPr lang="en-US" sz="1200" i="1" dirty="0" err="1"/>
              <a:t>ElbowPlot</a:t>
            </a:r>
            <a:r>
              <a:rPr lang="en-US" sz="1200" i="1" dirty="0"/>
              <a:t>() </a:t>
            </a:r>
          </a:p>
        </p:txBody>
      </p:sp>
      <p:sp>
        <p:nvSpPr>
          <p:cNvPr id="1042" name="TextBox 1041">
            <a:extLst>
              <a:ext uri="{FF2B5EF4-FFF2-40B4-BE49-F238E27FC236}">
                <a16:creationId xmlns:a16="http://schemas.microsoft.com/office/drawing/2014/main" id="{D1F436B9-0D5C-6E49-80C4-69C389567296}"/>
              </a:ext>
            </a:extLst>
          </p:cNvPr>
          <p:cNvSpPr txBox="1"/>
          <p:nvPr/>
        </p:nvSpPr>
        <p:spPr>
          <a:xfrm>
            <a:off x="121397" y="6514655"/>
            <a:ext cx="1791785" cy="276999"/>
          </a:xfrm>
          <a:prstGeom prst="rect">
            <a:avLst/>
          </a:prstGeom>
          <a:noFill/>
        </p:spPr>
        <p:txBody>
          <a:bodyPr wrap="square">
            <a:spAutoFit/>
          </a:bodyPr>
          <a:lstStyle/>
          <a:p>
            <a:pPr algn="ctr"/>
            <a:r>
              <a:rPr lang="en-US" sz="1200" i="1" dirty="0" err="1"/>
              <a:t>RunUMAP</a:t>
            </a:r>
            <a:r>
              <a:rPr lang="en-US" sz="1200" i="1" dirty="0"/>
              <a:t>(), </a:t>
            </a:r>
            <a:r>
              <a:rPr lang="en-US" sz="1200" i="1" dirty="0" err="1"/>
              <a:t>DimPlot</a:t>
            </a:r>
            <a:r>
              <a:rPr lang="en-US" sz="1200" i="1" dirty="0"/>
              <a:t>()</a:t>
            </a:r>
          </a:p>
        </p:txBody>
      </p:sp>
      <p:grpSp>
        <p:nvGrpSpPr>
          <p:cNvPr id="1043" name="Group 1042">
            <a:extLst>
              <a:ext uri="{FF2B5EF4-FFF2-40B4-BE49-F238E27FC236}">
                <a16:creationId xmlns:a16="http://schemas.microsoft.com/office/drawing/2014/main" id="{636D2079-4F22-5941-B145-DEE7925EF4BC}"/>
              </a:ext>
            </a:extLst>
          </p:cNvPr>
          <p:cNvGrpSpPr/>
          <p:nvPr/>
        </p:nvGrpSpPr>
        <p:grpSpPr>
          <a:xfrm>
            <a:off x="311331" y="5752796"/>
            <a:ext cx="1411916" cy="830997"/>
            <a:chOff x="136544" y="5759803"/>
            <a:chExt cx="2172401" cy="830997"/>
          </a:xfrm>
        </p:grpSpPr>
        <p:sp>
          <p:nvSpPr>
            <p:cNvPr id="1044" name="Rectangle 1043">
              <a:extLst>
                <a:ext uri="{FF2B5EF4-FFF2-40B4-BE49-F238E27FC236}">
                  <a16:creationId xmlns:a16="http://schemas.microsoft.com/office/drawing/2014/main" id="{6304E48E-6246-9B1E-6DD9-9B3201978F7B}"/>
                </a:ext>
              </a:extLst>
            </p:cNvPr>
            <p:cNvSpPr/>
            <p:nvPr/>
          </p:nvSpPr>
          <p:spPr>
            <a:xfrm>
              <a:off x="138426" y="5810056"/>
              <a:ext cx="2170519" cy="730198"/>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45" name="TextBox 1044">
              <a:extLst>
                <a:ext uri="{FF2B5EF4-FFF2-40B4-BE49-F238E27FC236}">
                  <a16:creationId xmlns:a16="http://schemas.microsoft.com/office/drawing/2014/main" id="{18A5581B-FFDF-CC8B-23AD-320BE892807E}"/>
                </a:ext>
              </a:extLst>
            </p:cNvPr>
            <p:cNvSpPr txBox="1"/>
            <p:nvPr/>
          </p:nvSpPr>
          <p:spPr>
            <a:xfrm>
              <a:off x="136544" y="5759803"/>
              <a:ext cx="2170519" cy="830997"/>
            </a:xfrm>
            <a:prstGeom prst="rect">
              <a:avLst/>
            </a:prstGeom>
            <a:noFill/>
          </p:spPr>
          <p:txBody>
            <a:bodyPr wrap="square" rtlCol="0">
              <a:spAutoFit/>
            </a:bodyPr>
            <a:lstStyle/>
            <a:p>
              <a:pPr algn="ctr"/>
              <a:r>
                <a:rPr lang="en-US" sz="1600" b="1" dirty="0"/>
                <a:t>Nonlinear Dimension Reduction</a:t>
              </a:r>
            </a:p>
          </p:txBody>
        </p:sp>
      </p:grpSp>
      <p:sp>
        <p:nvSpPr>
          <p:cNvPr id="1046" name="Arrow: Right 1045">
            <a:extLst>
              <a:ext uri="{FF2B5EF4-FFF2-40B4-BE49-F238E27FC236}">
                <a16:creationId xmlns:a16="http://schemas.microsoft.com/office/drawing/2014/main" id="{078BBDF4-D7C0-6536-7E43-F3324747C8E6}"/>
              </a:ext>
            </a:extLst>
          </p:cNvPr>
          <p:cNvSpPr/>
          <p:nvPr/>
        </p:nvSpPr>
        <p:spPr>
          <a:xfrm rot="5400000">
            <a:off x="949027" y="1629598"/>
            <a:ext cx="136524"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7" name="Arrow: Right 1046">
            <a:extLst>
              <a:ext uri="{FF2B5EF4-FFF2-40B4-BE49-F238E27FC236}">
                <a16:creationId xmlns:a16="http://schemas.microsoft.com/office/drawing/2014/main" id="{9B7F0205-8361-6822-DD34-D17A263C0F28}"/>
              </a:ext>
            </a:extLst>
          </p:cNvPr>
          <p:cNvSpPr/>
          <p:nvPr/>
        </p:nvSpPr>
        <p:spPr>
          <a:xfrm rot="5400000">
            <a:off x="959855" y="2237326"/>
            <a:ext cx="114868"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8" name="Arrow: Right 1047">
            <a:extLst>
              <a:ext uri="{FF2B5EF4-FFF2-40B4-BE49-F238E27FC236}">
                <a16:creationId xmlns:a16="http://schemas.microsoft.com/office/drawing/2014/main" id="{F7598BD8-6DCB-B5CC-E9F3-A1FE5B52A0F5}"/>
              </a:ext>
            </a:extLst>
          </p:cNvPr>
          <p:cNvSpPr/>
          <p:nvPr/>
        </p:nvSpPr>
        <p:spPr>
          <a:xfrm rot="5400000">
            <a:off x="964387" y="3041195"/>
            <a:ext cx="105805"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9" name="Arrow: Right 1048">
            <a:extLst>
              <a:ext uri="{FF2B5EF4-FFF2-40B4-BE49-F238E27FC236}">
                <a16:creationId xmlns:a16="http://schemas.microsoft.com/office/drawing/2014/main" id="{6E686DA4-811E-1D53-2F5E-ADE054EDAD7D}"/>
              </a:ext>
            </a:extLst>
          </p:cNvPr>
          <p:cNvSpPr/>
          <p:nvPr/>
        </p:nvSpPr>
        <p:spPr>
          <a:xfrm rot="5400000">
            <a:off x="957539" y="3673785"/>
            <a:ext cx="119500"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0" name="Arrow: Right 1049">
            <a:extLst>
              <a:ext uri="{FF2B5EF4-FFF2-40B4-BE49-F238E27FC236}">
                <a16:creationId xmlns:a16="http://schemas.microsoft.com/office/drawing/2014/main" id="{581C0FF6-3D4A-DF90-1D0B-20F599C9FE10}"/>
              </a:ext>
            </a:extLst>
          </p:cNvPr>
          <p:cNvSpPr/>
          <p:nvPr/>
        </p:nvSpPr>
        <p:spPr>
          <a:xfrm rot="5400000">
            <a:off x="940804" y="4805633"/>
            <a:ext cx="152971"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1" name="Arrow: Right 1050">
            <a:extLst>
              <a:ext uri="{FF2B5EF4-FFF2-40B4-BE49-F238E27FC236}">
                <a16:creationId xmlns:a16="http://schemas.microsoft.com/office/drawing/2014/main" id="{AF0A1E1E-A929-1DE0-6FA2-B8F95A06EBC9}"/>
              </a:ext>
            </a:extLst>
          </p:cNvPr>
          <p:cNvSpPr/>
          <p:nvPr/>
        </p:nvSpPr>
        <p:spPr>
          <a:xfrm rot="5400000">
            <a:off x="940804" y="5501332"/>
            <a:ext cx="152971"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2" name="TextBox 1051">
            <a:extLst>
              <a:ext uri="{FF2B5EF4-FFF2-40B4-BE49-F238E27FC236}">
                <a16:creationId xmlns:a16="http://schemas.microsoft.com/office/drawing/2014/main" id="{193F9CB0-58C0-0519-A3E4-0DC91C8A88F3}"/>
              </a:ext>
            </a:extLst>
          </p:cNvPr>
          <p:cNvSpPr txBox="1"/>
          <p:nvPr/>
        </p:nvSpPr>
        <p:spPr>
          <a:xfrm>
            <a:off x="-79991" y="5334143"/>
            <a:ext cx="2194560" cy="276999"/>
          </a:xfrm>
          <a:prstGeom prst="rect">
            <a:avLst/>
          </a:prstGeom>
          <a:noFill/>
        </p:spPr>
        <p:txBody>
          <a:bodyPr wrap="square">
            <a:spAutoFit/>
          </a:bodyPr>
          <a:lstStyle/>
          <a:p>
            <a:pPr algn="ctr"/>
            <a:r>
              <a:rPr lang="en-US" sz="1200" i="1" dirty="0"/>
              <a:t> </a:t>
            </a:r>
            <a:r>
              <a:rPr lang="en-US" sz="1200" i="1" dirty="0" err="1"/>
              <a:t>FindNeighbors</a:t>
            </a:r>
            <a:r>
              <a:rPr lang="en-US" sz="1200" i="1" dirty="0"/>
              <a:t>(),  </a:t>
            </a:r>
            <a:r>
              <a:rPr lang="en-US" sz="1200" i="1" dirty="0" err="1"/>
              <a:t>FindClusters</a:t>
            </a:r>
            <a:r>
              <a:rPr lang="en-US" sz="1200" i="1" dirty="0"/>
              <a:t>()</a:t>
            </a:r>
          </a:p>
        </p:txBody>
      </p:sp>
      <p:grpSp>
        <p:nvGrpSpPr>
          <p:cNvPr id="1053" name="Group 1052">
            <a:extLst>
              <a:ext uri="{FF2B5EF4-FFF2-40B4-BE49-F238E27FC236}">
                <a16:creationId xmlns:a16="http://schemas.microsoft.com/office/drawing/2014/main" id="{1A25FD33-D7A3-56E1-C347-08F6981FD367}"/>
              </a:ext>
            </a:extLst>
          </p:cNvPr>
          <p:cNvGrpSpPr/>
          <p:nvPr/>
        </p:nvGrpSpPr>
        <p:grpSpPr>
          <a:xfrm>
            <a:off x="0" y="621250"/>
            <a:ext cx="2205213" cy="6237297"/>
            <a:chOff x="0" y="621250"/>
            <a:chExt cx="2205213" cy="6237297"/>
          </a:xfrm>
        </p:grpSpPr>
        <p:sp>
          <p:nvSpPr>
            <p:cNvPr id="1311" name="Rectangle 1310">
              <a:extLst>
                <a:ext uri="{FF2B5EF4-FFF2-40B4-BE49-F238E27FC236}">
                  <a16:creationId xmlns:a16="http://schemas.microsoft.com/office/drawing/2014/main" id="{105B82B3-0B0D-0FC1-9CF3-F0BA7A5CD2FE}"/>
                </a:ext>
              </a:extLst>
            </p:cNvPr>
            <p:cNvSpPr/>
            <p:nvPr/>
          </p:nvSpPr>
          <p:spPr>
            <a:xfrm>
              <a:off x="10652" y="4892634"/>
              <a:ext cx="2194561" cy="1965913"/>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DF381EA7-5230-745C-1314-B0B12BE2BED0}"/>
                </a:ext>
              </a:extLst>
            </p:cNvPr>
            <p:cNvSpPr/>
            <p:nvPr/>
          </p:nvSpPr>
          <p:spPr>
            <a:xfrm>
              <a:off x="0" y="621250"/>
              <a:ext cx="2114569" cy="3309481"/>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4259686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8E6B8-8A1F-CBA5-E3BB-A814E8D6E4F7}"/>
              </a:ext>
            </a:extLst>
          </p:cNvPr>
          <p:cNvSpPr>
            <a:spLocks noGrp="1"/>
          </p:cNvSpPr>
          <p:nvPr>
            <p:ph type="title"/>
          </p:nvPr>
        </p:nvSpPr>
        <p:spPr/>
        <p:txBody>
          <a:bodyPr/>
          <a:lstStyle/>
          <a:p>
            <a:r>
              <a:rPr lang="en-US" dirty="0"/>
              <a:t>Linear Dimension Reduction</a:t>
            </a:r>
          </a:p>
        </p:txBody>
      </p:sp>
      <p:sp>
        <p:nvSpPr>
          <p:cNvPr id="1033" name="TextBox 1032">
            <a:extLst>
              <a:ext uri="{FF2B5EF4-FFF2-40B4-BE49-F238E27FC236}">
                <a16:creationId xmlns:a16="http://schemas.microsoft.com/office/drawing/2014/main" id="{2BC0E9DB-1969-D1EC-AB60-0236744EB67E}"/>
              </a:ext>
            </a:extLst>
          </p:cNvPr>
          <p:cNvSpPr txBox="1"/>
          <p:nvPr/>
        </p:nvSpPr>
        <p:spPr>
          <a:xfrm>
            <a:off x="2464684" y="696976"/>
            <a:ext cx="9063956" cy="369332"/>
          </a:xfrm>
          <a:prstGeom prst="rect">
            <a:avLst/>
          </a:prstGeom>
          <a:noFill/>
        </p:spPr>
        <p:txBody>
          <a:bodyPr wrap="none" rtlCol="0">
            <a:spAutoFit/>
          </a:bodyPr>
          <a:lstStyle/>
          <a:p>
            <a:r>
              <a:rPr lang="en-US" dirty="0"/>
              <a:t>Select the range of principal component (PC) dimensions that capture the majority of variance.</a:t>
            </a:r>
          </a:p>
        </p:txBody>
      </p:sp>
      <p:pic>
        <p:nvPicPr>
          <p:cNvPr id="16" name="Picture 15">
            <a:extLst>
              <a:ext uri="{FF2B5EF4-FFF2-40B4-BE49-F238E27FC236}">
                <a16:creationId xmlns:a16="http://schemas.microsoft.com/office/drawing/2014/main" id="{21497FA7-EA4D-76FE-B1E7-404BD308F3F9}"/>
              </a:ext>
            </a:extLst>
          </p:cNvPr>
          <p:cNvPicPr>
            <a:picLocks noChangeAspect="1"/>
          </p:cNvPicPr>
          <p:nvPr/>
        </p:nvPicPr>
        <p:blipFill>
          <a:blip r:embed="rId3"/>
          <a:stretch>
            <a:fillRect/>
          </a:stretch>
        </p:blipFill>
        <p:spPr>
          <a:xfrm>
            <a:off x="2524067" y="1098874"/>
            <a:ext cx="6144482" cy="657317"/>
          </a:xfrm>
          <a:prstGeom prst="rect">
            <a:avLst/>
          </a:prstGeom>
        </p:spPr>
      </p:pic>
      <p:sp>
        <p:nvSpPr>
          <p:cNvPr id="33" name="TextBox 32">
            <a:extLst>
              <a:ext uri="{FF2B5EF4-FFF2-40B4-BE49-F238E27FC236}">
                <a16:creationId xmlns:a16="http://schemas.microsoft.com/office/drawing/2014/main" id="{04C8FB70-8B58-7868-C1A5-C41B52D8DCB7}"/>
              </a:ext>
            </a:extLst>
          </p:cNvPr>
          <p:cNvSpPr txBox="1"/>
          <p:nvPr/>
        </p:nvSpPr>
        <p:spPr>
          <a:xfrm>
            <a:off x="6104949" y="2177303"/>
            <a:ext cx="5745294" cy="923330"/>
          </a:xfrm>
          <a:prstGeom prst="rect">
            <a:avLst/>
          </a:prstGeom>
          <a:noFill/>
        </p:spPr>
        <p:txBody>
          <a:bodyPr wrap="square" rtlCol="0">
            <a:spAutoFit/>
          </a:bodyPr>
          <a:lstStyle/>
          <a:p>
            <a:r>
              <a:rPr lang="en-US" dirty="0"/>
              <a:t>For the nonlinear clustering (next steps), we wish to discard as many PCs as possible while still capturing the </a:t>
            </a:r>
          </a:p>
          <a:p>
            <a:r>
              <a:rPr lang="en-US" dirty="0"/>
              <a:t>variability in the data.</a:t>
            </a:r>
          </a:p>
        </p:txBody>
      </p:sp>
      <p:grpSp>
        <p:nvGrpSpPr>
          <p:cNvPr id="35" name="Group 34">
            <a:extLst>
              <a:ext uri="{FF2B5EF4-FFF2-40B4-BE49-F238E27FC236}">
                <a16:creationId xmlns:a16="http://schemas.microsoft.com/office/drawing/2014/main" id="{F8EDD1FF-FEAD-3C81-C585-64A3AE4452F9}"/>
              </a:ext>
            </a:extLst>
          </p:cNvPr>
          <p:cNvGrpSpPr>
            <a:grpSpLocks noChangeAspect="1"/>
          </p:cNvGrpSpPr>
          <p:nvPr/>
        </p:nvGrpSpPr>
        <p:grpSpPr>
          <a:xfrm>
            <a:off x="2274714" y="2060587"/>
            <a:ext cx="3555191" cy="2910189"/>
            <a:chOff x="2375709" y="2041967"/>
            <a:chExt cx="4410691" cy="3610479"/>
          </a:xfrm>
        </p:grpSpPr>
        <p:sp>
          <p:nvSpPr>
            <p:cNvPr id="22" name="Rectangle 21">
              <a:extLst>
                <a:ext uri="{FF2B5EF4-FFF2-40B4-BE49-F238E27FC236}">
                  <a16:creationId xmlns:a16="http://schemas.microsoft.com/office/drawing/2014/main" id="{6A064B1A-145C-CFEE-D1AD-523B4B25AD9A}"/>
                </a:ext>
              </a:extLst>
            </p:cNvPr>
            <p:cNvSpPr/>
            <p:nvPr/>
          </p:nvSpPr>
          <p:spPr>
            <a:xfrm>
              <a:off x="4688931" y="2059987"/>
              <a:ext cx="2006595" cy="3119690"/>
            </a:xfrm>
            <a:prstGeom prst="rect">
              <a:avLst/>
            </a:prstGeom>
            <a:solidFill>
              <a:srgbClr val="000000">
                <a:alpha val="2392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Picture 31">
              <a:extLst>
                <a:ext uri="{FF2B5EF4-FFF2-40B4-BE49-F238E27FC236}">
                  <a16:creationId xmlns:a16="http://schemas.microsoft.com/office/drawing/2014/main" id="{ECB5176E-B2D8-DF4E-AD73-219DBB292598}"/>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2375709" y="2041967"/>
              <a:ext cx="4410691" cy="3610479"/>
            </a:xfrm>
            <a:prstGeom prst="rect">
              <a:avLst/>
            </a:prstGeom>
          </p:spPr>
        </p:pic>
        <p:cxnSp>
          <p:nvCxnSpPr>
            <p:cNvPr id="10" name="Straight Connector 9">
              <a:extLst>
                <a:ext uri="{FF2B5EF4-FFF2-40B4-BE49-F238E27FC236}">
                  <a16:creationId xmlns:a16="http://schemas.microsoft.com/office/drawing/2014/main" id="{06BA26B6-9069-2881-F929-F4A6F66BC32B}"/>
                </a:ext>
              </a:extLst>
            </p:cNvPr>
            <p:cNvCxnSpPr>
              <a:cxnSpLocks/>
            </p:cNvCxnSpPr>
            <p:nvPr/>
          </p:nvCxnSpPr>
          <p:spPr>
            <a:xfrm flipV="1">
              <a:off x="4688931" y="2059987"/>
              <a:ext cx="0" cy="311969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6CA8419-E3B2-3D6C-56A6-BA2D6C97B198}"/>
                </a:ext>
              </a:extLst>
            </p:cNvPr>
            <p:cNvCxnSpPr>
              <a:cxnSpLocks/>
            </p:cNvCxnSpPr>
            <p:nvPr/>
          </p:nvCxnSpPr>
          <p:spPr>
            <a:xfrm>
              <a:off x="2809331" y="4975409"/>
              <a:ext cx="388620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37" name="TextBox 36">
            <a:extLst>
              <a:ext uri="{FF2B5EF4-FFF2-40B4-BE49-F238E27FC236}">
                <a16:creationId xmlns:a16="http://schemas.microsoft.com/office/drawing/2014/main" id="{B125F8C4-A4D1-8E1D-3846-97F79FF04E18}"/>
              </a:ext>
            </a:extLst>
          </p:cNvPr>
          <p:cNvSpPr txBox="1"/>
          <p:nvPr/>
        </p:nvSpPr>
        <p:spPr>
          <a:xfrm>
            <a:off x="2183592" y="5152631"/>
            <a:ext cx="6514216" cy="1200329"/>
          </a:xfrm>
          <a:prstGeom prst="rect">
            <a:avLst/>
          </a:prstGeom>
          <a:noFill/>
        </p:spPr>
        <p:txBody>
          <a:bodyPr wrap="square" rtlCol="0">
            <a:spAutoFit/>
          </a:bodyPr>
          <a:lstStyle/>
          <a:p>
            <a:r>
              <a:rPr lang="en-US" b="1" dirty="0"/>
              <a:t>Too few PCs</a:t>
            </a:r>
            <a:r>
              <a:rPr lang="en-US" dirty="0"/>
              <a:t>: key biological variability in the dataset is discarded.</a:t>
            </a:r>
          </a:p>
          <a:p>
            <a:r>
              <a:rPr lang="en-US" b="1" dirty="0"/>
              <a:t>Too many PCs</a:t>
            </a:r>
            <a:r>
              <a:rPr lang="en-US" dirty="0"/>
              <a:t>: biological variation is masked by other sources of variation (</a:t>
            </a:r>
            <a:r>
              <a:rPr lang="en-US" b="1" dirty="0"/>
              <a:t>signal to noise decreases </a:t>
            </a:r>
            <a:r>
              <a:rPr lang="en-US" dirty="0"/>
              <a:t>from other sources of variation).</a:t>
            </a:r>
          </a:p>
        </p:txBody>
      </p:sp>
      <p:sp>
        <p:nvSpPr>
          <p:cNvPr id="38" name="TextBox 37">
            <a:extLst>
              <a:ext uri="{FF2B5EF4-FFF2-40B4-BE49-F238E27FC236}">
                <a16:creationId xmlns:a16="http://schemas.microsoft.com/office/drawing/2014/main" id="{3103C805-D12E-BE5A-1F99-B7C2F9D49E41}"/>
              </a:ext>
            </a:extLst>
          </p:cNvPr>
          <p:cNvSpPr txBox="1"/>
          <p:nvPr/>
        </p:nvSpPr>
        <p:spPr>
          <a:xfrm>
            <a:off x="6104949" y="3327945"/>
            <a:ext cx="4657271" cy="1200329"/>
          </a:xfrm>
          <a:prstGeom prst="rect">
            <a:avLst/>
          </a:prstGeom>
          <a:noFill/>
        </p:spPr>
        <p:txBody>
          <a:bodyPr wrap="square" rtlCol="0">
            <a:spAutoFit/>
          </a:bodyPr>
          <a:lstStyle/>
          <a:p>
            <a:r>
              <a:rPr lang="en-US" b="1" dirty="0"/>
              <a:t>Elbow plots </a:t>
            </a:r>
            <a:r>
              <a:rPr lang="en-US" dirty="0"/>
              <a:t>display variation captured by each PC, choose a point of </a:t>
            </a:r>
            <a:r>
              <a:rPr lang="en-US" i="1" dirty="0"/>
              <a:t>diminishing returns </a:t>
            </a:r>
            <a:r>
              <a:rPr lang="en-US" dirty="0"/>
              <a:t>for the threshold (dimensions 8-15 would be reasonable for this plot).</a:t>
            </a:r>
          </a:p>
        </p:txBody>
      </p:sp>
      <p:sp>
        <p:nvSpPr>
          <p:cNvPr id="39" name="Arrow: Right 38">
            <a:extLst>
              <a:ext uri="{FF2B5EF4-FFF2-40B4-BE49-F238E27FC236}">
                <a16:creationId xmlns:a16="http://schemas.microsoft.com/office/drawing/2014/main" id="{6FB6C2D4-B045-466D-273D-ED0DCB758468}"/>
              </a:ext>
            </a:extLst>
          </p:cNvPr>
          <p:cNvSpPr/>
          <p:nvPr/>
        </p:nvSpPr>
        <p:spPr>
          <a:xfrm rot="5400000">
            <a:off x="954582" y="999393"/>
            <a:ext cx="125415"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1" name="Group 40">
            <a:extLst>
              <a:ext uri="{FF2B5EF4-FFF2-40B4-BE49-F238E27FC236}">
                <a16:creationId xmlns:a16="http://schemas.microsoft.com/office/drawing/2014/main" id="{514DC4D8-22F7-09EB-58C0-68FCF438C051}"/>
              </a:ext>
            </a:extLst>
          </p:cNvPr>
          <p:cNvGrpSpPr/>
          <p:nvPr/>
        </p:nvGrpSpPr>
        <p:grpSpPr>
          <a:xfrm>
            <a:off x="259881" y="615983"/>
            <a:ext cx="1514816" cy="338554"/>
            <a:chOff x="-69645" y="698949"/>
            <a:chExt cx="2178751" cy="338554"/>
          </a:xfrm>
        </p:grpSpPr>
        <p:sp>
          <p:nvSpPr>
            <p:cNvPr id="43" name="Rectangle 42">
              <a:extLst>
                <a:ext uri="{FF2B5EF4-FFF2-40B4-BE49-F238E27FC236}">
                  <a16:creationId xmlns:a16="http://schemas.microsoft.com/office/drawing/2014/main" id="{96ED07DA-F3DB-A8EA-04A1-F9EE7F50976C}"/>
                </a:ext>
              </a:extLst>
            </p:cNvPr>
            <p:cNvSpPr/>
            <p:nvPr/>
          </p:nvSpPr>
          <p:spPr>
            <a:xfrm>
              <a:off x="113942" y="750352"/>
              <a:ext cx="1834757" cy="256032"/>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endParaRPr>
            </a:p>
          </p:txBody>
        </p:sp>
        <p:sp>
          <p:nvSpPr>
            <p:cNvPr id="44" name="TextBox 43">
              <a:extLst>
                <a:ext uri="{FF2B5EF4-FFF2-40B4-BE49-F238E27FC236}">
                  <a16:creationId xmlns:a16="http://schemas.microsoft.com/office/drawing/2014/main" id="{43475058-EFE2-1855-CF38-8C90560F3023}"/>
                </a:ext>
              </a:extLst>
            </p:cNvPr>
            <p:cNvSpPr txBox="1"/>
            <p:nvPr/>
          </p:nvSpPr>
          <p:spPr>
            <a:xfrm>
              <a:off x="-69645" y="698949"/>
              <a:ext cx="2178751" cy="338554"/>
            </a:xfrm>
            <a:prstGeom prst="rect">
              <a:avLst/>
            </a:prstGeom>
            <a:noFill/>
          </p:spPr>
          <p:txBody>
            <a:bodyPr wrap="square" rtlCol="0">
              <a:spAutoFit/>
            </a:bodyPr>
            <a:lstStyle/>
            <a:p>
              <a:pPr algn="ctr"/>
              <a:r>
                <a:rPr lang="en-US" sz="1600" b="1" dirty="0"/>
                <a:t>Importation</a:t>
              </a:r>
            </a:p>
          </p:txBody>
        </p:sp>
      </p:grpSp>
      <p:grpSp>
        <p:nvGrpSpPr>
          <p:cNvPr id="46" name="Group 45">
            <a:extLst>
              <a:ext uri="{FF2B5EF4-FFF2-40B4-BE49-F238E27FC236}">
                <a16:creationId xmlns:a16="http://schemas.microsoft.com/office/drawing/2014/main" id="{A291C7DF-5F34-984C-1607-1BDF279B2AA8}"/>
              </a:ext>
            </a:extLst>
          </p:cNvPr>
          <p:cNvGrpSpPr/>
          <p:nvPr/>
        </p:nvGrpSpPr>
        <p:grpSpPr>
          <a:xfrm>
            <a:off x="129591" y="2495739"/>
            <a:ext cx="1775396" cy="338554"/>
            <a:chOff x="-11289" y="2786494"/>
            <a:chExt cx="2170520" cy="338554"/>
          </a:xfrm>
        </p:grpSpPr>
        <p:sp>
          <p:nvSpPr>
            <p:cNvPr id="54" name="Rectangle 53">
              <a:extLst>
                <a:ext uri="{FF2B5EF4-FFF2-40B4-BE49-F238E27FC236}">
                  <a16:creationId xmlns:a16="http://schemas.microsoft.com/office/drawing/2014/main" id="{C70DAC51-502A-AF4F-8913-6DC97E9AAF7D}"/>
                </a:ext>
              </a:extLst>
            </p:cNvPr>
            <p:cNvSpPr/>
            <p:nvPr/>
          </p:nvSpPr>
          <p:spPr>
            <a:xfrm>
              <a:off x="176908" y="2814116"/>
              <a:ext cx="1835101" cy="256032"/>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5" name="TextBox 54">
              <a:extLst>
                <a:ext uri="{FF2B5EF4-FFF2-40B4-BE49-F238E27FC236}">
                  <a16:creationId xmlns:a16="http://schemas.microsoft.com/office/drawing/2014/main" id="{A9FF434F-A49A-5995-47CB-BDA4D5A46850}"/>
                </a:ext>
              </a:extLst>
            </p:cNvPr>
            <p:cNvSpPr txBox="1"/>
            <p:nvPr/>
          </p:nvSpPr>
          <p:spPr>
            <a:xfrm>
              <a:off x="-11289" y="2786494"/>
              <a:ext cx="2170520" cy="338554"/>
            </a:xfrm>
            <a:prstGeom prst="rect">
              <a:avLst/>
            </a:prstGeom>
            <a:noFill/>
          </p:spPr>
          <p:txBody>
            <a:bodyPr wrap="square" rtlCol="0">
              <a:spAutoFit/>
            </a:bodyPr>
            <a:lstStyle/>
            <a:p>
              <a:pPr algn="ctr"/>
              <a:r>
                <a:rPr lang="en-US" sz="1600" b="1" dirty="0"/>
                <a:t>Normalization</a:t>
              </a:r>
            </a:p>
          </p:txBody>
        </p:sp>
      </p:grpSp>
      <p:grpSp>
        <p:nvGrpSpPr>
          <p:cNvPr id="56" name="Group 55">
            <a:extLst>
              <a:ext uri="{FF2B5EF4-FFF2-40B4-BE49-F238E27FC236}">
                <a16:creationId xmlns:a16="http://schemas.microsoft.com/office/drawing/2014/main" id="{7708C136-7192-BCEE-52D2-338F117BEA2B}"/>
              </a:ext>
            </a:extLst>
          </p:cNvPr>
          <p:cNvGrpSpPr/>
          <p:nvPr/>
        </p:nvGrpSpPr>
        <p:grpSpPr>
          <a:xfrm>
            <a:off x="126166" y="3893924"/>
            <a:ext cx="1782247" cy="830997"/>
            <a:chOff x="27906" y="5317845"/>
            <a:chExt cx="2185416" cy="830997"/>
          </a:xfrm>
        </p:grpSpPr>
        <p:sp>
          <p:nvSpPr>
            <p:cNvPr id="58" name="Rectangle 57">
              <a:extLst>
                <a:ext uri="{FF2B5EF4-FFF2-40B4-BE49-F238E27FC236}">
                  <a16:creationId xmlns:a16="http://schemas.microsoft.com/office/drawing/2014/main" id="{F56BB9E4-C441-0C99-5A4D-E806B7B7860C}"/>
                </a:ext>
              </a:extLst>
            </p:cNvPr>
            <p:cNvSpPr/>
            <p:nvPr/>
          </p:nvSpPr>
          <p:spPr>
            <a:xfrm>
              <a:off x="292267" y="5372080"/>
              <a:ext cx="1658952" cy="729608"/>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9" name="TextBox 58">
              <a:extLst>
                <a:ext uri="{FF2B5EF4-FFF2-40B4-BE49-F238E27FC236}">
                  <a16:creationId xmlns:a16="http://schemas.microsoft.com/office/drawing/2014/main" id="{0DE8B0C0-F44B-D2A2-C8CD-495C2A47F442}"/>
                </a:ext>
              </a:extLst>
            </p:cNvPr>
            <p:cNvSpPr txBox="1"/>
            <p:nvPr/>
          </p:nvSpPr>
          <p:spPr>
            <a:xfrm>
              <a:off x="27906" y="5317845"/>
              <a:ext cx="2185416" cy="830997"/>
            </a:xfrm>
            <a:prstGeom prst="rect">
              <a:avLst/>
            </a:prstGeom>
            <a:noFill/>
          </p:spPr>
          <p:txBody>
            <a:bodyPr wrap="square" rtlCol="0">
              <a:spAutoFit/>
            </a:bodyPr>
            <a:lstStyle/>
            <a:p>
              <a:pPr algn="ctr"/>
              <a:r>
                <a:rPr lang="en-US" sz="1600" b="1" dirty="0"/>
                <a:t>Linear Dimensional </a:t>
              </a:r>
            </a:p>
            <a:p>
              <a:pPr algn="ctr"/>
              <a:r>
                <a:rPr lang="en-US" sz="1600" b="1" dirty="0"/>
                <a:t>Reduction </a:t>
              </a:r>
            </a:p>
          </p:txBody>
        </p:sp>
      </p:grpSp>
      <p:grpSp>
        <p:nvGrpSpPr>
          <p:cNvPr id="60" name="Group 59">
            <a:extLst>
              <a:ext uri="{FF2B5EF4-FFF2-40B4-BE49-F238E27FC236}">
                <a16:creationId xmlns:a16="http://schemas.microsoft.com/office/drawing/2014/main" id="{D114252F-39BF-BC90-5AE2-9493BF25221D}"/>
              </a:ext>
            </a:extLst>
          </p:cNvPr>
          <p:cNvGrpSpPr/>
          <p:nvPr/>
        </p:nvGrpSpPr>
        <p:grpSpPr>
          <a:xfrm>
            <a:off x="297313" y="5068440"/>
            <a:ext cx="1439952" cy="338554"/>
            <a:chOff x="154851" y="5720670"/>
            <a:chExt cx="2215538" cy="338554"/>
          </a:xfrm>
        </p:grpSpPr>
        <p:sp>
          <p:nvSpPr>
            <p:cNvPr id="1024" name="Rectangle 1023">
              <a:extLst>
                <a:ext uri="{FF2B5EF4-FFF2-40B4-BE49-F238E27FC236}">
                  <a16:creationId xmlns:a16="http://schemas.microsoft.com/office/drawing/2014/main" id="{60C7E804-5090-5C48-76FA-60A998CF81B1}"/>
                </a:ext>
              </a:extLst>
            </p:cNvPr>
            <p:cNvSpPr/>
            <p:nvPr/>
          </p:nvSpPr>
          <p:spPr>
            <a:xfrm>
              <a:off x="199869" y="5754457"/>
              <a:ext cx="2170520" cy="282928"/>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29" name="TextBox 1028">
              <a:extLst>
                <a:ext uri="{FF2B5EF4-FFF2-40B4-BE49-F238E27FC236}">
                  <a16:creationId xmlns:a16="http://schemas.microsoft.com/office/drawing/2014/main" id="{1B170243-E669-EF91-A85E-6907241C7D04}"/>
                </a:ext>
              </a:extLst>
            </p:cNvPr>
            <p:cNvSpPr txBox="1"/>
            <p:nvPr/>
          </p:nvSpPr>
          <p:spPr>
            <a:xfrm>
              <a:off x="154851" y="5720670"/>
              <a:ext cx="2170520" cy="338554"/>
            </a:xfrm>
            <a:prstGeom prst="rect">
              <a:avLst/>
            </a:prstGeom>
            <a:noFill/>
          </p:spPr>
          <p:txBody>
            <a:bodyPr wrap="square" rtlCol="0">
              <a:spAutoFit/>
            </a:bodyPr>
            <a:lstStyle/>
            <a:p>
              <a:pPr algn="ctr"/>
              <a:r>
                <a:rPr lang="en-US" sz="1600" b="1" dirty="0"/>
                <a:t>Clustering</a:t>
              </a:r>
            </a:p>
          </p:txBody>
        </p:sp>
      </p:grpSp>
      <p:grpSp>
        <p:nvGrpSpPr>
          <p:cNvPr id="1031" name="Group 1030">
            <a:extLst>
              <a:ext uri="{FF2B5EF4-FFF2-40B4-BE49-F238E27FC236}">
                <a16:creationId xmlns:a16="http://schemas.microsoft.com/office/drawing/2014/main" id="{D2572B05-FBAD-2699-00D0-08F0E65CBD0A}"/>
              </a:ext>
            </a:extLst>
          </p:cNvPr>
          <p:cNvGrpSpPr/>
          <p:nvPr/>
        </p:nvGrpSpPr>
        <p:grpSpPr>
          <a:xfrm>
            <a:off x="497860" y="1868568"/>
            <a:ext cx="1038858" cy="338554"/>
            <a:chOff x="59136" y="2068190"/>
            <a:chExt cx="2233557" cy="338554"/>
          </a:xfrm>
        </p:grpSpPr>
        <p:sp>
          <p:nvSpPr>
            <p:cNvPr id="1032" name="Rectangle 1031">
              <a:extLst>
                <a:ext uri="{FF2B5EF4-FFF2-40B4-BE49-F238E27FC236}">
                  <a16:creationId xmlns:a16="http://schemas.microsoft.com/office/drawing/2014/main" id="{EFFB6B90-1FF0-0CBC-E188-5BD8DD856A46}"/>
                </a:ext>
              </a:extLst>
            </p:cNvPr>
            <p:cNvSpPr/>
            <p:nvPr/>
          </p:nvSpPr>
          <p:spPr>
            <a:xfrm>
              <a:off x="113938" y="2120893"/>
              <a:ext cx="2178755" cy="256032"/>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dirty="0">
                <a:solidFill>
                  <a:schemeClr val="tx1"/>
                </a:solidFill>
              </a:endParaRPr>
            </a:p>
          </p:txBody>
        </p:sp>
        <p:sp>
          <p:nvSpPr>
            <p:cNvPr id="1034" name="TextBox 1033">
              <a:extLst>
                <a:ext uri="{FF2B5EF4-FFF2-40B4-BE49-F238E27FC236}">
                  <a16:creationId xmlns:a16="http://schemas.microsoft.com/office/drawing/2014/main" id="{4919A6FE-66E1-2C21-169A-08FE59712CC1}"/>
                </a:ext>
              </a:extLst>
            </p:cNvPr>
            <p:cNvSpPr txBox="1"/>
            <p:nvPr/>
          </p:nvSpPr>
          <p:spPr>
            <a:xfrm>
              <a:off x="59136" y="2068190"/>
              <a:ext cx="2204989" cy="338554"/>
            </a:xfrm>
            <a:prstGeom prst="rect">
              <a:avLst/>
            </a:prstGeom>
            <a:noFill/>
          </p:spPr>
          <p:txBody>
            <a:bodyPr wrap="square" rtlCol="0">
              <a:spAutoFit/>
            </a:bodyPr>
            <a:lstStyle/>
            <a:p>
              <a:pPr algn="ctr"/>
              <a:r>
                <a:rPr lang="en-US" sz="1600" b="1" dirty="0"/>
                <a:t>Filtering</a:t>
              </a:r>
            </a:p>
          </p:txBody>
        </p:sp>
      </p:grpSp>
      <p:grpSp>
        <p:nvGrpSpPr>
          <p:cNvPr id="1035" name="Group 1034">
            <a:extLst>
              <a:ext uri="{FF2B5EF4-FFF2-40B4-BE49-F238E27FC236}">
                <a16:creationId xmlns:a16="http://schemas.microsoft.com/office/drawing/2014/main" id="{348F1354-343B-04DC-F15A-A58E04B04B81}"/>
              </a:ext>
            </a:extLst>
          </p:cNvPr>
          <p:cNvGrpSpPr/>
          <p:nvPr/>
        </p:nvGrpSpPr>
        <p:grpSpPr>
          <a:xfrm>
            <a:off x="10652" y="1251183"/>
            <a:ext cx="2013275" cy="338554"/>
            <a:chOff x="97343" y="1300458"/>
            <a:chExt cx="2194560" cy="338554"/>
          </a:xfrm>
        </p:grpSpPr>
        <p:sp>
          <p:nvSpPr>
            <p:cNvPr id="1036" name="Rectangle 1035">
              <a:extLst>
                <a:ext uri="{FF2B5EF4-FFF2-40B4-BE49-F238E27FC236}">
                  <a16:creationId xmlns:a16="http://schemas.microsoft.com/office/drawing/2014/main" id="{4366878F-D9D3-2CD0-A293-BCB1B020F6CD}"/>
                </a:ext>
              </a:extLst>
            </p:cNvPr>
            <p:cNvSpPr/>
            <p:nvPr/>
          </p:nvSpPr>
          <p:spPr>
            <a:xfrm>
              <a:off x="179627" y="1332386"/>
              <a:ext cx="2062017" cy="256032"/>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37" name="TextBox 1036">
              <a:extLst>
                <a:ext uri="{FF2B5EF4-FFF2-40B4-BE49-F238E27FC236}">
                  <a16:creationId xmlns:a16="http://schemas.microsoft.com/office/drawing/2014/main" id="{E5ABF93A-0B8C-6FE3-E158-C6BADDCDE9AA}"/>
                </a:ext>
              </a:extLst>
            </p:cNvPr>
            <p:cNvSpPr txBox="1"/>
            <p:nvPr/>
          </p:nvSpPr>
          <p:spPr>
            <a:xfrm>
              <a:off x="97343" y="1300458"/>
              <a:ext cx="2194560" cy="338554"/>
            </a:xfrm>
            <a:prstGeom prst="rect">
              <a:avLst/>
            </a:prstGeom>
            <a:noFill/>
          </p:spPr>
          <p:txBody>
            <a:bodyPr wrap="square" rtlCol="0">
              <a:spAutoFit/>
            </a:bodyPr>
            <a:lstStyle/>
            <a:p>
              <a:pPr algn="ctr"/>
              <a:r>
                <a:rPr lang="en-US" sz="1600" b="1" dirty="0"/>
                <a:t>Metadata Curation</a:t>
              </a:r>
            </a:p>
          </p:txBody>
        </p:sp>
      </p:grpSp>
      <p:grpSp>
        <p:nvGrpSpPr>
          <p:cNvPr id="1038" name="Group 1037">
            <a:extLst>
              <a:ext uri="{FF2B5EF4-FFF2-40B4-BE49-F238E27FC236}">
                <a16:creationId xmlns:a16="http://schemas.microsoft.com/office/drawing/2014/main" id="{608D755F-B8F0-51DA-30D9-4E2CED9238E9}"/>
              </a:ext>
            </a:extLst>
          </p:cNvPr>
          <p:cNvGrpSpPr/>
          <p:nvPr/>
        </p:nvGrpSpPr>
        <p:grpSpPr>
          <a:xfrm>
            <a:off x="442419" y="3286428"/>
            <a:ext cx="1149740" cy="338554"/>
            <a:chOff x="-63988" y="3721744"/>
            <a:chExt cx="2170519" cy="338554"/>
          </a:xfrm>
        </p:grpSpPr>
        <p:sp>
          <p:nvSpPr>
            <p:cNvPr id="1039" name="Rectangle 1038">
              <a:extLst>
                <a:ext uri="{FF2B5EF4-FFF2-40B4-BE49-F238E27FC236}">
                  <a16:creationId xmlns:a16="http://schemas.microsoft.com/office/drawing/2014/main" id="{82E1D831-97A5-C538-310C-962665BC8F9C}"/>
                </a:ext>
              </a:extLst>
            </p:cNvPr>
            <p:cNvSpPr/>
            <p:nvPr/>
          </p:nvSpPr>
          <p:spPr>
            <a:xfrm>
              <a:off x="87705" y="3760558"/>
              <a:ext cx="1918995" cy="281534"/>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40" name="TextBox 1039">
              <a:extLst>
                <a:ext uri="{FF2B5EF4-FFF2-40B4-BE49-F238E27FC236}">
                  <a16:creationId xmlns:a16="http://schemas.microsoft.com/office/drawing/2014/main" id="{C716296B-038C-1813-5456-8AEEAFF96CB5}"/>
                </a:ext>
              </a:extLst>
            </p:cNvPr>
            <p:cNvSpPr txBox="1"/>
            <p:nvPr/>
          </p:nvSpPr>
          <p:spPr>
            <a:xfrm>
              <a:off x="-63988" y="3721744"/>
              <a:ext cx="2170519" cy="338554"/>
            </a:xfrm>
            <a:prstGeom prst="rect">
              <a:avLst/>
            </a:prstGeom>
            <a:noFill/>
          </p:spPr>
          <p:txBody>
            <a:bodyPr wrap="square" rtlCol="0">
              <a:spAutoFit/>
            </a:bodyPr>
            <a:lstStyle/>
            <a:p>
              <a:pPr algn="ctr"/>
              <a:r>
                <a:rPr lang="en-US" sz="1600" b="1" dirty="0"/>
                <a:t>Scaling</a:t>
              </a:r>
            </a:p>
          </p:txBody>
        </p:sp>
      </p:grpSp>
      <p:sp>
        <p:nvSpPr>
          <p:cNvPr id="1041" name="TextBox 1040">
            <a:extLst>
              <a:ext uri="{FF2B5EF4-FFF2-40B4-BE49-F238E27FC236}">
                <a16:creationId xmlns:a16="http://schemas.microsoft.com/office/drawing/2014/main" id="{B74823DD-FB03-5175-5049-A492FA362A6B}"/>
              </a:ext>
            </a:extLst>
          </p:cNvPr>
          <p:cNvSpPr txBox="1"/>
          <p:nvPr/>
        </p:nvSpPr>
        <p:spPr>
          <a:xfrm>
            <a:off x="116204" y="872289"/>
            <a:ext cx="1802171" cy="276999"/>
          </a:xfrm>
          <a:prstGeom prst="rect">
            <a:avLst/>
          </a:prstGeom>
          <a:noFill/>
        </p:spPr>
        <p:txBody>
          <a:bodyPr wrap="square">
            <a:spAutoFit/>
          </a:bodyPr>
          <a:lstStyle/>
          <a:p>
            <a:pPr algn="ctr"/>
            <a:r>
              <a:rPr lang="en-US" sz="1200" i="1" dirty="0" err="1"/>
              <a:t>CreateSeuratObject</a:t>
            </a:r>
            <a:r>
              <a:rPr lang="en-US" sz="1200" i="1" dirty="0"/>
              <a:t>()</a:t>
            </a:r>
          </a:p>
        </p:txBody>
      </p:sp>
      <p:sp>
        <p:nvSpPr>
          <p:cNvPr id="1042" name="TextBox 1041">
            <a:extLst>
              <a:ext uri="{FF2B5EF4-FFF2-40B4-BE49-F238E27FC236}">
                <a16:creationId xmlns:a16="http://schemas.microsoft.com/office/drawing/2014/main" id="{91F8D515-063F-144A-5F51-8DB590803609}"/>
              </a:ext>
            </a:extLst>
          </p:cNvPr>
          <p:cNvSpPr txBox="1"/>
          <p:nvPr/>
        </p:nvSpPr>
        <p:spPr>
          <a:xfrm>
            <a:off x="95851" y="1480009"/>
            <a:ext cx="1842877" cy="276999"/>
          </a:xfrm>
          <a:prstGeom prst="rect">
            <a:avLst/>
          </a:prstGeom>
          <a:noFill/>
        </p:spPr>
        <p:txBody>
          <a:bodyPr wrap="square">
            <a:spAutoFit/>
          </a:bodyPr>
          <a:lstStyle/>
          <a:p>
            <a:pPr algn="ctr"/>
            <a:r>
              <a:rPr lang="en-US" sz="1200" i="1" dirty="0" err="1"/>
              <a:t>PercentageFeatureSet</a:t>
            </a:r>
            <a:r>
              <a:rPr lang="en-US" sz="1200" i="1" dirty="0"/>
              <a:t>()</a:t>
            </a:r>
          </a:p>
        </p:txBody>
      </p:sp>
      <p:sp>
        <p:nvSpPr>
          <p:cNvPr id="1043" name="TextBox 1042">
            <a:extLst>
              <a:ext uri="{FF2B5EF4-FFF2-40B4-BE49-F238E27FC236}">
                <a16:creationId xmlns:a16="http://schemas.microsoft.com/office/drawing/2014/main" id="{247291EA-8780-6DD2-7CB1-5299F6D91457}"/>
              </a:ext>
            </a:extLst>
          </p:cNvPr>
          <p:cNvSpPr txBox="1"/>
          <p:nvPr/>
        </p:nvSpPr>
        <p:spPr>
          <a:xfrm>
            <a:off x="599219" y="2119187"/>
            <a:ext cx="836140" cy="276999"/>
          </a:xfrm>
          <a:prstGeom prst="rect">
            <a:avLst/>
          </a:prstGeom>
          <a:noFill/>
        </p:spPr>
        <p:txBody>
          <a:bodyPr wrap="square">
            <a:spAutoFit/>
          </a:bodyPr>
          <a:lstStyle/>
          <a:p>
            <a:pPr algn="ctr"/>
            <a:r>
              <a:rPr lang="en-US" sz="1200" i="1" dirty="0"/>
              <a:t>subset()</a:t>
            </a:r>
          </a:p>
        </p:txBody>
      </p:sp>
      <p:sp>
        <p:nvSpPr>
          <p:cNvPr id="1044" name="TextBox 1043">
            <a:extLst>
              <a:ext uri="{FF2B5EF4-FFF2-40B4-BE49-F238E27FC236}">
                <a16:creationId xmlns:a16="http://schemas.microsoft.com/office/drawing/2014/main" id="{64DE642D-8DEA-A7FE-503D-06DA50FD5615}"/>
              </a:ext>
            </a:extLst>
          </p:cNvPr>
          <p:cNvSpPr txBox="1"/>
          <p:nvPr/>
        </p:nvSpPr>
        <p:spPr>
          <a:xfrm>
            <a:off x="278254" y="2741589"/>
            <a:ext cx="1478071" cy="276999"/>
          </a:xfrm>
          <a:prstGeom prst="rect">
            <a:avLst/>
          </a:prstGeom>
          <a:noFill/>
        </p:spPr>
        <p:txBody>
          <a:bodyPr wrap="square">
            <a:spAutoFit/>
          </a:bodyPr>
          <a:lstStyle/>
          <a:p>
            <a:pPr algn="ctr"/>
            <a:r>
              <a:rPr lang="en-US" sz="1200" i="1" dirty="0" err="1"/>
              <a:t>NormalizeData</a:t>
            </a:r>
            <a:r>
              <a:rPr lang="en-US" sz="1200" i="1" dirty="0"/>
              <a:t>()</a:t>
            </a:r>
          </a:p>
        </p:txBody>
      </p:sp>
      <p:sp>
        <p:nvSpPr>
          <p:cNvPr id="1045" name="TextBox 1044">
            <a:extLst>
              <a:ext uri="{FF2B5EF4-FFF2-40B4-BE49-F238E27FC236}">
                <a16:creationId xmlns:a16="http://schemas.microsoft.com/office/drawing/2014/main" id="{3FAB1995-4A47-1B65-AB07-8F9B76A889C7}"/>
              </a:ext>
            </a:extLst>
          </p:cNvPr>
          <p:cNvSpPr txBox="1"/>
          <p:nvPr/>
        </p:nvSpPr>
        <p:spPr>
          <a:xfrm>
            <a:off x="230288" y="2911408"/>
            <a:ext cx="1574002" cy="276999"/>
          </a:xfrm>
          <a:prstGeom prst="rect">
            <a:avLst/>
          </a:prstGeom>
          <a:noFill/>
        </p:spPr>
        <p:txBody>
          <a:bodyPr wrap="square">
            <a:spAutoFit/>
          </a:bodyPr>
          <a:lstStyle/>
          <a:p>
            <a:pPr algn="ctr"/>
            <a:r>
              <a:rPr lang="en-US" sz="1200" i="1" dirty="0" err="1"/>
              <a:t>FindVariableFeatures</a:t>
            </a:r>
            <a:r>
              <a:rPr lang="en-US" sz="1200" i="1" dirty="0"/>
              <a:t>()</a:t>
            </a:r>
          </a:p>
        </p:txBody>
      </p:sp>
      <p:sp>
        <p:nvSpPr>
          <p:cNvPr id="1046" name="TextBox 1045">
            <a:extLst>
              <a:ext uri="{FF2B5EF4-FFF2-40B4-BE49-F238E27FC236}">
                <a16:creationId xmlns:a16="http://schemas.microsoft.com/office/drawing/2014/main" id="{BA4723F7-493C-3BC1-1C42-263B99762D36}"/>
              </a:ext>
            </a:extLst>
          </p:cNvPr>
          <p:cNvSpPr txBox="1"/>
          <p:nvPr/>
        </p:nvSpPr>
        <p:spPr>
          <a:xfrm>
            <a:off x="548026" y="3551210"/>
            <a:ext cx="938526" cy="276999"/>
          </a:xfrm>
          <a:prstGeom prst="rect">
            <a:avLst/>
          </a:prstGeom>
          <a:noFill/>
        </p:spPr>
        <p:txBody>
          <a:bodyPr wrap="square">
            <a:spAutoFit/>
          </a:bodyPr>
          <a:lstStyle/>
          <a:p>
            <a:pPr algn="ctr"/>
            <a:r>
              <a:rPr lang="en-US" sz="1200" i="1" dirty="0" err="1"/>
              <a:t>ScaleData</a:t>
            </a:r>
            <a:r>
              <a:rPr lang="en-US" sz="1200" i="1" dirty="0"/>
              <a:t>()</a:t>
            </a:r>
          </a:p>
        </p:txBody>
      </p:sp>
      <p:sp>
        <p:nvSpPr>
          <p:cNvPr id="1047" name="TextBox 1046">
            <a:extLst>
              <a:ext uri="{FF2B5EF4-FFF2-40B4-BE49-F238E27FC236}">
                <a16:creationId xmlns:a16="http://schemas.microsoft.com/office/drawing/2014/main" id="{9ACA49BE-C20B-CE52-38DC-9909025A3BA5}"/>
              </a:ext>
            </a:extLst>
          </p:cNvPr>
          <p:cNvSpPr txBox="1"/>
          <p:nvPr/>
        </p:nvSpPr>
        <p:spPr>
          <a:xfrm>
            <a:off x="132240" y="4654161"/>
            <a:ext cx="1770098" cy="276999"/>
          </a:xfrm>
          <a:prstGeom prst="rect">
            <a:avLst/>
          </a:prstGeom>
          <a:noFill/>
        </p:spPr>
        <p:txBody>
          <a:bodyPr wrap="square">
            <a:spAutoFit/>
          </a:bodyPr>
          <a:lstStyle/>
          <a:p>
            <a:pPr algn="ctr"/>
            <a:r>
              <a:rPr lang="en-US" sz="1200" i="1" dirty="0" err="1"/>
              <a:t>RunPCA</a:t>
            </a:r>
            <a:r>
              <a:rPr lang="en-US" sz="1200" i="1" dirty="0"/>
              <a:t>(),   </a:t>
            </a:r>
            <a:r>
              <a:rPr lang="en-US" sz="1200" i="1" dirty="0" err="1"/>
              <a:t>ElbowPlot</a:t>
            </a:r>
            <a:r>
              <a:rPr lang="en-US" sz="1200" i="1" dirty="0"/>
              <a:t>() </a:t>
            </a:r>
          </a:p>
        </p:txBody>
      </p:sp>
      <p:sp>
        <p:nvSpPr>
          <p:cNvPr id="1048" name="TextBox 1047">
            <a:extLst>
              <a:ext uri="{FF2B5EF4-FFF2-40B4-BE49-F238E27FC236}">
                <a16:creationId xmlns:a16="http://schemas.microsoft.com/office/drawing/2014/main" id="{3888AB99-9D72-2F4E-63FF-D1FFE049B11A}"/>
              </a:ext>
            </a:extLst>
          </p:cNvPr>
          <p:cNvSpPr txBox="1"/>
          <p:nvPr/>
        </p:nvSpPr>
        <p:spPr>
          <a:xfrm>
            <a:off x="121397" y="6514655"/>
            <a:ext cx="1791785" cy="276999"/>
          </a:xfrm>
          <a:prstGeom prst="rect">
            <a:avLst/>
          </a:prstGeom>
          <a:noFill/>
        </p:spPr>
        <p:txBody>
          <a:bodyPr wrap="square">
            <a:spAutoFit/>
          </a:bodyPr>
          <a:lstStyle/>
          <a:p>
            <a:pPr algn="ctr"/>
            <a:r>
              <a:rPr lang="en-US" sz="1200" i="1" dirty="0" err="1"/>
              <a:t>RunUMAP</a:t>
            </a:r>
            <a:r>
              <a:rPr lang="en-US" sz="1200" i="1" dirty="0"/>
              <a:t>(), </a:t>
            </a:r>
            <a:r>
              <a:rPr lang="en-US" sz="1200" i="1" dirty="0" err="1"/>
              <a:t>DimPlot</a:t>
            </a:r>
            <a:r>
              <a:rPr lang="en-US" sz="1200" i="1" dirty="0"/>
              <a:t>()</a:t>
            </a:r>
          </a:p>
        </p:txBody>
      </p:sp>
      <p:grpSp>
        <p:nvGrpSpPr>
          <p:cNvPr id="1049" name="Group 1048">
            <a:extLst>
              <a:ext uri="{FF2B5EF4-FFF2-40B4-BE49-F238E27FC236}">
                <a16:creationId xmlns:a16="http://schemas.microsoft.com/office/drawing/2014/main" id="{CBACFB11-D29A-A48A-98DF-5709070045AB}"/>
              </a:ext>
            </a:extLst>
          </p:cNvPr>
          <p:cNvGrpSpPr/>
          <p:nvPr/>
        </p:nvGrpSpPr>
        <p:grpSpPr>
          <a:xfrm>
            <a:off x="311331" y="5752796"/>
            <a:ext cx="1411916" cy="830997"/>
            <a:chOff x="136544" y="5759803"/>
            <a:chExt cx="2172401" cy="830997"/>
          </a:xfrm>
        </p:grpSpPr>
        <p:sp>
          <p:nvSpPr>
            <p:cNvPr id="1050" name="Rectangle 1049">
              <a:extLst>
                <a:ext uri="{FF2B5EF4-FFF2-40B4-BE49-F238E27FC236}">
                  <a16:creationId xmlns:a16="http://schemas.microsoft.com/office/drawing/2014/main" id="{D9DACF06-2DBD-F171-2EF1-D82F61392842}"/>
                </a:ext>
              </a:extLst>
            </p:cNvPr>
            <p:cNvSpPr/>
            <p:nvPr/>
          </p:nvSpPr>
          <p:spPr>
            <a:xfrm>
              <a:off x="138426" y="5810056"/>
              <a:ext cx="2170519" cy="730198"/>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51" name="TextBox 1050">
              <a:extLst>
                <a:ext uri="{FF2B5EF4-FFF2-40B4-BE49-F238E27FC236}">
                  <a16:creationId xmlns:a16="http://schemas.microsoft.com/office/drawing/2014/main" id="{E17E8157-2A46-DC82-70D4-B22C9477FD12}"/>
                </a:ext>
              </a:extLst>
            </p:cNvPr>
            <p:cNvSpPr txBox="1"/>
            <p:nvPr/>
          </p:nvSpPr>
          <p:spPr>
            <a:xfrm>
              <a:off x="136544" y="5759803"/>
              <a:ext cx="2170519" cy="830997"/>
            </a:xfrm>
            <a:prstGeom prst="rect">
              <a:avLst/>
            </a:prstGeom>
            <a:noFill/>
          </p:spPr>
          <p:txBody>
            <a:bodyPr wrap="square" rtlCol="0">
              <a:spAutoFit/>
            </a:bodyPr>
            <a:lstStyle/>
            <a:p>
              <a:pPr algn="ctr"/>
              <a:r>
                <a:rPr lang="en-US" sz="1600" b="1" dirty="0"/>
                <a:t>Nonlinear Dimension Reduction</a:t>
              </a:r>
            </a:p>
          </p:txBody>
        </p:sp>
      </p:grpSp>
      <p:sp>
        <p:nvSpPr>
          <p:cNvPr id="1052" name="Arrow: Right 1051">
            <a:extLst>
              <a:ext uri="{FF2B5EF4-FFF2-40B4-BE49-F238E27FC236}">
                <a16:creationId xmlns:a16="http://schemas.microsoft.com/office/drawing/2014/main" id="{7486927F-2265-0F63-D897-7139F4F4F86D}"/>
              </a:ext>
            </a:extLst>
          </p:cNvPr>
          <p:cNvSpPr/>
          <p:nvPr/>
        </p:nvSpPr>
        <p:spPr>
          <a:xfrm rot="5400000">
            <a:off x="949027" y="1629598"/>
            <a:ext cx="136524"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3" name="Arrow: Right 1052">
            <a:extLst>
              <a:ext uri="{FF2B5EF4-FFF2-40B4-BE49-F238E27FC236}">
                <a16:creationId xmlns:a16="http://schemas.microsoft.com/office/drawing/2014/main" id="{C75EC512-B51F-F42B-B449-2BDAE84EDDF2}"/>
              </a:ext>
            </a:extLst>
          </p:cNvPr>
          <p:cNvSpPr/>
          <p:nvPr/>
        </p:nvSpPr>
        <p:spPr>
          <a:xfrm rot="5400000">
            <a:off x="959855" y="2237326"/>
            <a:ext cx="114868"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4" name="Arrow: Right 1053">
            <a:extLst>
              <a:ext uri="{FF2B5EF4-FFF2-40B4-BE49-F238E27FC236}">
                <a16:creationId xmlns:a16="http://schemas.microsoft.com/office/drawing/2014/main" id="{44CAF318-41B0-054A-03FF-5FBFC2E36EA0}"/>
              </a:ext>
            </a:extLst>
          </p:cNvPr>
          <p:cNvSpPr/>
          <p:nvPr/>
        </p:nvSpPr>
        <p:spPr>
          <a:xfrm rot="5400000">
            <a:off x="964387" y="3041195"/>
            <a:ext cx="105805"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5" name="Arrow: Right 1054">
            <a:extLst>
              <a:ext uri="{FF2B5EF4-FFF2-40B4-BE49-F238E27FC236}">
                <a16:creationId xmlns:a16="http://schemas.microsoft.com/office/drawing/2014/main" id="{0208FF51-5AD2-A390-7CF0-3562B3CB0D28}"/>
              </a:ext>
            </a:extLst>
          </p:cNvPr>
          <p:cNvSpPr/>
          <p:nvPr/>
        </p:nvSpPr>
        <p:spPr>
          <a:xfrm rot="5400000">
            <a:off x="957539" y="3673785"/>
            <a:ext cx="119500"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6" name="Arrow: Right 1055">
            <a:extLst>
              <a:ext uri="{FF2B5EF4-FFF2-40B4-BE49-F238E27FC236}">
                <a16:creationId xmlns:a16="http://schemas.microsoft.com/office/drawing/2014/main" id="{A495DAAF-BCAD-6264-8D40-2B6DE4AE9B6F}"/>
              </a:ext>
            </a:extLst>
          </p:cNvPr>
          <p:cNvSpPr/>
          <p:nvPr/>
        </p:nvSpPr>
        <p:spPr>
          <a:xfrm rot="5400000">
            <a:off x="940804" y="4805633"/>
            <a:ext cx="152971"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7" name="Arrow: Right 1056">
            <a:extLst>
              <a:ext uri="{FF2B5EF4-FFF2-40B4-BE49-F238E27FC236}">
                <a16:creationId xmlns:a16="http://schemas.microsoft.com/office/drawing/2014/main" id="{D1F1FC27-2098-FD46-9D5A-56E1E102754B}"/>
              </a:ext>
            </a:extLst>
          </p:cNvPr>
          <p:cNvSpPr/>
          <p:nvPr/>
        </p:nvSpPr>
        <p:spPr>
          <a:xfrm rot="5400000">
            <a:off x="940804" y="5501332"/>
            <a:ext cx="152971"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58" name="Group 1057">
            <a:extLst>
              <a:ext uri="{FF2B5EF4-FFF2-40B4-BE49-F238E27FC236}">
                <a16:creationId xmlns:a16="http://schemas.microsoft.com/office/drawing/2014/main" id="{F4D35B09-3F69-C190-E8B7-A26CF3B45BB3}"/>
              </a:ext>
            </a:extLst>
          </p:cNvPr>
          <p:cNvGrpSpPr/>
          <p:nvPr/>
        </p:nvGrpSpPr>
        <p:grpSpPr>
          <a:xfrm>
            <a:off x="-10152" y="648094"/>
            <a:ext cx="2164485" cy="6206115"/>
            <a:chOff x="-10152" y="648094"/>
            <a:chExt cx="2164485" cy="6206115"/>
          </a:xfrm>
        </p:grpSpPr>
        <p:sp>
          <p:nvSpPr>
            <p:cNvPr id="1311" name="Rectangle 1310">
              <a:extLst>
                <a:ext uri="{FF2B5EF4-FFF2-40B4-BE49-F238E27FC236}">
                  <a16:creationId xmlns:a16="http://schemas.microsoft.com/office/drawing/2014/main" id="{105B82B3-0B0D-0FC1-9CF3-F0BA7A5CD2FE}"/>
                </a:ext>
              </a:extLst>
            </p:cNvPr>
            <p:cNvSpPr/>
            <p:nvPr/>
          </p:nvSpPr>
          <p:spPr>
            <a:xfrm>
              <a:off x="0" y="4916309"/>
              <a:ext cx="2154333" cy="1937900"/>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DF381EA7-5230-745C-1314-B0B12BE2BED0}"/>
                </a:ext>
              </a:extLst>
            </p:cNvPr>
            <p:cNvSpPr/>
            <p:nvPr/>
          </p:nvSpPr>
          <p:spPr>
            <a:xfrm>
              <a:off x="-10152" y="648094"/>
              <a:ext cx="2164485" cy="3278226"/>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33206358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8E6B8-8A1F-CBA5-E3BB-A814E8D6E4F7}"/>
              </a:ext>
            </a:extLst>
          </p:cNvPr>
          <p:cNvSpPr>
            <a:spLocks noGrp="1"/>
          </p:cNvSpPr>
          <p:nvPr>
            <p:ph type="title"/>
          </p:nvPr>
        </p:nvSpPr>
        <p:spPr/>
        <p:txBody>
          <a:bodyPr/>
          <a:lstStyle/>
          <a:p>
            <a:r>
              <a:rPr lang="en-US" dirty="0"/>
              <a:t>Identifying Neighboring Cells</a:t>
            </a:r>
          </a:p>
        </p:txBody>
      </p:sp>
      <p:sp>
        <p:nvSpPr>
          <p:cNvPr id="1033" name="TextBox 1032">
            <a:extLst>
              <a:ext uri="{FF2B5EF4-FFF2-40B4-BE49-F238E27FC236}">
                <a16:creationId xmlns:a16="http://schemas.microsoft.com/office/drawing/2014/main" id="{2BC0E9DB-1969-D1EC-AB60-0236744EB67E}"/>
              </a:ext>
            </a:extLst>
          </p:cNvPr>
          <p:cNvSpPr txBox="1"/>
          <p:nvPr/>
        </p:nvSpPr>
        <p:spPr>
          <a:xfrm>
            <a:off x="2535125" y="768110"/>
            <a:ext cx="8183394" cy="646331"/>
          </a:xfrm>
          <a:prstGeom prst="rect">
            <a:avLst/>
          </a:prstGeom>
          <a:noFill/>
        </p:spPr>
        <p:txBody>
          <a:bodyPr wrap="none" rtlCol="0">
            <a:spAutoFit/>
          </a:bodyPr>
          <a:lstStyle/>
          <a:p>
            <a:r>
              <a:rPr lang="en-US" dirty="0"/>
              <a:t>Before clustering the data, we need to identify the nearest neighbors and score their</a:t>
            </a:r>
          </a:p>
          <a:p>
            <a:r>
              <a:rPr lang="en-US" dirty="0"/>
              <a:t> similarity in gene expression.</a:t>
            </a:r>
          </a:p>
        </p:txBody>
      </p:sp>
      <p:pic>
        <p:nvPicPr>
          <p:cNvPr id="20" name="Picture 19">
            <a:extLst>
              <a:ext uri="{FF2B5EF4-FFF2-40B4-BE49-F238E27FC236}">
                <a16:creationId xmlns:a16="http://schemas.microsoft.com/office/drawing/2014/main" id="{1F132D3D-560A-3A4B-39BD-B7150A1EB166}"/>
              </a:ext>
            </a:extLst>
          </p:cNvPr>
          <p:cNvPicPr>
            <a:picLocks noChangeAspect="1"/>
          </p:cNvPicPr>
          <p:nvPr/>
        </p:nvPicPr>
        <p:blipFill rotWithShape="1">
          <a:blip r:embed="rId3"/>
          <a:srcRect t="1063"/>
          <a:stretch/>
        </p:blipFill>
        <p:spPr>
          <a:xfrm>
            <a:off x="8559244" y="4556760"/>
            <a:ext cx="3553321" cy="2243184"/>
          </a:xfrm>
          <a:prstGeom prst="rect">
            <a:avLst/>
          </a:prstGeom>
          <a:ln>
            <a:solidFill>
              <a:schemeClr val="bg2"/>
            </a:solidFill>
          </a:ln>
        </p:spPr>
      </p:pic>
      <p:sp>
        <p:nvSpPr>
          <p:cNvPr id="31" name="Rectangle 30">
            <a:extLst>
              <a:ext uri="{FF2B5EF4-FFF2-40B4-BE49-F238E27FC236}">
                <a16:creationId xmlns:a16="http://schemas.microsoft.com/office/drawing/2014/main" id="{E1EB4F36-BC79-93B6-2EC6-F8B29E67B217}"/>
              </a:ext>
            </a:extLst>
          </p:cNvPr>
          <p:cNvSpPr/>
          <p:nvPr/>
        </p:nvSpPr>
        <p:spPr>
          <a:xfrm>
            <a:off x="8547994" y="5875020"/>
            <a:ext cx="3583046" cy="924924"/>
          </a:xfrm>
          <a:prstGeom prst="rect">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0" name="TextBox 1039">
            <a:extLst>
              <a:ext uri="{FF2B5EF4-FFF2-40B4-BE49-F238E27FC236}">
                <a16:creationId xmlns:a16="http://schemas.microsoft.com/office/drawing/2014/main" id="{08FB193E-5A97-0B8D-080C-94A00B4AD786}"/>
              </a:ext>
            </a:extLst>
          </p:cNvPr>
          <p:cNvSpPr txBox="1"/>
          <p:nvPr/>
        </p:nvSpPr>
        <p:spPr>
          <a:xfrm>
            <a:off x="2615949" y="4760830"/>
            <a:ext cx="5245515" cy="1754326"/>
          </a:xfrm>
          <a:prstGeom prst="rect">
            <a:avLst/>
          </a:prstGeom>
          <a:noFill/>
        </p:spPr>
        <p:txBody>
          <a:bodyPr wrap="square" rtlCol="0">
            <a:spAutoFit/>
          </a:bodyPr>
          <a:lstStyle/>
          <a:p>
            <a:r>
              <a:rPr lang="en-US" b="1" u="sng" dirty="0"/>
              <a:t>Two-tiered graph analysis:</a:t>
            </a:r>
          </a:p>
          <a:p>
            <a:r>
              <a:rPr lang="en-US" dirty="0" err="1">
                <a:solidFill>
                  <a:srgbClr val="C32F2F"/>
                </a:solidFill>
              </a:rPr>
              <a:t>kNN</a:t>
            </a:r>
            <a:r>
              <a:rPr lang="en-US" dirty="0">
                <a:solidFill>
                  <a:srgbClr val="C32F2F"/>
                </a:solidFill>
              </a:rPr>
              <a:t>: k nearest neighbor graph</a:t>
            </a:r>
          </a:p>
          <a:p>
            <a:r>
              <a:rPr lang="en-US" dirty="0" err="1">
                <a:solidFill>
                  <a:srgbClr val="4472C4"/>
                </a:solidFill>
              </a:rPr>
              <a:t>sNN</a:t>
            </a:r>
            <a:r>
              <a:rPr lang="en-US" dirty="0">
                <a:solidFill>
                  <a:srgbClr val="4472C4"/>
                </a:solidFill>
              </a:rPr>
              <a:t>: shared nearest neighbor graph (secondary graph based on </a:t>
            </a:r>
            <a:r>
              <a:rPr lang="en-US" dirty="0" err="1">
                <a:solidFill>
                  <a:srgbClr val="4472C4"/>
                </a:solidFill>
              </a:rPr>
              <a:t>kNN</a:t>
            </a:r>
            <a:r>
              <a:rPr lang="en-US" dirty="0">
                <a:solidFill>
                  <a:srgbClr val="4472C4"/>
                </a:solidFill>
              </a:rPr>
              <a:t>, performs better than </a:t>
            </a:r>
            <a:r>
              <a:rPr lang="en-US" dirty="0" err="1">
                <a:solidFill>
                  <a:srgbClr val="4472C4"/>
                </a:solidFill>
              </a:rPr>
              <a:t>kNN</a:t>
            </a:r>
            <a:r>
              <a:rPr lang="en-US" dirty="0">
                <a:solidFill>
                  <a:srgbClr val="4472C4"/>
                </a:solidFill>
              </a:rPr>
              <a:t> in high </a:t>
            </a:r>
            <a:r>
              <a:rPr lang="en-US" dirty="0" err="1">
                <a:solidFill>
                  <a:srgbClr val="4472C4"/>
                </a:solidFill>
              </a:rPr>
              <a:t>dimesionality</a:t>
            </a:r>
            <a:r>
              <a:rPr lang="en-US" dirty="0">
                <a:solidFill>
                  <a:srgbClr val="4472C4"/>
                </a:solidFill>
              </a:rPr>
              <a:t>)</a:t>
            </a:r>
          </a:p>
          <a:p>
            <a:endParaRPr lang="en-US" b="1" u="sng" dirty="0"/>
          </a:p>
        </p:txBody>
      </p:sp>
      <p:grpSp>
        <p:nvGrpSpPr>
          <p:cNvPr id="54" name="Group 53">
            <a:extLst>
              <a:ext uri="{FF2B5EF4-FFF2-40B4-BE49-F238E27FC236}">
                <a16:creationId xmlns:a16="http://schemas.microsoft.com/office/drawing/2014/main" id="{74CC301C-4A56-FE31-8272-CE96B538DE9B}"/>
              </a:ext>
            </a:extLst>
          </p:cNvPr>
          <p:cNvGrpSpPr/>
          <p:nvPr/>
        </p:nvGrpSpPr>
        <p:grpSpPr>
          <a:xfrm>
            <a:off x="3599877" y="2735932"/>
            <a:ext cx="7077606" cy="1657350"/>
            <a:chOff x="3599877" y="2735932"/>
            <a:chExt cx="7077606" cy="1657350"/>
          </a:xfrm>
        </p:grpSpPr>
        <p:graphicFrame>
          <p:nvGraphicFramePr>
            <p:cNvPr id="10" name="Object 9">
              <a:extLst>
                <a:ext uri="{FF2B5EF4-FFF2-40B4-BE49-F238E27FC236}">
                  <a16:creationId xmlns:a16="http://schemas.microsoft.com/office/drawing/2014/main" id="{CB67AF06-C816-3E3E-1980-9DC930C396B9}"/>
                </a:ext>
              </a:extLst>
            </p:cNvPr>
            <p:cNvGraphicFramePr>
              <a:graphicFrameLocks noChangeAspect="1"/>
            </p:cNvGraphicFramePr>
            <p:nvPr>
              <p:extLst>
                <p:ext uri="{D42A27DB-BD31-4B8C-83A1-F6EECF244321}">
                  <p14:modId xmlns:p14="http://schemas.microsoft.com/office/powerpoint/2010/main" val="2804583901"/>
                </p:ext>
              </p:extLst>
            </p:nvPr>
          </p:nvGraphicFramePr>
          <p:xfrm>
            <a:off x="3600408" y="2735932"/>
            <a:ext cx="7077075" cy="1657350"/>
          </p:xfrm>
          <a:graphic>
            <a:graphicData uri="http://schemas.openxmlformats.org/presentationml/2006/ole">
              <mc:AlternateContent xmlns:mc="http://schemas.openxmlformats.org/markup-compatibility/2006">
                <mc:Choice xmlns:v="urn:schemas-microsoft-com:vml" Requires="v">
                  <p:oleObj name="Worksheet" r:id="rId4" imgW="7077144" imgH="1657389" progId="Excel.Sheet.12">
                    <p:embed/>
                  </p:oleObj>
                </mc:Choice>
                <mc:Fallback>
                  <p:oleObj name="Worksheet" r:id="rId4" imgW="7077144" imgH="1657389" progId="Excel.Sheet.12">
                    <p:embed/>
                    <p:pic>
                      <p:nvPicPr>
                        <p:cNvPr id="0" name=""/>
                        <p:cNvPicPr/>
                        <p:nvPr/>
                      </p:nvPicPr>
                      <p:blipFill>
                        <a:blip r:embed="rId5"/>
                        <a:stretch>
                          <a:fillRect/>
                        </a:stretch>
                      </p:blipFill>
                      <p:spPr>
                        <a:xfrm>
                          <a:off x="3600408" y="2735932"/>
                          <a:ext cx="7077075" cy="1657350"/>
                        </a:xfrm>
                        <a:prstGeom prst="rect">
                          <a:avLst/>
                        </a:prstGeom>
                      </p:spPr>
                    </p:pic>
                  </p:oleObj>
                </mc:Fallback>
              </mc:AlternateContent>
            </a:graphicData>
          </a:graphic>
        </p:graphicFrame>
        <p:grpSp>
          <p:nvGrpSpPr>
            <p:cNvPr id="60" name="Group 59">
              <a:extLst>
                <a:ext uri="{FF2B5EF4-FFF2-40B4-BE49-F238E27FC236}">
                  <a16:creationId xmlns:a16="http://schemas.microsoft.com/office/drawing/2014/main" id="{880C4508-2C0C-12C4-4C1E-E6CDAAC0B185}"/>
                </a:ext>
              </a:extLst>
            </p:cNvPr>
            <p:cNvGrpSpPr/>
            <p:nvPr/>
          </p:nvGrpSpPr>
          <p:grpSpPr>
            <a:xfrm>
              <a:off x="3599877" y="2929597"/>
              <a:ext cx="1671925" cy="1444802"/>
              <a:chOff x="2541261" y="2890072"/>
              <a:chExt cx="1268439" cy="1444802"/>
            </a:xfrm>
          </p:grpSpPr>
          <p:sp>
            <p:nvSpPr>
              <p:cNvPr id="1024" name="Rectangle 1023">
                <a:extLst>
                  <a:ext uri="{FF2B5EF4-FFF2-40B4-BE49-F238E27FC236}">
                    <a16:creationId xmlns:a16="http://schemas.microsoft.com/office/drawing/2014/main" id="{C9AB966A-0F34-FBCE-DBE5-07EAEBC28B38}"/>
                  </a:ext>
                </a:extLst>
              </p:cNvPr>
              <p:cNvSpPr/>
              <p:nvPr/>
            </p:nvSpPr>
            <p:spPr>
              <a:xfrm>
                <a:off x="2541261" y="2892411"/>
                <a:ext cx="904713" cy="1442463"/>
              </a:xfrm>
              <a:prstGeom prst="rect">
                <a:avLst/>
              </a:prstGeom>
              <a:solidFill>
                <a:srgbClr val="C00000">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9" name="Rectangle 1028">
                <a:extLst>
                  <a:ext uri="{FF2B5EF4-FFF2-40B4-BE49-F238E27FC236}">
                    <a16:creationId xmlns:a16="http://schemas.microsoft.com/office/drawing/2014/main" id="{A964092F-BB58-CD4C-943B-2B2CD41D5916}"/>
                  </a:ext>
                </a:extLst>
              </p:cNvPr>
              <p:cNvSpPr/>
              <p:nvPr/>
            </p:nvSpPr>
            <p:spPr>
              <a:xfrm>
                <a:off x="3437544" y="2890072"/>
                <a:ext cx="372156" cy="1442463"/>
              </a:xfrm>
              <a:prstGeom prst="rect">
                <a:avLst/>
              </a:prstGeom>
              <a:solidFill>
                <a:srgbClr val="4472C4">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2" name="Group 31">
              <a:extLst>
                <a:ext uri="{FF2B5EF4-FFF2-40B4-BE49-F238E27FC236}">
                  <a16:creationId xmlns:a16="http://schemas.microsoft.com/office/drawing/2014/main" id="{93FED7D9-80C5-B7AA-C740-A3AE8B8013EA}"/>
                </a:ext>
              </a:extLst>
            </p:cNvPr>
            <p:cNvGrpSpPr/>
            <p:nvPr/>
          </p:nvGrpSpPr>
          <p:grpSpPr>
            <a:xfrm>
              <a:off x="5408881" y="2929597"/>
              <a:ext cx="1678274" cy="1446474"/>
              <a:chOff x="4045506" y="2982142"/>
              <a:chExt cx="1678274" cy="1446474"/>
            </a:xfrm>
          </p:grpSpPr>
          <p:sp>
            <p:nvSpPr>
              <p:cNvPr id="18" name="Rectangle 17">
                <a:extLst>
                  <a:ext uri="{FF2B5EF4-FFF2-40B4-BE49-F238E27FC236}">
                    <a16:creationId xmlns:a16="http://schemas.microsoft.com/office/drawing/2014/main" id="{61618AE0-DC76-8E42-EA16-B0DEDEE6CEE4}"/>
                  </a:ext>
                </a:extLst>
              </p:cNvPr>
              <p:cNvSpPr/>
              <p:nvPr/>
            </p:nvSpPr>
            <p:spPr>
              <a:xfrm>
                <a:off x="4045506" y="2982142"/>
                <a:ext cx="1192499" cy="1442463"/>
              </a:xfrm>
              <a:prstGeom prst="rect">
                <a:avLst/>
              </a:prstGeom>
              <a:solidFill>
                <a:srgbClr val="C00000">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994652BE-C4EF-6E6E-AC77-6C6FE0C53868}"/>
                  </a:ext>
                </a:extLst>
              </p:cNvPr>
              <p:cNvSpPr/>
              <p:nvPr/>
            </p:nvSpPr>
            <p:spPr>
              <a:xfrm>
                <a:off x="5233243" y="2986153"/>
                <a:ext cx="490537" cy="1442463"/>
              </a:xfrm>
              <a:prstGeom prst="rect">
                <a:avLst/>
              </a:prstGeom>
              <a:solidFill>
                <a:srgbClr val="4472C4">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3" name="Group 32">
              <a:extLst>
                <a:ext uri="{FF2B5EF4-FFF2-40B4-BE49-F238E27FC236}">
                  <a16:creationId xmlns:a16="http://schemas.microsoft.com/office/drawing/2014/main" id="{57A2A51A-3184-2F89-A582-24B5A6D3FB6B}"/>
                </a:ext>
              </a:extLst>
            </p:cNvPr>
            <p:cNvGrpSpPr/>
            <p:nvPr/>
          </p:nvGrpSpPr>
          <p:grpSpPr>
            <a:xfrm>
              <a:off x="7195656" y="2932714"/>
              <a:ext cx="1671924" cy="1444802"/>
              <a:chOff x="4045506" y="2986153"/>
              <a:chExt cx="1671924" cy="1444802"/>
            </a:xfrm>
          </p:grpSpPr>
          <p:sp>
            <p:nvSpPr>
              <p:cNvPr id="35" name="Rectangle 34">
                <a:extLst>
                  <a:ext uri="{FF2B5EF4-FFF2-40B4-BE49-F238E27FC236}">
                    <a16:creationId xmlns:a16="http://schemas.microsoft.com/office/drawing/2014/main" id="{70495339-2592-8011-B9F5-2A78C50ED07D}"/>
                  </a:ext>
                </a:extLst>
              </p:cNvPr>
              <p:cNvSpPr/>
              <p:nvPr/>
            </p:nvSpPr>
            <p:spPr>
              <a:xfrm>
                <a:off x="4045506" y="2988492"/>
                <a:ext cx="1192499" cy="1442463"/>
              </a:xfrm>
              <a:prstGeom prst="rect">
                <a:avLst/>
              </a:prstGeom>
              <a:solidFill>
                <a:srgbClr val="C00000">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93E1061E-B640-7BC7-6BC7-CA5FDAD0350B}"/>
                  </a:ext>
                </a:extLst>
              </p:cNvPr>
              <p:cNvSpPr/>
              <p:nvPr/>
            </p:nvSpPr>
            <p:spPr>
              <a:xfrm>
                <a:off x="5226893" y="2986153"/>
                <a:ext cx="490537" cy="1442463"/>
              </a:xfrm>
              <a:prstGeom prst="rect">
                <a:avLst/>
              </a:prstGeom>
              <a:solidFill>
                <a:srgbClr val="4472C4">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41" name="Group 40">
              <a:extLst>
                <a:ext uri="{FF2B5EF4-FFF2-40B4-BE49-F238E27FC236}">
                  <a16:creationId xmlns:a16="http://schemas.microsoft.com/office/drawing/2014/main" id="{709DF39A-7EC0-0EE1-1FFE-6FF66DC51A9F}"/>
                </a:ext>
              </a:extLst>
            </p:cNvPr>
            <p:cNvGrpSpPr/>
            <p:nvPr/>
          </p:nvGrpSpPr>
          <p:grpSpPr>
            <a:xfrm>
              <a:off x="8999209" y="2928892"/>
              <a:ext cx="1671924" cy="1446474"/>
              <a:chOff x="4045506" y="2988492"/>
              <a:chExt cx="1671924" cy="1446474"/>
            </a:xfrm>
          </p:grpSpPr>
          <p:sp>
            <p:nvSpPr>
              <p:cNvPr id="43" name="Rectangle 42">
                <a:extLst>
                  <a:ext uri="{FF2B5EF4-FFF2-40B4-BE49-F238E27FC236}">
                    <a16:creationId xmlns:a16="http://schemas.microsoft.com/office/drawing/2014/main" id="{17F49FA8-0A54-5520-6BA7-2E41DD0A9A32}"/>
                  </a:ext>
                </a:extLst>
              </p:cNvPr>
              <p:cNvSpPr/>
              <p:nvPr/>
            </p:nvSpPr>
            <p:spPr>
              <a:xfrm>
                <a:off x="4045506" y="2988492"/>
                <a:ext cx="1192499" cy="1442463"/>
              </a:xfrm>
              <a:prstGeom prst="rect">
                <a:avLst/>
              </a:prstGeom>
              <a:solidFill>
                <a:srgbClr val="C00000">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006006DE-EBCA-0753-8780-CDA0237ABBE5}"/>
                  </a:ext>
                </a:extLst>
              </p:cNvPr>
              <p:cNvSpPr/>
              <p:nvPr/>
            </p:nvSpPr>
            <p:spPr>
              <a:xfrm>
                <a:off x="5226893" y="2992503"/>
                <a:ext cx="490537" cy="1442463"/>
              </a:xfrm>
              <a:prstGeom prst="rect">
                <a:avLst/>
              </a:prstGeom>
              <a:solidFill>
                <a:srgbClr val="4472C4">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pic>
        <p:nvPicPr>
          <p:cNvPr id="46" name="Picture 45">
            <a:extLst>
              <a:ext uri="{FF2B5EF4-FFF2-40B4-BE49-F238E27FC236}">
                <a16:creationId xmlns:a16="http://schemas.microsoft.com/office/drawing/2014/main" id="{5D85319A-A8B9-6334-E9C2-7A2B1E44B92A}"/>
              </a:ext>
            </a:extLst>
          </p:cNvPr>
          <p:cNvPicPr>
            <a:picLocks noChangeAspect="1"/>
          </p:cNvPicPr>
          <p:nvPr/>
        </p:nvPicPr>
        <p:blipFill>
          <a:blip r:embed="rId6"/>
          <a:stretch>
            <a:fillRect/>
          </a:stretch>
        </p:blipFill>
        <p:spPr>
          <a:xfrm>
            <a:off x="2313213" y="1303797"/>
            <a:ext cx="6154009" cy="1143160"/>
          </a:xfrm>
          <a:prstGeom prst="rect">
            <a:avLst/>
          </a:prstGeom>
        </p:spPr>
      </p:pic>
      <p:sp>
        <p:nvSpPr>
          <p:cNvPr id="55" name="Arrow: Right 54">
            <a:extLst>
              <a:ext uri="{FF2B5EF4-FFF2-40B4-BE49-F238E27FC236}">
                <a16:creationId xmlns:a16="http://schemas.microsoft.com/office/drawing/2014/main" id="{8B0B6906-A5EE-F113-A1CB-8C634F05DBDD}"/>
              </a:ext>
            </a:extLst>
          </p:cNvPr>
          <p:cNvSpPr/>
          <p:nvPr/>
        </p:nvSpPr>
        <p:spPr>
          <a:xfrm rot="5400000">
            <a:off x="954582" y="999393"/>
            <a:ext cx="125415"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6" name="Group 55">
            <a:extLst>
              <a:ext uri="{FF2B5EF4-FFF2-40B4-BE49-F238E27FC236}">
                <a16:creationId xmlns:a16="http://schemas.microsoft.com/office/drawing/2014/main" id="{8E09EBD9-3ACD-BD75-332D-C2247DD3FB56}"/>
              </a:ext>
            </a:extLst>
          </p:cNvPr>
          <p:cNvGrpSpPr/>
          <p:nvPr/>
        </p:nvGrpSpPr>
        <p:grpSpPr>
          <a:xfrm>
            <a:off x="259881" y="615983"/>
            <a:ext cx="1514816" cy="338554"/>
            <a:chOff x="-69645" y="698949"/>
            <a:chExt cx="2178751" cy="338554"/>
          </a:xfrm>
        </p:grpSpPr>
        <p:sp>
          <p:nvSpPr>
            <p:cNvPr id="1043" name="Rectangle 1042">
              <a:extLst>
                <a:ext uri="{FF2B5EF4-FFF2-40B4-BE49-F238E27FC236}">
                  <a16:creationId xmlns:a16="http://schemas.microsoft.com/office/drawing/2014/main" id="{4DFF47C1-5DB9-C5E7-2914-BEAC4F00C147}"/>
                </a:ext>
              </a:extLst>
            </p:cNvPr>
            <p:cNvSpPr/>
            <p:nvPr/>
          </p:nvSpPr>
          <p:spPr>
            <a:xfrm>
              <a:off x="113942" y="750352"/>
              <a:ext cx="1834757" cy="256032"/>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endParaRPr>
            </a:p>
          </p:txBody>
        </p:sp>
        <p:sp>
          <p:nvSpPr>
            <p:cNvPr id="1044" name="TextBox 1043">
              <a:extLst>
                <a:ext uri="{FF2B5EF4-FFF2-40B4-BE49-F238E27FC236}">
                  <a16:creationId xmlns:a16="http://schemas.microsoft.com/office/drawing/2014/main" id="{9F13D91B-7BD4-B2A6-2CAC-C2B547207C8F}"/>
                </a:ext>
              </a:extLst>
            </p:cNvPr>
            <p:cNvSpPr txBox="1"/>
            <p:nvPr/>
          </p:nvSpPr>
          <p:spPr>
            <a:xfrm>
              <a:off x="-69645" y="698949"/>
              <a:ext cx="2178751" cy="338554"/>
            </a:xfrm>
            <a:prstGeom prst="rect">
              <a:avLst/>
            </a:prstGeom>
            <a:noFill/>
          </p:spPr>
          <p:txBody>
            <a:bodyPr wrap="square" rtlCol="0">
              <a:spAutoFit/>
            </a:bodyPr>
            <a:lstStyle/>
            <a:p>
              <a:pPr algn="ctr"/>
              <a:r>
                <a:rPr lang="en-US" sz="1600" b="1" dirty="0"/>
                <a:t>Importation</a:t>
              </a:r>
            </a:p>
          </p:txBody>
        </p:sp>
      </p:grpSp>
      <p:grpSp>
        <p:nvGrpSpPr>
          <p:cNvPr id="1045" name="Group 1044">
            <a:extLst>
              <a:ext uri="{FF2B5EF4-FFF2-40B4-BE49-F238E27FC236}">
                <a16:creationId xmlns:a16="http://schemas.microsoft.com/office/drawing/2014/main" id="{7B76566F-51C7-C48E-04E1-DE8FD4E7C733}"/>
              </a:ext>
            </a:extLst>
          </p:cNvPr>
          <p:cNvGrpSpPr/>
          <p:nvPr/>
        </p:nvGrpSpPr>
        <p:grpSpPr>
          <a:xfrm>
            <a:off x="129591" y="2495739"/>
            <a:ext cx="1775396" cy="338554"/>
            <a:chOff x="-11289" y="2786494"/>
            <a:chExt cx="2170520" cy="338554"/>
          </a:xfrm>
        </p:grpSpPr>
        <p:sp>
          <p:nvSpPr>
            <p:cNvPr id="1046" name="Rectangle 1045">
              <a:extLst>
                <a:ext uri="{FF2B5EF4-FFF2-40B4-BE49-F238E27FC236}">
                  <a16:creationId xmlns:a16="http://schemas.microsoft.com/office/drawing/2014/main" id="{2604CD3B-C7C2-55B4-A166-01F7E0B333DE}"/>
                </a:ext>
              </a:extLst>
            </p:cNvPr>
            <p:cNvSpPr/>
            <p:nvPr/>
          </p:nvSpPr>
          <p:spPr>
            <a:xfrm>
              <a:off x="176908" y="2814116"/>
              <a:ext cx="1835101" cy="256032"/>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47" name="TextBox 1046">
              <a:extLst>
                <a:ext uri="{FF2B5EF4-FFF2-40B4-BE49-F238E27FC236}">
                  <a16:creationId xmlns:a16="http://schemas.microsoft.com/office/drawing/2014/main" id="{22668D0D-E30F-55BA-61ED-2D68E0966C1E}"/>
                </a:ext>
              </a:extLst>
            </p:cNvPr>
            <p:cNvSpPr txBox="1"/>
            <p:nvPr/>
          </p:nvSpPr>
          <p:spPr>
            <a:xfrm>
              <a:off x="-11289" y="2786494"/>
              <a:ext cx="2170520" cy="338554"/>
            </a:xfrm>
            <a:prstGeom prst="rect">
              <a:avLst/>
            </a:prstGeom>
            <a:noFill/>
          </p:spPr>
          <p:txBody>
            <a:bodyPr wrap="square" rtlCol="0">
              <a:spAutoFit/>
            </a:bodyPr>
            <a:lstStyle/>
            <a:p>
              <a:pPr algn="ctr"/>
              <a:r>
                <a:rPr lang="en-US" sz="1600" b="1" dirty="0"/>
                <a:t>Normalization</a:t>
              </a:r>
            </a:p>
          </p:txBody>
        </p:sp>
      </p:grpSp>
      <p:grpSp>
        <p:nvGrpSpPr>
          <p:cNvPr id="1048" name="Group 1047">
            <a:extLst>
              <a:ext uri="{FF2B5EF4-FFF2-40B4-BE49-F238E27FC236}">
                <a16:creationId xmlns:a16="http://schemas.microsoft.com/office/drawing/2014/main" id="{3D55D14E-9B2B-08A2-D637-D7937D31DFA1}"/>
              </a:ext>
            </a:extLst>
          </p:cNvPr>
          <p:cNvGrpSpPr/>
          <p:nvPr/>
        </p:nvGrpSpPr>
        <p:grpSpPr>
          <a:xfrm>
            <a:off x="126166" y="3893924"/>
            <a:ext cx="1782247" cy="830997"/>
            <a:chOff x="27906" y="5317845"/>
            <a:chExt cx="2185416" cy="830997"/>
          </a:xfrm>
        </p:grpSpPr>
        <p:sp>
          <p:nvSpPr>
            <p:cNvPr id="1049" name="Rectangle 1048">
              <a:extLst>
                <a:ext uri="{FF2B5EF4-FFF2-40B4-BE49-F238E27FC236}">
                  <a16:creationId xmlns:a16="http://schemas.microsoft.com/office/drawing/2014/main" id="{22D38B36-1084-26C9-6C6C-E7117E0695D0}"/>
                </a:ext>
              </a:extLst>
            </p:cNvPr>
            <p:cNvSpPr/>
            <p:nvPr/>
          </p:nvSpPr>
          <p:spPr>
            <a:xfrm>
              <a:off x="292267" y="5372080"/>
              <a:ext cx="1658952" cy="729608"/>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50" name="TextBox 1049">
              <a:extLst>
                <a:ext uri="{FF2B5EF4-FFF2-40B4-BE49-F238E27FC236}">
                  <a16:creationId xmlns:a16="http://schemas.microsoft.com/office/drawing/2014/main" id="{A8A44EE8-7346-2E35-B9DF-460862C051C3}"/>
                </a:ext>
              </a:extLst>
            </p:cNvPr>
            <p:cNvSpPr txBox="1"/>
            <p:nvPr/>
          </p:nvSpPr>
          <p:spPr>
            <a:xfrm>
              <a:off x="27906" y="5317845"/>
              <a:ext cx="2185416" cy="830997"/>
            </a:xfrm>
            <a:prstGeom prst="rect">
              <a:avLst/>
            </a:prstGeom>
            <a:noFill/>
          </p:spPr>
          <p:txBody>
            <a:bodyPr wrap="square" rtlCol="0">
              <a:spAutoFit/>
            </a:bodyPr>
            <a:lstStyle/>
            <a:p>
              <a:pPr algn="ctr"/>
              <a:r>
                <a:rPr lang="en-US" sz="1600" b="1" dirty="0"/>
                <a:t>Linear Dimensional </a:t>
              </a:r>
            </a:p>
            <a:p>
              <a:pPr algn="ctr"/>
              <a:r>
                <a:rPr lang="en-US" sz="1600" b="1" dirty="0"/>
                <a:t>Reduction </a:t>
              </a:r>
            </a:p>
          </p:txBody>
        </p:sp>
      </p:grpSp>
      <p:grpSp>
        <p:nvGrpSpPr>
          <p:cNvPr id="1051" name="Group 1050">
            <a:extLst>
              <a:ext uri="{FF2B5EF4-FFF2-40B4-BE49-F238E27FC236}">
                <a16:creationId xmlns:a16="http://schemas.microsoft.com/office/drawing/2014/main" id="{6D724323-2B1C-1AA1-6CFC-2F6F4BABE392}"/>
              </a:ext>
            </a:extLst>
          </p:cNvPr>
          <p:cNvGrpSpPr/>
          <p:nvPr/>
        </p:nvGrpSpPr>
        <p:grpSpPr>
          <a:xfrm>
            <a:off x="297313" y="5068440"/>
            <a:ext cx="1439952" cy="338554"/>
            <a:chOff x="154851" y="5720670"/>
            <a:chExt cx="2215538" cy="338554"/>
          </a:xfrm>
        </p:grpSpPr>
        <p:sp>
          <p:nvSpPr>
            <p:cNvPr id="1052" name="Rectangle 1051">
              <a:extLst>
                <a:ext uri="{FF2B5EF4-FFF2-40B4-BE49-F238E27FC236}">
                  <a16:creationId xmlns:a16="http://schemas.microsoft.com/office/drawing/2014/main" id="{FFABB774-3FA3-859C-17D0-FA2E113845D7}"/>
                </a:ext>
              </a:extLst>
            </p:cNvPr>
            <p:cNvSpPr/>
            <p:nvPr/>
          </p:nvSpPr>
          <p:spPr>
            <a:xfrm>
              <a:off x="199869" y="5754457"/>
              <a:ext cx="2170520" cy="282928"/>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53" name="TextBox 1052">
              <a:extLst>
                <a:ext uri="{FF2B5EF4-FFF2-40B4-BE49-F238E27FC236}">
                  <a16:creationId xmlns:a16="http://schemas.microsoft.com/office/drawing/2014/main" id="{D0195FDA-CF18-7452-53A9-F0F994277876}"/>
                </a:ext>
              </a:extLst>
            </p:cNvPr>
            <p:cNvSpPr txBox="1"/>
            <p:nvPr/>
          </p:nvSpPr>
          <p:spPr>
            <a:xfrm>
              <a:off x="154851" y="5720670"/>
              <a:ext cx="2170520" cy="338554"/>
            </a:xfrm>
            <a:prstGeom prst="rect">
              <a:avLst/>
            </a:prstGeom>
            <a:noFill/>
          </p:spPr>
          <p:txBody>
            <a:bodyPr wrap="square" rtlCol="0">
              <a:spAutoFit/>
            </a:bodyPr>
            <a:lstStyle/>
            <a:p>
              <a:pPr algn="ctr"/>
              <a:r>
                <a:rPr lang="en-US" sz="1600" b="1" dirty="0"/>
                <a:t>Clustering</a:t>
              </a:r>
            </a:p>
          </p:txBody>
        </p:sp>
      </p:grpSp>
      <p:grpSp>
        <p:nvGrpSpPr>
          <p:cNvPr id="1054" name="Group 1053">
            <a:extLst>
              <a:ext uri="{FF2B5EF4-FFF2-40B4-BE49-F238E27FC236}">
                <a16:creationId xmlns:a16="http://schemas.microsoft.com/office/drawing/2014/main" id="{4763E119-702D-DC97-AF40-5D66E39BF70B}"/>
              </a:ext>
            </a:extLst>
          </p:cNvPr>
          <p:cNvGrpSpPr/>
          <p:nvPr/>
        </p:nvGrpSpPr>
        <p:grpSpPr>
          <a:xfrm>
            <a:off x="497860" y="1868568"/>
            <a:ext cx="1038858" cy="338554"/>
            <a:chOff x="59136" y="2068190"/>
            <a:chExt cx="2233557" cy="338554"/>
          </a:xfrm>
        </p:grpSpPr>
        <p:sp>
          <p:nvSpPr>
            <p:cNvPr id="1055" name="Rectangle 1054">
              <a:extLst>
                <a:ext uri="{FF2B5EF4-FFF2-40B4-BE49-F238E27FC236}">
                  <a16:creationId xmlns:a16="http://schemas.microsoft.com/office/drawing/2014/main" id="{0C471322-F185-3FF2-1DAB-A018B5B86150}"/>
                </a:ext>
              </a:extLst>
            </p:cNvPr>
            <p:cNvSpPr/>
            <p:nvPr/>
          </p:nvSpPr>
          <p:spPr>
            <a:xfrm>
              <a:off x="113938" y="2120893"/>
              <a:ext cx="2178755" cy="256032"/>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dirty="0">
                <a:solidFill>
                  <a:schemeClr val="tx1"/>
                </a:solidFill>
              </a:endParaRPr>
            </a:p>
          </p:txBody>
        </p:sp>
        <p:sp>
          <p:nvSpPr>
            <p:cNvPr id="1056" name="TextBox 1055">
              <a:extLst>
                <a:ext uri="{FF2B5EF4-FFF2-40B4-BE49-F238E27FC236}">
                  <a16:creationId xmlns:a16="http://schemas.microsoft.com/office/drawing/2014/main" id="{3AEA87A7-BF95-64EC-9B65-505C10D24937}"/>
                </a:ext>
              </a:extLst>
            </p:cNvPr>
            <p:cNvSpPr txBox="1"/>
            <p:nvPr/>
          </p:nvSpPr>
          <p:spPr>
            <a:xfrm>
              <a:off x="59136" y="2068190"/>
              <a:ext cx="2204989" cy="338554"/>
            </a:xfrm>
            <a:prstGeom prst="rect">
              <a:avLst/>
            </a:prstGeom>
            <a:noFill/>
          </p:spPr>
          <p:txBody>
            <a:bodyPr wrap="square" rtlCol="0">
              <a:spAutoFit/>
            </a:bodyPr>
            <a:lstStyle/>
            <a:p>
              <a:pPr algn="ctr"/>
              <a:r>
                <a:rPr lang="en-US" sz="1600" b="1" dirty="0"/>
                <a:t>Filtering</a:t>
              </a:r>
            </a:p>
          </p:txBody>
        </p:sp>
      </p:grpSp>
      <p:grpSp>
        <p:nvGrpSpPr>
          <p:cNvPr id="1057" name="Group 1056">
            <a:extLst>
              <a:ext uri="{FF2B5EF4-FFF2-40B4-BE49-F238E27FC236}">
                <a16:creationId xmlns:a16="http://schemas.microsoft.com/office/drawing/2014/main" id="{F2912995-FEEA-C74C-D830-F21B5D357718}"/>
              </a:ext>
            </a:extLst>
          </p:cNvPr>
          <p:cNvGrpSpPr/>
          <p:nvPr/>
        </p:nvGrpSpPr>
        <p:grpSpPr>
          <a:xfrm>
            <a:off x="10652" y="1251183"/>
            <a:ext cx="2013275" cy="338554"/>
            <a:chOff x="97343" y="1300458"/>
            <a:chExt cx="2194560" cy="338554"/>
          </a:xfrm>
        </p:grpSpPr>
        <p:sp>
          <p:nvSpPr>
            <p:cNvPr id="1058" name="Rectangle 1057">
              <a:extLst>
                <a:ext uri="{FF2B5EF4-FFF2-40B4-BE49-F238E27FC236}">
                  <a16:creationId xmlns:a16="http://schemas.microsoft.com/office/drawing/2014/main" id="{32A26836-DDE7-04B1-1FC8-99609677BAEB}"/>
                </a:ext>
              </a:extLst>
            </p:cNvPr>
            <p:cNvSpPr/>
            <p:nvPr/>
          </p:nvSpPr>
          <p:spPr>
            <a:xfrm>
              <a:off x="179627" y="1332386"/>
              <a:ext cx="2062017" cy="256032"/>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59" name="TextBox 1058">
              <a:extLst>
                <a:ext uri="{FF2B5EF4-FFF2-40B4-BE49-F238E27FC236}">
                  <a16:creationId xmlns:a16="http://schemas.microsoft.com/office/drawing/2014/main" id="{146BDBDB-329D-3EEA-2D51-632774FDB5DD}"/>
                </a:ext>
              </a:extLst>
            </p:cNvPr>
            <p:cNvSpPr txBox="1"/>
            <p:nvPr/>
          </p:nvSpPr>
          <p:spPr>
            <a:xfrm>
              <a:off x="97343" y="1300458"/>
              <a:ext cx="2194560" cy="338554"/>
            </a:xfrm>
            <a:prstGeom prst="rect">
              <a:avLst/>
            </a:prstGeom>
            <a:noFill/>
          </p:spPr>
          <p:txBody>
            <a:bodyPr wrap="square" rtlCol="0">
              <a:spAutoFit/>
            </a:bodyPr>
            <a:lstStyle/>
            <a:p>
              <a:pPr algn="ctr"/>
              <a:r>
                <a:rPr lang="en-US" sz="1600" b="1" dirty="0"/>
                <a:t>Metadata Curation</a:t>
              </a:r>
            </a:p>
          </p:txBody>
        </p:sp>
      </p:grpSp>
      <p:grpSp>
        <p:nvGrpSpPr>
          <p:cNvPr id="1060" name="Group 1059">
            <a:extLst>
              <a:ext uri="{FF2B5EF4-FFF2-40B4-BE49-F238E27FC236}">
                <a16:creationId xmlns:a16="http://schemas.microsoft.com/office/drawing/2014/main" id="{4AD9477B-3394-4BB4-6C0A-DEA6C31D440D}"/>
              </a:ext>
            </a:extLst>
          </p:cNvPr>
          <p:cNvGrpSpPr/>
          <p:nvPr/>
        </p:nvGrpSpPr>
        <p:grpSpPr>
          <a:xfrm>
            <a:off x="442419" y="3286428"/>
            <a:ext cx="1149740" cy="338554"/>
            <a:chOff x="-63988" y="3721744"/>
            <a:chExt cx="2170519" cy="338554"/>
          </a:xfrm>
        </p:grpSpPr>
        <p:sp>
          <p:nvSpPr>
            <p:cNvPr id="1061" name="Rectangle 1060">
              <a:extLst>
                <a:ext uri="{FF2B5EF4-FFF2-40B4-BE49-F238E27FC236}">
                  <a16:creationId xmlns:a16="http://schemas.microsoft.com/office/drawing/2014/main" id="{6964ECD7-85D6-F20D-020E-C775F0B887CE}"/>
                </a:ext>
              </a:extLst>
            </p:cNvPr>
            <p:cNvSpPr/>
            <p:nvPr/>
          </p:nvSpPr>
          <p:spPr>
            <a:xfrm>
              <a:off x="87705" y="3760558"/>
              <a:ext cx="1918995" cy="281534"/>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62" name="TextBox 1061">
              <a:extLst>
                <a:ext uri="{FF2B5EF4-FFF2-40B4-BE49-F238E27FC236}">
                  <a16:creationId xmlns:a16="http://schemas.microsoft.com/office/drawing/2014/main" id="{78112D20-EC3D-CDBC-C1FB-0DB224E82846}"/>
                </a:ext>
              </a:extLst>
            </p:cNvPr>
            <p:cNvSpPr txBox="1"/>
            <p:nvPr/>
          </p:nvSpPr>
          <p:spPr>
            <a:xfrm>
              <a:off x="-63988" y="3721744"/>
              <a:ext cx="2170519" cy="338554"/>
            </a:xfrm>
            <a:prstGeom prst="rect">
              <a:avLst/>
            </a:prstGeom>
            <a:noFill/>
          </p:spPr>
          <p:txBody>
            <a:bodyPr wrap="square" rtlCol="0">
              <a:spAutoFit/>
            </a:bodyPr>
            <a:lstStyle/>
            <a:p>
              <a:pPr algn="ctr"/>
              <a:r>
                <a:rPr lang="en-US" sz="1600" b="1" dirty="0"/>
                <a:t>Scaling</a:t>
              </a:r>
            </a:p>
          </p:txBody>
        </p:sp>
      </p:grpSp>
      <p:sp>
        <p:nvSpPr>
          <p:cNvPr id="1063" name="TextBox 1062">
            <a:extLst>
              <a:ext uri="{FF2B5EF4-FFF2-40B4-BE49-F238E27FC236}">
                <a16:creationId xmlns:a16="http://schemas.microsoft.com/office/drawing/2014/main" id="{80FBFF2C-9B17-9489-99F6-7B5200B39A2B}"/>
              </a:ext>
            </a:extLst>
          </p:cNvPr>
          <p:cNvSpPr txBox="1"/>
          <p:nvPr/>
        </p:nvSpPr>
        <p:spPr>
          <a:xfrm>
            <a:off x="116204" y="872289"/>
            <a:ext cx="1802171" cy="276999"/>
          </a:xfrm>
          <a:prstGeom prst="rect">
            <a:avLst/>
          </a:prstGeom>
          <a:noFill/>
        </p:spPr>
        <p:txBody>
          <a:bodyPr wrap="square">
            <a:spAutoFit/>
          </a:bodyPr>
          <a:lstStyle/>
          <a:p>
            <a:pPr algn="ctr"/>
            <a:r>
              <a:rPr lang="en-US" sz="1200" i="1" dirty="0" err="1"/>
              <a:t>CreateSeuratObject</a:t>
            </a:r>
            <a:r>
              <a:rPr lang="en-US" sz="1200" i="1" dirty="0"/>
              <a:t>()</a:t>
            </a:r>
          </a:p>
        </p:txBody>
      </p:sp>
      <p:sp>
        <p:nvSpPr>
          <p:cNvPr id="1064" name="TextBox 1063">
            <a:extLst>
              <a:ext uri="{FF2B5EF4-FFF2-40B4-BE49-F238E27FC236}">
                <a16:creationId xmlns:a16="http://schemas.microsoft.com/office/drawing/2014/main" id="{6C0E4152-9D6E-2FEE-73D1-A33C35B459F3}"/>
              </a:ext>
            </a:extLst>
          </p:cNvPr>
          <p:cNvSpPr txBox="1"/>
          <p:nvPr/>
        </p:nvSpPr>
        <p:spPr>
          <a:xfrm>
            <a:off x="95851" y="1480009"/>
            <a:ext cx="1842877" cy="276999"/>
          </a:xfrm>
          <a:prstGeom prst="rect">
            <a:avLst/>
          </a:prstGeom>
          <a:noFill/>
        </p:spPr>
        <p:txBody>
          <a:bodyPr wrap="square">
            <a:spAutoFit/>
          </a:bodyPr>
          <a:lstStyle/>
          <a:p>
            <a:pPr algn="ctr"/>
            <a:r>
              <a:rPr lang="en-US" sz="1200" i="1" dirty="0" err="1"/>
              <a:t>PercentageFeatureSet</a:t>
            </a:r>
            <a:r>
              <a:rPr lang="en-US" sz="1200" i="1" dirty="0"/>
              <a:t>()</a:t>
            </a:r>
          </a:p>
        </p:txBody>
      </p:sp>
      <p:sp>
        <p:nvSpPr>
          <p:cNvPr id="1065" name="TextBox 1064">
            <a:extLst>
              <a:ext uri="{FF2B5EF4-FFF2-40B4-BE49-F238E27FC236}">
                <a16:creationId xmlns:a16="http://schemas.microsoft.com/office/drawing/2014/main" id="{6B73DC6A-2B04-285F-C3F9-F3E5B85E886A}"/>
              </a:ext>
            </a:extLst>
          </p:cNvPr>
          <p:cNvSpPr txBox="1"/>
          <p:nvPr/>
        </p:nvSpPr>
        <p:spPr>
          <a:xfrm>
            <a:off x="599219" y="2119187"/>
            <a:ext cx="836140" cy="276999"/>
          </a:xfrm>
          <a:prstGeom prst="rect">
            <a:avLst/>
          </a:prstGeom>
          <a:noFill/>
        </p:spPr>
        <p:txBody>
          <a:bodyPr wrap="square">
            <a:spAutoFit/>
          </a:bodyPr>
          <a:lstStyle/>
          <a:p>
            <a:pPr algn="ctr"/>
            <a:r>
              <a:rPr lang="en-US" sz="1200" i="1" dirty="0"/>
              <a:t>subset()</a:t>
            </a:r>
          </a:p>
        </p:txBody>
      </p:sp>
      <p:sp>
        <p:nvSpPr>
          <p:cNvPr id="1066" name="TextBox 1065">
            <a:extLst>
              <a:ext uri="{FF2B5EF4-FFF2-40B4-BE49-F238E27FC236}">
                <a16:creationId xmlns:a16="http://schemas.microsoft.com/office/drawing/2014/main" id="{FD735A29-B842-C790-B79C-5436E1886AB1}"/>
              </a:ext>
            </a:extLst>
          </p:cNvPr>
          <p:cNvSpPr txBox="1"/>
          <p:nvPr/>
        </p:nvSpPr>
        <p:spPr>
          <a:xfrm>
            <a:off x="278254" y="2741589"/>
            <a:ext cx="1478071" cy="276999"/>
          </a:xfrm>
          <a:prstGeom prst="rect">
            <a:avLst/>
          </a:prstGeom>
          <a:noFill/>
        </p:spPr>
        <p:txBody>
          <a:bodyPr wrap="square">
            <a:spAutoFit/>
          </a:bodyPr>
          <a:lstStyle/>
          <a:p>
            <a:pPr algn="ctr"/>
            <a:r>
              <a:rPr lang="en-US" sz="1200" i="1" dirty="0" err="1"/>
              <a:t>NormalizeData</a:t>
            </a:r>
            <a:r>
              <a:rPr lang="en-US" sz="1200" i="1" dirty="0"/>
              <a:t>()</a:t>
            </a:r>
          </a:p>
        </p:txBody>
      </p:sp>
      <p:sp>
        <p:nvSpPr>
          <p:cNvPr id="1067" name="TextBox 1066">
            <a:extLst>
              <a:ext uri="{FF2B5EF4-FFF2-40B4-BE49-F238E27FC236}">
                <a16:creationId xmlns:a16="http://schemas.microsoft.com/office/drawing/2014/main" id="{44D1B495-C4E2-B50B-EB90-051A581B6E91}"/>
              </a:ext>
            </a:extLst>
          </p:cNvPr>
          <p:cNvSpPr txBox="1"/>
          <p:nvPr/>
        </p:nvSpPr>
        <p:spPr>
          <a:xfrm>
            <a:off x="230288" y="2911408"/>
            <a:ext cx="1574002" cy="276999"/>
          </a:xfrm>
          <a:prstGeom prst="rect">
            <a:avLst/>
          </a:prstGeom>
          <a:noFill/>
        </p:spPr>
        <p:txBody>
          <a:bodyPr wrap="square">
            <a:spAutoFit/>
          </a:bodyPr>
          <a:lstStyle/>
          <a:p>
            <a:pPr algn="ctr"/>
            <a:r>
              <a:rPr lang="en-US" sz="1200" i="1" dirty="0" err="1"/>
              <a:t>FindVariableFeatures</a:t>
            </a:r>
            <a:r>
              <a:rPr lang="en-US" sz="1200" i="1" dirty="0"/>
              <a:t>()</a:t>
            </a:r>
          </a:p>
        </p:txBody>
      </p:sp>
      <p:sp>
        <p:nvSpPr>
          <p:cNvPr id="1068" name="TextBox 1067">
            <a:extLst>
              <a:ext uri="{FF2B5EF4-FFF2-40B4-BE49-F238E27FC236}">
                <a16:creationId xmlns:a16="http://schemas.microsoft.com/office/drawing/2014/main" id="{32A00B7D-D0C2-BC01-CC3E-047B355C93B3}"/>
              </a:ext>
            </a:extLst>
          </p:cNvPr>
          <p:cNvSpPr txBox="1"/>
          <p:nvPr/>
        </p:nvSpPr>
        <p:spPr>
          <a:xfrm>
            <a:off x="548026" y="3551210"/>
            <a:ext cx="938526" cy="276999"/>
          </a:xfrm>
          <a:prstGeom prst="rect">
            <a:avLst/>
          </a:prstGeom>
          <a:noFill/>
        </p:spPr>
        <p:txBody>
          <a:bodyPr wrap="square">
            <a:spAutoFit/>
          </a:bodyPr>
          <a:lstStyle/>
          <a:p>
            <a:pPr algn="ctr"/>
            <a:r>
              <a:rPr lang="en-US" sz="1200" i="1" dirty="0" err="1"/>
              <a:t>ScaleData</a:t>
            </a:r>
            <a:r>
              <a:rPr lang="en-US" sz="1200" i="1" dirty="0"/>
              <a:t>()</a:t>
            </a:r>
          </a:p>
        </p:txBody>
      </p:sp>
      <p:sp>
        <p:nvSpPr>
          <p:cNvPr id="1069" name="TextBox 1068">
            <a:extLst>
              <a:ext uri="{FF2B5EF4-FFF2-40B4-BE49-F238E27FC236}">
                <a16:creationId xmlns:a16="http://schemas.microsoft.com/office/drawing/2014/main" id="{B6C4FAE7-8840-7C17-BFA2-F42609E387BB}"/>
              </a:ext>
            </a:extLst>
          </p:cNvPr>
          <p:cNvSpPr txBox="1"/>
          <p:nvPr/>
        </p:nvSpPr>
        <p:spPr>
          <a:xfrm>
            <a:off x="132240" y="4654161"/>
            <a:ext cx="1770098" cy="276999"/>
          </a:xfrm>
          <a:prstGeom prst="rect">
            <a:avLst/>
          </a:prstGeom>
          <a:noFill/>
        </p:spPr>
        <p:txBody>
          <a:bodyPr wrap="square">
            <a:spAutoFit/>
          </a:bodyPr>
          <a:lstStyle/>
          <a:p>
            <a:pPr algn="ctr"/>
            <a:r>
              <a:rPr lang="en-US" sz="1200" i="1" dirty="0" err="1"/>
              <a:t>RunPCA</a:t>
            </a:r>
            <a:r>
              <a:rPr lang="en-US" sz="1200" i="1" dirty="0"/>
              <a:t>(),   </a:t>
            </a:r>
            <a:r>
              <a:rPr lang="en-US" sz="1200" i="1" dirty="0" err="1"/>
              <a:t>ElbowPlot</a:t>
            </a:r>
            <a:r>
              <a:rPr lang="en-US" sz="1200" i="1" dirty="0"/>
              <a:t>() </a:t>
            </a:r>
          </a:p>
        </p:txBody>
      </p:sp>
      <p:sp>
        <p:nvSpPr>
          <p:cNvPr id="1070" name="TextBox 1069">
            <a:extLst>
              <a:ext uri="{FF2B5EF4-FFF2-40B4-BE49-F238E27FC236}">
                <a16:creationId xmlns:a16="http://schemas.microsoft.com/office/drawing/2014/main" id="{A6214741-05EC-6612-E228-53C7358D26D8}"/>
              </a:ext>
            </a:extLst>
          </p:cNvPr>
          <p:cNvSpPr txBox="1"/>
          <p:nvPr/>
        </p:nvSpPr>
        <p:spPr>
          <a:xfrm>
            <a:off x="121397" y="6514655"/>
            <a:ext cx="1791785" cy="276999"/>
          </a:xfrm>
          <a:prstGeom prst="rect">
            <a:avLst/>
          </a:prstGeom>
          <a:noFill/>
        </p:spPr>
        <p:txBody>
          <a:bodyPr wrap="square">
            <a:spAutoFit/>
          </a:bodyPr>
          <a:lstStyle/>
          <a:p>
            <a:pPr algn="ctr"/>
            <a:r>
              <a:rPr lang="en-US" sz="1200" i="1" dirty="0" err="1"/>
              <a:t>RunUMAP</a:t>
            </a:r>
            <a:r>
              <a:rPr lang="en-US" sz="1200" i="1" dirty="0"/>
              <a:t>(), </a:t>
            </a:r>
            <a:r>
              <a:rPr lang="en-US" sz="1200" i="1" dirty="0" err="1"/>
              <a:t>DimPlot</a:t>
            </a:r>
            <a:r>
              <a:rPr lang="en-US" sz="1200" i="1" dirty="0"/>
              <a:t>()</a:t>
            </a:r>
          </a:p>
        </p:txBody>
      </p:sp>
      <p:grpSp>
        <p:nvGrpSpPr>
          <p:cNvPr id="1071" name="Group 1070">
            <a:extLst>
              <a:ext uri="{FF2B5EF4-FFF2-40B4-BE49-F238E27FC236}">
                <a16:creationId xmlns:a16="http://schemas.microsoft.com/office/drawing/2014/main" id="{8E50BFCF-FCE7-5BBC-496C-8778DFF1C8C8}"/>
              </a:ext>
            </a:extLst>
          </p:cNvPr>
          <p:cNvGrpSpPr/>
          <p:nvPr/>
        </p:nvGrpSpPr>
        <p:grpSpPr>
          <a:xfrm>
            <a:off x="311331" y="5752796"/>
            <a:ext cx="1411916" cy="830997"/>
            <a:chOff x="136544" y="5759803"/>
            <a:chExt cx="2172401" cy="830997"/>
          </a:xfrm>
        </p:grpSpPr>
        <p:sp>
          <p:nvSpPr>
            <p:cNvPr id="1072" name="Rectangle 1071">
              <a:extLst>
                <a:ext uri="{FF2B5EF4-FFF2-40B4-BE49-F238E27FC236}">
                  <a16:creationId xmlns:a16="http://schemas.microsoft.com/office/drawing/2014/main" id="{1E62444A-FC05-A2BC-507D-B50608DE2CDF}"/>
                </a:ext>
              </a:extLst>
            </p:cNvPr>
            <p:cNvSpPr/>
            <p:nvPr/>
          </p:nvSpPr>
          <p:spPr>
            <a:xfrm>
              <a:off x="138426" y="5810056"/>
              <a:ext cx="2170519" cy="730198"/>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73" name="TextBox 1072">
              <a:extLst>
                <a:ext uri="{FF2B5EF4-FFF2-40B4-BE49-F238E27FC236}">
                  <a16:creationId xmlns:a16="http://schemas.microsoft.com/office/drawing/2014/main" id="{20592C2D-6EBC-48C7-1093-9EF6E2F979A0}"/>
                </a:ext>
              </a:extLst>
            </p:cNvPr>
            <p:cNvSpPr txBox="1"/>
            <p:nvPr/>
          </p:nvSpPr>
          <p:spPr>
            <a:xfrm>
              <a:off x="136544" y="5759803"/>
              <a:ext cx="2170519" cy="830997"/>
            </a:xfrm>
            <a:prstGeom prst="rect">
              <a:avLst/>
            </a:prstGeom>
            <a:noFill/>
          </p:spPr>
          <p:txBody>
            <a:bodyPr wrap="square" rtlCol="0">
              <a:spAutoFit/>
            </a:bodyPr>
            <a:lstStyle/>
            <a:p>
              <a:pPr algn="ctr"/>
              <a:r>
                <a:rPr lang="en-US" sz="1600" b="1" dirty="0"/>
                <a:t>Nonlinear Dimension Reduction</a:t>
              </a:r>
            </a:p>
          </p:txBody>
        </p:sp>
      </p:grpSp>
      <p:sp>
        <p:nvSpPr>
          <p:cNvPr id="1074" name="Arrow: Right 1073">
            <a:extLst>
              <a:ext uri="{FF2B5EF4-FFF2-40B4-BE49-F238E27FC236}">
                <a16:creationId xmlns:a16="http://schemas.microsoft.com/office/drawing/2014/main" id="{151FD57F-89B7-4983-6082-743AE49E5DD3}"/>
              </a:ext>
            </a:extLst>
          </p:cNvPr>
          <p:cNvSpPr/>
          <p:nvPr/>
        </p:nvSpPr>
        <p:spPr>
          <a:xfrm rot="5400000">
            <a:off x="949027" y="1629598"/>
            <a:ext cx="136524"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5" name="Arrow: Right 1074">
            <a:extLst>
              <a:ext uri="{FF2B5EF4-FFF2-40B4-BE49-F238E27FC236}">
                <a16:creationId xmlns:a16="http://schemas.microsoft.com/office/drawing/2014/main" id="{DD796C34-90A0-AC12-0B18-D098EC3CA93E}"/>
              </a:ext>
            </a:extLst>
          </p:cNvPr>
          <p:cNvSpPr/>
          <p:nvPr/>
        </p:nvSpPr>
        <p:spPr>
          <a:xfrm rot="5400000">
            <a:off x="959855" y="2237326"/>
            <a:ext cx="114868"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6" name="Arrow: Right 1075">
            <a:extLst>
              <a:ext uri="{FF2B5EF4-FFF2-40B4-BE49-F238E27FC236}">
                <a16:creationId xmlns:a16="http://schemas.microsoft.com/office/drawing/2014/main" id="{AC925390-A9F7-19FE-3A84-047D7F44B523}"/>
              </a:ext>
            </a:extLst>
          </p:cNvPr>
          <p:cNvSpPr/>
          <p:nvPr/>
        </p:nvSpPr>
        <p:spPr>
          <a:xfrm rot="5400000">
            <a:off x="964387" y="3041195"/>
            <a:ext cx="105805"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7" name="Arrow: Right 1076">
            <a:extLst>
              <a:ext uri="{FF2B5EF4-FFF2-40B4-BE49-F238E27FC236}">
                <a16:creationId xmlns:a16="http://schemas.microsoft.com/office/drawing/2014/main" id="{DB5543A2-250F-7773-6530-0223B06539ED}"/>
              </a:ext>
            </a:extLst>
          </p:cNvPr>
          <p:cNvSpPr/>
          <p:nvPr/>
        </p:nvSpPr>
        <p:spPr>
          <a:xfrm rot="5400000">
            <a:off x="957539" y="3673785"/>
            <a:ext cx="119500"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8" name="Arrow: Right 1077">
            <a:extLst>
              <a:ext uri="{FF2B5EF4-FFF2-40B4-BE49-F238E27FC236}">
                <a16:creationId xmlns:a16="http://schemas.microsoft.com/office/drawing/2014/main" id="{CA6254DB-2EB6-3136-CFB2-849B2E76806B}"/>
              </a:ext>
            </a:extLst>
          </p:cNvPr>
          <p:cNvSpPr/>
          <p:nvPr/>
        </p:nvSpPr>
        <p:spPr>
          <a:xfrm rot="5400000">
            <a:off x="940804" y="4805633"/>
            <a:ext cx="152971"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9" name="Arrow: Right 1078">
            <a:extLst>
              <a:ext uri="{FF2B5EF4-FFF2-40B4-BE49-F238E27FC236}">
                <a16:creationId xmlns:a16="http://schemas.microsoft.com/office/drawing/2014/main" id="{016673DC-024F-BC23-E3E1-9E7B89C40983}"/>
              </a:ext>
            </a:extLst>
          </p:cNvPr>
          <p:cNvSpPr/>
          <p:nvPr/>
        </p:nvSpPr>
        <p:spPr>
          <a:xfrm rot="5400000">
            <a:off x="940804" y="5501332"/>
            <a:ext cx="152971"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0" name="TextBox 1079">
            <a:extLst>
              <a:ext uri="{FF2B5EF4-FFF2-40B4-BE49-F238E27FC236}">
                <a16:creationId xmlns:a16="http://schemas.microsoft.com/office/drawing/2014/main" id="{85DDFA8E-D310-3046-AF0B-8F7B2090EEBB}"/>
              </a:ext>
            </a:extLst>
          </p:cNvPr>
          <p:cNvSpPr txBox="1"/>
          <p:nvPr/>
        </p:nvSpPr>
        <p:spPr>
          <a:xfrm>
            <a:off x="-79991" y="5334143"/>
            <a:ext cx="2194560" cy="276999"/>
          </a:xfrm>
          <a:prstGeom prst="rect">
            <a:avLst/>
          </a:prstGeom>
          <a:noFill/>
        </p:spPr>
        <p:txBody>
          <a:bodyPr wrap="square">
            <a:spAutoFit/>
          </a:bodyPr>
          <a:lstStyle/>
          <a:p>
            <a:pPr algn="ctr"/>
            <a:r>
              <a:rPr lang="en-US" sz="1200" i="1" dirty="0"/>
              <a:t> </a:t>
            </a:r>
            <a:r>
              <a:rPr lang="en-US" sz="1200" i="1" dirty="0" err="1"/>
              <a:t>FindNeighbors</a:t>
            </a:r>
            <a:r>
              <a:rPr lang="en-US" sz="1200" i="1" dirty="0"/>
              <a:t>(),  </a:t>
            </a:r>
            <a:r>
              <a:rPr lang="en-US" sz="1200" i="1" dirty="0" err="1"/>
              <a:t>FindClusters</a:t>
            </a:r>
            <a:r>
              <a:rPr lang="en-US" sz="1200" i="1" dirty="0"/>
              <a:t>()</a:t>
            </a:r>
          </a:p>
        </p:txBody>
      </p:sp>
      <p:grpSp>
        <p:nvGrpSpPr>
          <p:cNvPr id="1082" name="Group 1081">
            <a:extLst>
              <a:ext uri="{FF2B5EF4-FFF2-40B4-BE49-F238E27FC236}">
                <a16:creationId xmlns:a16="http://schemas.microsoft.com/office/drawing/2014/main" id="{1F7DBC98-8AA1-4861-F05C-B0E40EF3A50D}"/>
              </a:ext>
            </a:extLst>
          </p:cNvPr>
          <p:cNvGrpSpPr/>
          <p:nvPr/>
        </p:nvGrpSpPr>
        <p:grpSpPr>
          <a:xfrm>
            <a:off x="-7793" y="635923"/>
            <a:ext cx="2122362" cy="6222077"/>
            <a:chOff x="-7793" y="635923"/>
            <a:chExt cx="2122362" cy="6222077"/>
          </a:xfrm>
        </p:grpSpPr>
        <p:sp>
          <p:nvSpPr>
            <p:cNvPr id="1311" name="Rectangle 1310">
              <a:extLst>
                <a:ext uri="{FF2B5EF4-FFF2-40B4-BE49-F238E27FC236}">
                  <a16:creationId xmlns:a16="http://schemas.microsoft.com/office/drawing/2014/main" id="{105B82B3-0B0D-0FC1-9CF3-F0BA7A5CD2FE}"/>
                </a:ext>
              </a:extLst>
            </p:cNvPr>
            <p:cNvSpPr/>
            <p:nvPr/>
          </p:nvSpPr>
          <p:spPr>
            <a:xfrm>
              <a:off x="14818" y="5581403"/>
              <a:ext cx="2099751" cy="1276597"/>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DF381EA7-5230-745C-1314-B0B12BE2BED0}"/>
                </a:ext>
              </a:extLst>
            </p:cNvPr>
            <p:cNvSpPr/>
            <p:nvPr/>
          </p:nvSpPr>
          <p:spPr>
            <a:xfrm>
              <a:off x="-7793" y="635923"/>
              <a:ext cx="2063494" cy="4432518"/>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838714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84" name="Picture 1083">
            <a:extLst>
              <a:ext uri="{FF2B5EF4-FFF2-40B4-BE49-F238E27FC236}">
                <a16:creationId xmlns:a16="http://schemas.microsoft.com/office/drawing/2014/main" id="{4365D63B-362D-9641-3CE8-F6A589A02EDD}"/>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24000"/>
                    </a14:imgEffect>
                    <a14:imgEffect>
                      <a14:colorTemperature colorTemp="5966"/>
                    </a14:imgEffect>
                    <a14:imgEffect>
                      <a14:saturation sat="0"/>
                    </a14:imgEffect>
                    <a14:imgEffect>
                      <a14:brightnessContrast bright="6000" contrast="57000"/>
                    </a14:imgEffect>
                  </a14:imgLayer>
                </a14:imgProps>
              </a:ext>
            </a:extLst>
          </a:blip>
          <a:srcRect l="18995"/>
          <a:stretch/>
        </p:blipFill>
        <p:spPr>
          <a:xfrm>
            <a:off x="5525135" y="2627773"/>
            <a:ext cx="1639715" cy="1311022"/>
          </a:xfrm>
          <a:prstGeom prst="rect">
            <a:avLst/>
          </a:prstGeom>
        </p:spPr>
      </p:pic>
      <p:pic>
        <p:nvPicPr>
          <p:cNvPr id="1045" name="Picture 1044">
            <a:extLst>
              <a:ext uri="{FF2B5EF4-FFF2-40B4-BE49-F238E27FC236}">
                <a16:creationId xmlns:a16="http://schemas.microsoft.com/office/drawing/2014/main" id="{644EEF25-81EE-A346-5AE2-E86163838F17}"/>
              </a:ext>
            </a:extLst>
          </p:cNvPr>
          <p:cNvPicPr>
            <a:picLocks noChangeAspect="1"/>
          </p:cNvPicPr>
          <p:nvPr/>
        </p:nvPicPr>
        <p:blipFill>
          <a:blip r:embed="rId5"/>
          <a:stretch>
            <a:fillRect/>
          </a:stretch>
        </p:blipFill>
        <p:spPr>
          <a:xfrm>
            <a:off x="8425870" y="4310067"/>
            <a:ext cx="3724795" cy="2514951"/>
          </a:xfrm>
          <a:prstGeom prst="rect">
            <a:avLst/>
          </a:prstGeom>
          <a:ln>
            <a:solidFill>
              <a:schemeClr val="bg2"/>
            </a:solidFill>
          </a:ln>
        </p:spPr>
      </p:pic>
      <p:sp>
        <p:nvSpPr>
          <p:cNvPr id="2" name="Title 1">
            <a:extLst>
              <a:ext uri="{FF2B5EF4-FFF2-40B4-BE49-F238E27FC236}">
                <a16:creationId xmlns:a16="http://schemas.microsoft.com/office/drawing/2014/main" id="{ADF8E6B8-8A1F-CBA5-E3BB-A814E8D6E4F7}"/>
              </a:ext>
            </a:extLst>
          </p:cNvPr>
          <p:cNvSpPr>
            <a:spLocks noGrp="1"/>
          </p:cNvSpPr>
          <p:nvPr>
            <p:ph type="title"/>
          </p:nvPr>
        </p:nvSpPr>
        <p:spPr/>
        <p:txBody>
          <a:bodyPr/>
          <a:lstStyle/>
          <a:p>
            <a:r>
              <a:rPr lang="en-US" dirty="0"/>
              <a:t>Use Neighbor Graphs to Identify Clusters</a:t>
            </a:r>
          </a:p>
        </p:txBody>
      </p:sp>
      <p:sp>
        <p:nvSpPr>
          <p:cNvPr id="1033" name="TextBox 1032">
            <a:extLst>
              <a:ext uri="{FF2B5EF4-FFF2-40B4-BE49-F238E27FC236}">
                <a16:creationId xmlns:a16="http://schemas.microsoft.com/office/drawing/2014/main" id="{2BC0E9DB-1969-D1EC-AB60-0236744EB67E}"/>
              </a:ext>
            </a:extLst>
          </p:cNvPr>
          <p:cNvSpPr txBox="1"/>
          <p:nvPr/>
        </p:nvSpPr>
        <p:spPr>
          <a:xfrm>
            <a:off x="2359475" y="679370"/>
            <a:ext cx="8165440" cy="369332"/>
          </a:xfrm>
          <a:prstGeom prst="rect">
            <a:avLst/>
          </a:prstGeom>
          <a:noFill/>
        </p:spPr>
        <p:txBody>
          <a:bodyPr wrap="none" rtlCol="0">
            <a:spAutoFit/>
          </a:bodyPr>
          <a:lstStyle/>
          <a:p>
            <a:r>
              <a:rPr lang="en-US" dirty="0"/>
              <a:t>Use </a:t>
            </a:r>
            <a:r>
              <a:rPr lang="en-US" dirty="0" err="1"/>
              <a:t>kNN</a:t>
            </a:r>
            <a:r>
              <a:rPr lang="en-US" dirty="0"/>
              <a:t> and SNN graphs to </a:t>
            </a:r>
            <a:r>
              <a:rPr lang="en-US" b="0" i="0" dirty="0">
                <a:solidFill>
                  <a:srgbClr val="2C3E50"/>
                </a:solidFill>
                <a:effectLst/>
                <a:latin typeface="Lato" panose="020F0502020204030203" pitchFamily="34" charset="0"/>
              </a:rPr>
              <a:t> identify clusters by optimizing a modularity function</a:t>
            </a:r>
            <a:endParaRPr lang="en-US" dirty="0"/>
          </a:p>
        </p:txBody>
      </p:sp>
      <p:sp>
        <p:nvSpPr>
          <p:cNvPr id="31" name="Rectangle 30">
            <a:extLst>
              <a:ext uri="{FF2B5EF4-FFF2-40B4-BE49-F238E27FC236}">
                <a16:creationId xmlns:a16="http://schemas.microsoft.com/office/drawing/2014/main" id="{E1EB4F36-BC79-93B6-2EC6-F8B29E67B217}"/>
              </a:ext>
            </a:extLst>
          </p:cNvPr>
          <p:cNvSpPr/>
          <p:nvPr/>
        </p:nvSpPr>
        <p:spPr>
          <a:xfrm>
            <a:off x="8425869" y="6570543"/>
            <a:ext cx="3732794" cy="180519"/>
          </a:xfrm>
          <a:prstGeom prst="rect">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43" name="Picture 1042">
            <a:extLst>
              <a:ext uri="{FF2B5EF4-FFF2-40B4-BE49-F238E27FC236}">
                <a16:creationId xmlns:a16="http://schemas.microsoft.com/office/drawing/2014/main" id="{1D13BE91-BD76-0367-A193-5C8D0A3AEC00}"/>
              </a:ext>
            </a:extLst>
          </p:cNvPr>
          <p:cNvPicPr>
            <a:picLocks noChangeAspect="1"/>
          </p:cNvPicPr>
          <p:nvPr/>
        </p:nvPicPr>
        <p:blipFill>
          <a:blip r:embed="rId6"/>
          <a:stretch>
            <a:fillRect/>
          </a:stretch>
        </p:blipFill>
        <p:spPr>
          <a:xfrm>
            <a:off x="2601536" y="1247067"/>
            <a:ext cx="6144482" cy="1124107"/>
          </a:xfrm>
          <a:prstGeom prst="rect">
            <a:avLst/>
          </a:prstGeom>
        </p:spPr>
      </p:pic>
      <p:pic>
        <p:nvPicPr>
          <p:cNvPr id="1048" name="Picture 1047">
            <a:extLst>
              <a:ext uri="{FF2B5EF4-FFF2-40B4-BE49-F238E27FC236}">
                <a16:creationId xmlns:a16="http://schemas.microsoft.com/office/drawing/2014/main" id="{A8C91D90-46E2-2551-F1F9-F57F062D7CBD}"/>
              </a:ext>
            </a:extLst>
          </p:cNvPr>
          <p:cNvPicPr>
            <a:picLocks noChangeAspect="1"/>
          </p:cNvPicPr>
          <p:nvPr/>
        </p:nvPicPr>
        <p:blipFill>
          <a:blip r:embed="rId7"/>
          <a:stretch>
            <a:fillRect/>
          </a:stretch>
        </p:blipFill>
        <p:spPr>
          <a:xfrm>
            <a:off x="8746018" y="2271660"/>
            <a:ext cx="2804466" cy="1816364"/>
          </a:xfrm>
          <a:prstGeom prst="rect">
            <a:avLst/>
          </a:prstGeom>
        </p:spPr>
      </p:pic>
      <p:sp>
        <p:nvSpPr>
          <p:cNvPr id="1049" name="Arrow: Right 1048">
            <a:extLst>
              <a:ext uri="{FF2B5EF4-FFF2-40B4-BE49-F238E27FC236}">
                <a16:creationId xmlns:a16="http://schemas.microsoft.com/office/drawing/2014/main" id="{8FAEEA31-D09B-D9B0-DC9C-E5369626A002}"/>
              </a:ext>
            </a:extLst>
          </p:cNvPr>
          <p:cNvSpPr/>
          <p:nvPr/>
        </p:nvSpPr>
        <p:spPr>
          <a:xfrm>
            <a:off x="7679101" y="3008434"/>
            <a:ext cx="1066917"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54" name="Picture 1053">
            <a:extLst>
              <a:ext uri="{FF2B5EF4-FFF2-40B4-BE49-F238E27FC236}">
                <a16:creationId xmlns:a16="http://schemas.microsoft.com/office/drawing/2014/main" id="{F1F66889-D395-EC19-A001-E3DCC48B8331}"/>
              </a:ext>
            </a:extLst>
          </p:cNvPr>
          <p:cNvPicPr>
            <a:picLocks noChangeAspect="1"/>
          </p:cNvPicPr>
          <p:nvPr/>
        </p:nvPicPr>
        <p:blipFill>
          <a:blip r:embed="rId8">
            <a:clrChange>
              <a:clrFrom>
                <a:srgbClr val="FFFFFF"/>
              </a:clrFrom>
              <a:clrTo>
                <a:srgbClr val="FFFFFF">
                  <a:alpha val="0"/>
                </a:srgbClr>
              </a:clrTo>
            </a:clrChange>
          </a:blip>
          <a:stretch>
            <a:fillRect/>
          </a:stretch>
        </p:blipFill>
        <p:spPr>
          <a:xfrm>
            <a:off x="2205145" y="4250069"/>
            <a:ext cx="2850789" cy="2458329"/>
          </a:xfrm>
          <a:prstGeom prst="rect">
            <a:avLst/>
          </a:prstGeom>
        </p:spPr>
      </p:pic>
      <p:pic>
        <p:nvPicPr>
          <p:cNvPr id="1053" name="Picture 1052">
            <a:extLst>
              <a:ext uri="{FF2B5EF4-FFF2-40B4-BE49-F238E27FC236}">
                <a16:creationId xmlns:a16="http://schemas.microsoft.com/office/drawing/2014/main" id="{5E19E21E-A7C1-1AEC-7F93-302B0CDB018D}"/>
              </a:ext>
            </a:extLst>
          </p:cNvPr>
          <p:cNvPicPr>
            <a:picLocks noChangeAspect="1"/>
          </p:cNvPicPr>
          <p:nvPr/>
        </p:nvPicPr>
        <p:blipFill>
          <a:blip r:embed="rId9">
            <a:clrChange>
              <a:clrFrom>
                <a:srgbClr val="FFFFFF"/>
              </a:clrFrom>
              <a:clrTo>
                <a:srgbClr val="FFFFFF">
                  <a:alpha val="0"/>
                </a:srgbClr>
              </a:clrTo>
            </a:clrChange>
          </a:blip>
          <a:stretch>
            <a:fillRect/>
          </a:stretch>
        </p:blipFill>
        <p:spPr>
          <a:xfrm>
            <a:off x="5456960" y="4228069"/>
            <a:ext cx="2960911" cy="2537334"/>
          </a:xfrm>
          <a:prstGeom prst="rect">
            <a:avLst/>
          </a:prstGeom>
        </p:spPr>
      </p:pic>
      <p:sp>
        <p:nvSpPr>
          <p:cNvPr id="1055" name="Arrow: Right 1054">
            <a:extLst>
              <a:ext uri="{FF2B5EF4-FFF2-40B4-BE49-F238E27FC236}">
                <a16:creationId xmlns:a16="http://schemas.microsoft.com/office/drawing/2014/main" id="{B0831DDA-BB0D-6F75-D3FA-5C9EAC5FA97C}"/>
              </a:ext>
            </a:extLst>
          </p:cNvPr>
          <p:cNvSpPr/>
          <p:nvPr/>
        </p:nvSpPr>
        <p:spPr>
          <a:xfrm>
            <a:off x="5170392" y="5211510"/>
            <a:ext cx="237428"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56" name="Group 1055">
            <a:extLst>
              <a:ext uri="{FF2B5EF4-FFF2-40B4-BE49-F238E27FC236}">
                <a16:creationId xmlns:a16="http://schemas.microsoft.com/office/drawing/2014/main" id="{7475C580-C5E5-1A59-0DB6-0848EF11C5C6}"/>
              </a:ext>
            </a:extLst>
          </p:cNvPr>
          <p:cNvGrpSpPr>
            <a:grpSpLocks noChangeAspect="1"/>
          </p:cNvGrpSpPr>
          <p:nvPr/>
        </p:nvGrpSpPr>
        <p:grpSpPr>
          <a:xfrm>
            <a:off x="2720772" y="2653855"/>
            <a:ext cx="2804677" cy="656766"/>
            <a:chOff x="3599877" y="2735932"/>
            <a:chExt cx="7077606" cy="1657350"/>
          </a:xfrm>
        </p:grpSpPr>
        <p:graphicFrame>
          <p:nvGraphicFramePr>
            <p:cNvPr id="1057" name="Object 1056">
              <a:extLst>
                <a:ext uri="{FF2B5EF4-FFF2-40B4-BE49-F238E27FC236}">
                  <a16:creationId xmlns:a16="http://schemas.microsoft.com/office/drawing/2014/main" id="{0D3ED914-629F-9320-BA61-1CAA51613803}"/>
                </a:ext>
              </a:extLst>
            </p:cNvPr>
            <p:cNvGraphicFramePr>
              <a:graphicFrameLocks noChangeAspect="1"/>
            </p:cNvGraphicFramePr>
            <p:nvPr>
              <p:extLst>
                <p:ext uri="{D42A27DB-BD31-4B8C-83A1-F6EECF244321}">
                  <p14:modId xmlns:p14="http://schemas.microsoft.com/office/powerpoint/2010/main" val="3435864411"/>
                </p:ext>
              </p:extLst>
            </p:nvPr>
          </p:nvGraphicFramePr>
          <p:xfrm>
            <a:off x="3600408" y="2735932"/>
            <a:ext cx="7077075" cy="1657350"/>
          </p:xfrm>
          <a:graphic>
            <a:graphicData uri="http://schemas.openxmlformats.org/presentationml/2006/ole">
              <mc:AlternateContent xmlns:mc="http://schemas.openxmlformats.org/markup-compatibility/2006">
                <mc:Choice xmlns:v="urn:schemas-microsoft-com:vml" Requires="v">
                  <p:oleObj name="Worksheet" r:id="rId10" imgW="7077144" imgH="1657389" progId="Excel.Sheet.12">
                    <p:embed/>
                  </p:oleObj>
                </mc:Choice>
                <mc:Fallback>
                  <p:oleObj name="Worksheet" r:id="rId10" imgW="7077144" imgH="1657389" progId="Excel.Sheet.12">
                    <p:embed/>
                    <p:pic>
                      <p:nvPicPr>
                        <p:cNvPr id="10" name="Object 9">
                          <a:extLst>
                            <a:ext uri="{FF2B5EF4-FFF2-40B4-BE49-F238E27FC236}">
                              <a16:creationId xmlns:a16="http://schemas.microsoft.com/office/drawing/2014/main" id="{CB67AF06-C816-3E3E-1980-9DC930C396B9}"/>
                            </a:ext>
                          </a:extLst>
                        </p:cNvPr>
                        <p:cNvPicPr/>
                        <p:nvPr/>
                      </p:nvPicPr>
                      <p:blipFill>
                        <a:blip r:embed="rId11"/>
                        <a:stretch>
                          <a:fillRect/>
                        </a:stretch>
                      </p:blipFill>
                      <p:spPr>
                        <a:xfrm>
                          <a:off x="3600408" y="2735932"/>
                          <a:ext cx="7077075" cy="1657350"/>
                        </a:xfrm>
                        <a:prstGeom prst="rect">
                          <a:avLst/>
                        </a:prstGeom>
                      </p:spPr>
                    </p:pic>
                  </p:oleObj>
                </mc:Fallback>
              </mc:AlternateContent>
            </a:graphicData>
          </a:graphic>
        </p:graphicFrame>
        <p:grpSp>
          <p:nvGrpSpPr>
            <p:cNvPr id="1058" name="Group 1057">
              <a:extLst>
                <a:ext uri="{FF2B5EF4-FFF2-40B4-BE49-F238E27FC236}">
                  <a16:creationId xmlns:a16="http://schemas.microsoft.com/office/drawing/2014/main" id="{8A5E92C7-4F08-2724-20A4-80B661ADE3A8}"/>
                </a:ext>
              </a:extLst>
            </p:cNvPr>
            <p:cNvGrpSpPr/>
            <p:nvPr/>
          </p:nvGrpSpPr>
          <p:grpSpPr>
            <a:xfrm>
              <a:off x="3599877" y="2929597"/>
              <a:ext cx="1671925" cy="1444802"/>
              <a:chOff x="2541261" y="2890072"/>
              <a:chExt cx="1268439" cy="1444802"/>
            </a:xfrm>
          </p:grpSpPr>
          <p:sp>
            <p:nvSpPr>
              <p:cNvPr id="1068" name="Rectangle 1067">
                <a:extLst>
                  <a:ext uri="{FF2B5EF4-FFF2-40B4-BE49-F238E27FC236}">
                    <a16:creationId xmlns:a16="http://schemas.microsoft.com/office/drawing/2014/main" id="{FEDF853E-7CBB-397A-1FE4-E187DF87FBDB}"/>
                  </a:ext>
                </a:extLst>
              </p:cNvPr>
              <p:cNvSpPr/>
              <p:nvPr/>
            </p:nvSpPr>
            <p:spPr>
              <a:xfrm>
                <a:off x="2541261" y="2892411"/>
                <a:ext cx="904713" cy="1442463"/>
              </a:xfrm>
              <a:prstGeom prst="rect">
                <a:avLst/>
              </a:prstGeom>
              <a:solidFill>
                <a:srgbClr val="C00000">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9" name="Rectangle 1068">
                <a:extLst>
                  <a:ext uri="{FF2B5EF4-FFF2-40B4-BE49-F238E27FC236}">
                    <a16:creationId xmlns:a16="http://schemas.microsoft.com/office/drawing/2014/main" id="{A559F13E-60FF-E6A3-06A1-95964B54EF0A}"/>
                  </a:ext>
                </a:extLst>
              </p:cNvPr>
              <p:cNvSpPr/>
              <p:nvPr/>
            </p:nvSpPr>
            <p:spPr>
              <a:xfrm>
                <a:off x="3437544" y="2890072"/>
                <a:ext cx="372156" cy="1442463"/>
              </a:xfrm>
              <a:prstGeom prst="rect">
                <a:avLst/>
              </a:prstGeom>
              <a:solidFill>
                <a:srgbClr val="4472C4">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59" name="Group 1058">
              <a:extLst>
                <a:ext uri="{FF2B5EF4-FFF2-40B4-BE49-F238E27FC236}">
                  <a16:creationId xmlns:a16="http://schemas.microsoft.com/office/drawing/2014/main" id="{3BAE2362-1491-3CFC-93A7-8D5194BD366C}"/>
                </a:ext>
              </a:extLst>
            </p:cNvPr>
            <p:cNvGrpSpPr/>
            <p:nvPr/>
          </p:nvGrpSpPr>
          <p:grpSpPr>
            <a:xfrm>
              <a:off x="5408881" y="2929597"/>
              <a:ext cx="1678274" cy="1446474"/>
              <a:chOff x="4045506" y="2982142"/>
              <a:chExt cx="1678274" cy="1446474"/>
            </a:xfrm>
          </p:grpSpPr>
          <p:sp>
            <p:nvSpPr>
              <p:cNvPr id="1066" name="Rectangle 1065">
                <a:extLst>
                  <a:ext uri="{FF2B5EF4-FFF2-40B4-BE49-F238E27FC236}">
                    <a16:creationId xmlns:a16="http://schemas.microsoft.com/office/drawing/2014/main" id="{9351023C-787B-C734-57A7-5C165C9D9203}"/>
                  </a:ext>
                </a:extLst>
              </p:cNvPr>
              <p:cNvSpPr/>
              <p:nvPr/>
            </p:nvSpPr>
            <p:spPr>
              <a:xfrm>
                <a:off x="4045506" y="2982142"/>
                <a:ext cx="1192499" cy="1442463"/>
              </a:xfrm>
              <a:prstGeom prst="rect">
                <a:avLst/>
              </a:prstGeom>
              <a:solidFill>
                <a:srgbClr val="C00000">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7" name="Rectangle 1066">
                <a:extLst>
                  <a:ext uri="{FF2B5EF4-FFF2-40B4-BE49-F238E27FC236}">
                    <a16:creationId xmlns:a16="http://schemas.microsoft.com/office/drawing/2014/main" id="{B8372FA1-FE59-1FCB-13CC-F94A219EF566}"/>
                  </a:ext>
                </a:extLst>
              </p:cNvPr>
              <p:cNvSpPr/>
              <p:nvPr/>
            </p:nvSpPr>
            <p:spPr>
              <a:xfrm>
                <a:off x="5233243" y="2986153"/>
                <a:ext cx="490537" cy="1442463"/>
              </a:xfrm>
              <a:prstGeom prst="rect">
                <a:avLst/>
              </a:prstGeom>
              <a:solidFill>
                <a:srgbClr val="4472C4">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60" name="Group 1059">
              <a:extLst>
                <a:ext uri="{FF2B5EF4-FFF2-40B4-BE49-F238E27FC236}">
                  <a16:creationId xmlns:a16="http://schemas.microsoft.com/office/drawing/2014/main" id="{9BFA4DF2-055A-4CEB-8A2E-6D10703A785D}"/>
                </a:ext>
              </a:extLst>
            </p:cNvPr>
            <p:cNvGrpSpPr/>
            <p:nvPr/>
          </p:nvGrpSpPr>
          <p:grpSpPr>
            <a:xfrm>
              <a:off x="7195656" y="2932714"/>
              <a:ext cx="1671924" cy="1444802"/>
              <a:chOff x="4045506" y="2986153"/>
              <a:chExt cx="1671924" cy="1444802"/>
            </a:xfrm>
          </p:grpSpPr>
          <p:sp>
            <p:nvSpPr>
              <p:cNvPr id="1064" name="Rectangle 1063">
                <a:extLst>
                  <a:ext uri="{FF2B5EF4-FFF2-40B4-BE49-F238E27FC236}">
                    <a16:creationId xmlns:a16="http://schemas.microsoft.com/office/drawing/2014/main" id="{C1F3E5AE-B4DD-C040-F158-D724613F6E7D}"/>
                  </a:ext>
                </a:extLst>
              </p:cNvPr>
              <p:cNvSpPr/>
              <p:nvPr/>
            </p:nvSpPr>
            <p:spPr>
              <a:xfrm>
                <a:off x="4045506" y="2988492"/>
                <a:ext cx="1192499" cy="1442463"/>
              </a:xfrm>
              <a:prstGeom prst="rect">
                <a:avLst/>
              </a:prstGeom>
              <a:solidFill>
                <a:srgbClr val="C00000">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5" name="Rectangle 1064">
                <a:extLst>
                  <a:ext uri="{FF2B5EF4-FFF2-40B4-BE49-F238E27FC236}">
                    <a16:creationId xmlns:a16="http://schemas.microsoft.com/office/drawing/2014/main" id="{6B650C7D-1AD8-8BCF-927E-D18391C812C0}"/>
                  </a:ext>
                </a:extLst>
              </p:cNvPr>
              <p:cNvSpPr/>
              <p:nvPr/>
            </p:nvSpPr>
            <p:spPr>
              <a:xfrm>
                <a:off x="5226893" y="2986153"/>
                <a:ext cx="490537" cy="1442463"/>
              </a:xfrm>
              <a:prstGeom prst="rect">
                <a:avLst/>
              </a:prstGeom>
              <a:solidFill>
                <a:srgbClr val="4472C4">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61" name="Group 1060">
              <a:extLst>
                <a:ext uri="{FF2B5EF4-FFF2-40B4-BE49-F238E27FC236}">
                  <a16:creationId xmlns:a16="http://schemas.microsoft.com/office/drawing/2014/main" id="{36465269-8E4A-F9B9-255E-B0225C34AFDA}"/>
                </a:ext>
              </a:extLst>
            </p:cNvPr>
            <p:cNvGrpSpPr/>
            <p:nvPr/>
          </p:nvGrpSpPr>
          <p:grpSpPr>
            <a:xfrm>
              <a:off x="8999209" y="2928892"/>
              <a:ext cx="1671924" cy="1446474"/>
              <a:chOff x="4045506" y="2988492"/>
              <a:chExt cx="1671924" cy="1446474"/>
            </a:xfrm>
          </p:grpSpPr>
          <p:sp>
            <p:nvSpPr>
              <p:cNvPr id="1062" name="Rectangle 1061">
                <a:extLst>
                  <a:ext uri="{FF2B5EF4-FFF2-40B4-BE49-F238E27FC236}">
                    <a16:creationId xmlns:a16="http://schemas.microsoft.com/office/drawing/2014/main" id="{F53825F5-A583-FA5F-1C81-5F5CBB9BE559}"/>
                  </a:ext>
                </a:extLst>
              </p:cNvPr>
              <p:cNvSpPr/>
              <p:nvPr/>
            </p:nvSpPr>
            <p:spPr>
              <a:xfrm>
                <a:off x="4045506" y="2988492"/>
                <a:ext cx="1192499" cy="1442463"/>
              </a:xfrm>
              <a:prstGeom prst="rect">
                <a:avLst/>
              </a:prstGeom>
              <a:solidFill>
                <a:srgbClr val="C00000">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3" name="Rectangle 1062">
                <a:extLst>
                  <a:ext uri="{FF2B5EF4-FFF2-40B4-BE49-F238E27FC236}">
                    <a16:creationId xmlns:a16="http://schemas.microsoft.com/office/drawing/2014/main" id="{86C829E4-D611-8E3C-19A5-4203FF135807}"/>
                  </a:ext>
                </a:extLst>
              </p:cNvPr>
              <p:cNvSpPr/>
              <p:nvPr/>
            </p:nvSpPr>
            <p:spPr>
              <a:xfrm>
                <a:off x="5226893" y="2992503"/>
                <a:ext cx="490537" cy="1442463"/>
              </a:xfrm>
              <a:prstGeom prst="rect">
                <a:avLst/>
              </a:prstGeom>
              <a:solidFill>
                <a:srgbClr val="4472C4">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1070" name="Group 1069">
            <a:extLst>
              <a:ext uri="{FF2B5EF4-FFF2-40B4-BE49-F238E27FC236}">
                <a16:creationId xmlns:a16="http://schemas.microsoft.com/office/drawing/2014/main" id="{78184EBD-92FA-CAC1-E957-EBE3848F60FA}"/>
              </a:ext>
            </a:extLst>
          </p:cNvPr>
          <p:cNvGrpSpPr>
            <a:grpSpLocks noChangeAspect="1"/>
          </p:cNvGrpSpPr>
          <p:nvPr/>
        </p:nvGrpSpPr>
        <p:grpSpPr>
          <a:xfrm>
            <a:off x="2708518" y="3342591"/>
            <a:ext cx="2804677" cy="656766"/>
            <a:chOff x="3599877" y="2735932"/>
            <a:chExt cx="7077606" cy="1657350"/>
          </a:xfrm>
        </p:grpSpPr>
        <p:graphicFrame>
          <p:nvGraphicFramePr>
            <p:cNvPr id="1071" name="Object 1070">
              <a:extLst>
                <a:ext uri="{FF2B5EF4-FFF2-40B4-BE49-F238E27FC236}">
                  <a16:creationId xmlns:a16="http://schemas.microsoft.com/office/drawing/2014/main" id="{54E58A28-8988-1FF2-ECFD-E9F9DB85D1C6}"/>
                </a:ext>
              </a:extLst>
            </p:cNvPr>
            <p:cNvGraphicFramePr>
              <a:graphicFrameLocks noChangeAspect="1"/>
            </p:cNvGraphicFramePr>
            <p:nvPr>
              <p:extLst>
                <p:ext uri="{D42A27DB-BD31-4B8C-83A1-F6EECF244321}">
                  <p14:modId xmlns:p14="http://schemas.microsoft.com/office/powerpoint/2010/main" val="401513525"/>
                </p:ext>
              </p:extLst>
            </p:nvPr>
          </p:nvGraphicFramePr>
          <p:xfrm>
            <a:off x="3600408" y="2735932"/>
            <a:ext cx="7077075" cy="1657350"/>
          </p:xfrm>
          <a:graphic>
            <a:graphicData uri="http://schemas.openxmlformats.org/presentationml/2006/ole">
              <mc:AlternateContent xmlns:mc="http://schemas.openxmlformats.org/markup-compatibility/2006">
                <mc:Choice xmlns:v="urn:schemas-microsoft-com:vml" Requires="v">
                  <p:oleObj name="Worksheet" r:id="rId12" imgW="7077144" imgH="1657389" progId="Excel.Sheet.12">
                    <p:embed/>
                  </p:oleObj>
                </mc:Choice>
                <mc:Fallback>
                  <p:oleObj name="Worksheet" r:id="rId12" imgW="7077144" imgH="1657389" progId="Excel.Sheet.12">
                    <p:embed/>
                    <p:pic>
                      <p:nvPicPr>
                        <p:cNvPr id="1057" name="Object 1056">
                          <a:extLst>
                            <a:ext uri="{FF2B5EF4-FFF2-40B4-BE49-F238E27FC236}">
                              <a16:creationId xmlns:a16="http://schemas.microsoft.com/office/drawing/2014/main" id="{0D3ED914-629F-9320-BA61-1CAA51613803}"/>
                            </a:ext>
                          </a:extLst>
                        </p:cNvPr>
                        <p:cNvPicPr/>
                        <p:nvPr/>
                      </p:nvPicPr>
                      <p:blipFill>
                        <a:blip r:embed="rId13"/>
                        <a:stretch>
                          <a:fillRect/>
                        </a:stretch>
                      </p:blipFill>
                      <p:spPr>
                        <a:xfrm>
                          <a:off x="3600408" y="2735932"/>
                          <a:ext cx="7077075" cy="1657350"/>
                        </a:xfrm>
                        <a:prstGeom prst="rect">
                          <a:avLst/>
                        </a:prstGeom>
                      </p:spPr>
                    </p:pic>
                  </p:oleObj>
                </mc:Fallback>
              </mc:AlternateContent>
            </a:graphicData>
          </a:graphic>
        </p:graphicFrame>
        <p:grpSp>
          <p:nvGrpSpPr>
            <p:cNvPr id="1072" name="Group 1071">
              <a:extLst>
                <a:ext uri="{FF2B5EF4-FFF2-40B4-BE49-F238E27FC236}">
                  <a16:creationId xmlns:a16="http://schemas.microsoft.com/office/drawing/2014/main" id="{4AC651B0-0B1E-D91C-BC86-00D9D7020B1F}"/>
                </a:ext>
              </a:extLst>
            </p:cNvPr>
            <p:cNvGrpSpPr/>
            <p:nvPr/>
          </p:nvGrpSpPr>
          <p:grpSpPr>
            <a:xfrm>
              <a:off x="3599877" y="2929597"/>
              <a:ext cx="1671925" cy="1444802"/>
              <a:chOff x="2541261" y="2890072"/>
              <a:chExt cx="1268439" cy="1444802"/>
            </a:xfrm>
          </p:grpSpPr>
          <p:sp>
            <p:nvSpPr>
              <p:cNvPr id="1082" name="Rectangle 1081">
                <a:extLst>
                  <a:ext uri="{FF2B5EF4-FFF2-40B4-BE49-F238E27FC236}">
                    <a16:creationId xmlns:a16="http://schemas.microsoft.com/office/drawing/2014/main" id="{A1B1CBFB-5095-878B-2570-887296805CB1}"/>
                  </a:ext>
                </a:extLst>
              </p:cNvPr>
              <p:cNvSpPr/>
              <p:nvPr/>
            </p:nvSpPr>
            <p:spPr>
              <a:xfrm>
                <a:off x="2541261" y="2892411"/>
                <a:ext cx="904713" cy="1442463"/>
              </a:xfrm>
              <a:prstGeom prst="rect">
                <a:avLst/>
              </a:prstGeom>
              <a:solidFill>
                <a:srgbClr val="C00000">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3" name="Rectangle 1082">
                <a:extLst>
                  <a:ext uri="{FF2B5EF4-FFF2-40B4-BE49-F238E27FC236}">
                    <a16:creationId xmlns:a16="http://schemas.microsoft.com/office/drawing/2014/main" id="{A02E478A-61F2-0275-525F-5FE1EB12C593}"/>
                  </a:ext>
                </a:extLst>
              </p:cNvPr>
              <p:cNvSpPr/>
              <p:nvPr/>
            </p:nvSpPr>
            <p:spPr>
              <a:xfrm>
                <a:off x="3437544" y="2890072"/>
                <a:ext cx="372156" cy="1442463"/>
              </a:xfrm>
              <a:prstGeom prst="rect">
                <a:avLst/>
              </a:prstGeom>
              <a:solidFill>
                <a:srgbClr val="4472C4">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73" name="Group 1072">
              <a:extLst>
                <a:ext uri="{FF2B5EF4-FFF2-40B4-BE49-F238E27FC236}">
                  <a16:creationId xmlns:a16="http://schemas.microsoft.com/office/drawing/2014/main" id="{151EF421-F67C-B9A6-7101-219A9B5893CC}"/>
                </a:ext>
              </a:extLst>
            </p:cNvPr>
            <p:cNvGrpSpPr/>
            <p:nvPr/>
          </p:nvGrpSpPr>
          <p:grpSpPr>
            <a:xfrm>
              <a:off x="5408881" y="2929597"/>
              <a:ext cx="1678274" cy="1446474"/>
              <a:chOff x="4045506" y="2982142"/>
              <a:chExt cx="1678274" cy="1446474"/>
            </a:xfrm>
          </p:grpSpPr>
          <p:sp>
            <p:nvSpPr>
              <p:cNvPr id="1080" name="Rectangle 1079">
                <a:extLst>
                  <a:ext uri="{FF2B5EF4-FFF2-40B4-BE49-F238E27FC236}">
                    <a16:creationId xmlns:a16="http://schemas.microsoft.com/office/drawing/2014/main" id="{369F83F6-65AC-4FF3-7004-0AA31DE6D1DA}"/>
                  </a:ext>
                </a:extLst>
              </p:cNvPr>
              <p:cNvSpPr/>
              <p:nvPr/>
            </p:nvSpPr>
            <p:spPr>
              <a:xfrm>
                <a:off x="4045506" y="2982142"/>
                <a:ext cx="1192499" cy="1442463"/>
              </a:xfrm>
              <a:prstGeom prst="rect">
                <a:avLst/>
              </a:prstGeom>
              <a:solidFill>
                <a:srgbClr val="C00000">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1" name="Rectangle 1080">
                <a:extLst>
                  <a:ext uri="{FF2B5EF4-FFF2-40B4-BE49-F238E27FC236}">
                    <a16:creationId xmlns:a16="http://schemas.microsoft.com/office/drawing/2014/main" id="{86B3B7A3-0F37-427E-01B3-958ED535EC1C}"/>
                  </a:ext>
                </a:extLst>
              </p:cNvPr>
              <p:cNvSpPr/>
              <p:nvPr/>
            </p:nvSpPr>
            <p:spPr>
              <a:xfrm>
                <a:off x="5233243" y="2986153"/>
                <a:ext cx="490537" cy="1442463"/>
              </a:xfrm>
              <a:prstGeom prst="rect">
                <a:avLst/>
              </a:prstGeom>
              <a:solidFill>
                <a:srgbClr val="4472C4">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74" name="Group 1073">
              <a:extLst>
                <a:ext uri="{FF2B5EF4-FFF2-40B4-BE49-F238E27FC236}">
                  <a16:creationId xmlns:a16="http://schemas.microsoft.com/office/drawing/2014/main" id="{CCCCABB3-178B-A4F4-71B5-5AA209E024DA}"/>
                </a:ext>
              </a:extLst>
            </p:cNvPr>
            <p:cNvGrpSpPr/>
            <p:nvPr/>
          </p:nvGrpSpPr>
          <p:grpSpPr>
            <a:xfrm>
              <a:off x="7195656" y="2932714"/>
              <a:ext cx="1671924" cy="1444802"/>
              <a:chOff x="4045506" y="2986153"/>
              <a:chExt cx="1671924" cy="1444802"/>
            </a:xfrm>
          </p:grpSpPr>
          <p:sp>
            <p:nvSpPr>
              <p:cNvPr id="1078" name="Rectangle 1077">
                <a:extLst>
                  <a:ext uri="{FF2B5EF4-FFF2-40B4-BE49-F238E27FC236}">
                    <a16:creationId xmlns:a16="http://schemas.microsoft.com/office/drawing/2014/main" id="{3A1F61E8-AB9B-6703-C1FD-9AE99B0728BD}"/>
                  </a:ext>
                </a:extLst>
              </p:cNvPr>
              <p:cNvSpPr/>
              <p:nvPr/>
            </p:nvSpPr>
            <p:spPr>
              <a:xfrm>
                <a:off x="4045506" y="2988492"/>
                <a:ext cx="1192499" cy="1442463"/>
              </a:xfrm>
              <a:prstGeom prst="rect">
                <a:avLst/>
              </a:prstGeom>
              <a:solidFill>
                <a:srgbClr val="C00000">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9" name="Rectangle 1078">
                <a:extLst>
                  <a:ext uri="{FF2B5EF4-FFF2-40B4-BE49-F238E27FC236}">
                    <a16:creationId xmlns:a16="http://schemas.microsoft.com/office/drawing/2014/main" id="{8BF067A9-8563-C0EA-95AB-44E30A9A71B3}"/>
                  </a:ext>
                </a:extLst>
              </p:cNvPr>
              <p:cNvSpPr/>
              <p:nvPr/>
            </p:nvSpPr>
            <p:spPr>
              <a:xfrm>
                <a:off x="5226893" y="2986153"/>
                <a:ext cx="490537" cy="1442463"/>
              </a:xfrm>
              <a:prstGeom prst="rect">
                <a:avLst/>
              </a:prstGeom>
              <a:solidFill>
                <a:srgbClr val="4472C4">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75" name="Group 1074">
              <a:extLst>
                <a:ext uri="{FF2B5EF4-FFF2-40B4-BE49-F238E27FC236}">
                  <a16:creationId xmlns:a16="http://schemas.microsoft.com/office/drawing/2014/main" id="{BAD1410A-F0A1-95C2-7D91-F6C1D000FC64}"/>
                </a:ext>
              </a:extLst>
            </p:cNvPr>
            <p:cNvGrpSpPr/>
            <p:nvPr/>
          </p:nvGrpSpPr>
          <p:grpSpPr>
            <a:xfrm>
              <a:off x="8999209" y="2928892"/>
              <a:ext cx="1671924" cy="1446474"/>
              <a:chOff x="4045506" y="2988492"/>
              <a:chExt cx="1671924" cy="1446474"/>
            </a:xfrm>
          </p:grpSpPr>
          <p:sp>
            <p:nvSpPr>
              <p:cNvPr id="1076" name="Rectangle 1075">
                <a:extLst>
                  <a:ext uri="{FF2B5EF4-FFF2-40B4-BE49-F238E27FC236}">
                    <a16:creationId xmlns:a16="http://schemas.microsoft.com/office/drawing/2014/main" id="{94FAE88B-0562-CF9D-1245-388AD1B3C216}"/>
                  </a:ext>
                </a:extLst>
              </p:cNvPr>
              <p:cNvSpPr/>
              <p:nvPr/>
            </p:nvSpPr>
            <p:spPr>
              <a:xfrm>
                <a:off x="4045506" y="2988492"/>
                <a:ext cx="1192499" cy="1442463"/>
              </a:xfrm>
              <a:prstGeom prst="rect">
                <a:avLst/>
              </a:prstGeom>
              <a:solidFill>
                <a:srgbClr val="C00000">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7" name="Rectangle 1076">
                <a:extLst>
                  <a:ext uri="{FF2B5EF4-FFF2-40B4-BE49-F238E27FC236}">
                    <a16:creationId xmlns:a16="http://schemas.microsoft.com/office/drawing/2014/main" id="{4D672C55-BB32-DF93-5029-4313C1F8D04D}"/>
                  </a:ext>
                </a:extLst>
              </p:cNvPr>
              <p:cNvSpPr/>
              <p:nvPr/>
            </p:nvSpPr>
            <p:spPr>
              <a:xfrm>
                <a:off x="5226893" y="2992503"/>
                <a:ext cx="490537" cy="1442463"/>
              </a:xfrm>
              <a:prstGeom prst="rect">
                <a:avLst/>
              </a:prstGeom>
              <a:solidFill>
                <a:srgbClr val="4472C4">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1085" name="TextBox 1084">
            <a:extLst>
              <a:ext uri="{FF2B5EF4-FFF2-40B4-BE49-F238E27FC236}">
                <a16:creationId xmlns:a16="http://schemas.microsoft.com/office/drawing/2014/main" id="{31D4AAA2-E6AA-47B0-8EB9-915DBB19DDA2}"/>
              </a:ext>
            </a:extLst>
          </p:cNvPr>
          <p:cNvSpPr txBox="1"/>
          <p:nvPr/>
        </p:nvSpPr>
        <p:spPr>
          <a:xfrm>
            <a:off x="7610967" y="2531620"/>
            <a:ext cx="1154483" cy="584775"/>
          </a:xfrm>
          <a:prstGeom prst="rect">
            <a:avLst/>
          </a:prstGeom>
          <a:noFill/>
        </p:spPr>
        <p:txBody>
          <a:bodyPr wrap="none" rtlCol="0">
            <a:spAutoFit/>
          </a:bodyPr>
          <a:lstStyle/>
          <a:p>
            <a:r>
              <a:rPr lang="en-US" sz="1600" dirty="0"/>
              <a:t>Modularity </a:t>
            </a:r>
          </a:p>
          <a:p>
            <a:r>
              <a:rPr lang="en-US" sz="1600" dirty="0"/>
              <a:t>Function</a:t>
            </a:r>
          </a:p>
        </p:txBody>
      </p:sp>
      <p:sp>
        <p:nvSpPr>
          <p:cNvPr id="1086" name="Arrow: Right 1085">
            <a:extLst>
              <a:ext uri="{FF2B5EF4-FFF2-40B4-BE49-F238E27FC236}">
                <a16:creationId xmlns:a16="http://schemas.microsoft.com/office/drawing/2014/main" id="{775C4F8D-0AF5-1913-41CA-06D822620540}"/>
              </a:ext>
            </a:extLst>
          </p:cNvPr>
          <p:cNvSpPr/>
          <p:nvPr/>
        </p:nvSpPr>
        <p:spPr>
          <a:xfrm rot="5400000">
            <a:off x="954582" y="999393"/>
            <a:ext cx="125415"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87" name="Group 1086">
            <a:extLst>
              <a:ext uri="{FF2B5EF4-FFF2-40B4-BE49-F238E27FC236}">
                <a16:creationId xmlns:a16="http://schemas.microsoft.com/office/drawing/2014/main" id="{965A8ED2-A182-60AD-BAF5-44A5E225B8E0}"/>
              </a:ext>
            </a:extLst>
          </p:cNvPr>
          <p:cNvGrpSpPr/>
          <p:nvPr/>
        </p:nvGrpSpPr>
        <p:grpSpPr>
          <a:xfrm>
            <a:off x="259881" y="615983"/>
            <a:ext cx="1514816" cy="338554"/>
            <a:chOff x="-69645" y="698949"/>
            <a:chExt cx="2178751" cy="338554"/>
          </a:xfrm>
        </p:grpSpPr>
        <p:sp>
          <p:nvSpPr>
            <p:cNvPr id="1280" name="Rectangle 1279">
              <a:extLst>
                <a:ext uri="{FF2B5EF4-FFF2-40B4-BE49-F238E27FC236}">
                  <a16:creationId xmlns:a16="http://schemas.microsoft.com/office/drawing/2014/main" id="{8BE70062-083B-EA3D-5768-77D19FBF5532}"/>
                </a:ext>
              </a:extLst>
            </p:cNvPr>
            <p:cNvSpPr/>
            <p:nvPr/>
          </p:nvSpPr>
          <p:spPr>
            <a:xfrm>
              <a:off x="113942" y="750352"/>
              <a:ext cx="1834757" cy="256032"/>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endParaRPr>
            </a:p>
          </p:txBody>
        </p:sp>
        <p:sp>
          <p:nvSpPr>
            <p:cNvPr id="1281" name="TextBox 1280">
              <a:extLst>
                <a:ext uri="{FF2B5EF4-FFF2-40B4-BE49-F238E27FC236}">
                  <a16:creationId xmlns:a16="http://schemas.microsoft.com/office/drawing/2014/main" id="{89D3ED89-A6A3-ADBC-8EC8-EC5EC2CC55A6}"/>
                </a:ext>
              </a:extLst>
            </p:cNvPr>
            <p:cNvSpPr txBox="1"/>
            <p:nvPr/>
          </p:nvSpPr>
          <p:spPr>
            <a:xfrm>
              <a:off x="-69645" y="698949"/>
              <a:ext cx="2178751" cy="338554"/>
            </a:xfrm>
            <a:prstGeom prst="rect">
              <a:avLst/>
            </a:prstGeom>
            <a:noFill/>
          </p:spPr>
          <p:txBody>
            <a:bodyPr wrap="square" rtlCol="0">
              <a:spAutoFit/>
            </a:bodyPr>
            <a:lstStyle/>
            <a:p>
              <a:pPr algn="ctr"/>
              <a:r>
                <a:rPr lang="en-US" sz="1600" b="1" dirty="0"/>
                <a:t>Importation</a:t>
              </a:r>
            </a:p>
          </p:txBody>
        </p:sp>
      </p:grpSp>
      <p:grpSp>
        <p:nvGrpSpPr>
          <p:cNvPr id="1282" name="Group 1281">
            <a:extLst>
              <a:ext uri="{FF2B5EF4-FFF2-40B4-BE49-F238E27FC236}">
                <a16:creationId xmlns:a16="http://schemas.microsoft.com/office/drawing/2014/main" id="{CBB18981-8D48-1329-8F95-B6C7219A4650}"/>
              </a:ext>
            </a:extLst>
          </p:cNvPr>
          <p:cNvGrpSpPr/>
          <p:nvPr/>
        </p:nvGrpSpPr>
        <p:grpSpPr>
          <a:xfrm>
            <a:off x="129591" y="2495739"/>
            <a:ext cx="1775396" cy="338554"/>
            <a:chOff x="-11289" y="2786494"/>
            <a:chExt cx="2170520" cy="338554"/>
          </a:xfrm>
        </p:grpSpPr>
        <p:sp>
          <p:nvSpPr>
            <p:cNvPr id="1283" name="Rectangle 1282">
              <a:extLst>
                <a:ext uri="{FF2B5EF4-FFF2-40B4-BE49-F238E27FC236}">
                  <a16:creationId xmlns:a16="http://schemas.microsoft.com/office/drawing/2014/main" id="{81C417A8-3A70-47EF-A96E-05B67DD07A33}"/>
                </a:ext>
              </a:extLst>
            </p:cNvPr>
            <p:cNvSpPr/>
            <p:nvPr/>
          </p:nvSpPr>
          <p:spPr>
            <a:xfrm>
              <a:off x="176908" y="2814116"/>
              <a:ext cx="1835101" cy="256032"/>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84" name="TextBox 1283">
              <a:extLst>
                <a:ext uri="{FF2B5EF4-FFF2-40B4-BE49-F238E27FC236}">
                  <a16:creationId xmlns:a16="http://schemas.microsoft.com/office/drawing/2014/main" id="{5388C66D-39A4-9F22-9479-98E6F30394FC}"/>
                </a:ext>
              </a:extLst>
            </p:cNvPr>
            <p:cNvSpPr txBox="1"/>
            <p:nvPr/>
          </p:nvSpPr>
          <p:spPr>
            <a:xfrm>
              <a:off x="-11289" y="2786494"/>
              <a:ext cx="2170520" cy="338554"/>
            </a:xfrm>
            <a:prstGeom prst="rect">
              <a:avLst/>
            </a:prstGeom>
            <a:noFill/>
          </p:spPr>
          <p:txBody>
            <a:bodyPr wrap="square" rtlCol="0">
              <a:spAutoFit/>
            </a:bodyPr>
            <a:lstStyle/>
            <a:p>
              <a:pPr algn="ctr"/>
              <a:r>
                <a:rPr lang="en-US" sz="1600" b="1" dirty="0"/>
                <a:t>Normalization</a:t>
              </a:r>
            </a:p>
          </p:txBody>
        </p:sp>
      </p:grpSp>
      <p:grpSp>
        <p:nvGrpSpPr>
          <p:cNvPr id="1285" name="Group 1284">
            <a:extLst>
              <a:ext uri="{FF2B5EF4-FFF2-40B4-BE49-F238E27FC236}">
                <a16:creationId xmlns:a16="http://schemas.microsoft.com/office/drawing/2014/main" id="{C7ADFE6F-A675-9F87-1910-2ED9CEAF5B8D}"/>
              </a:ext>
            </a:extLst>
          </p:cNvPr>
          <p:cNvGrpSpPr/>
          <p:nvPr/>
        </p:nvGrpSpPr>
        <p:grpSpPr>
          <a:xfrm>
            <a:off x="126166" y="3893924"/>
            <a:ext cx="1782247" cy="830997"/>
            <a:chOff x="27906" y="5317845"/>
            <a:chExt cx="2185416" cy="830997"/>
          </a:xfrm>
        </p:grpSpPr>
        <p:sp>
          <p:nvSpPr>
            <p:cNvPr id="1286" name="Rectangle 1285">
              <a:extLst>
                <a:ext uri="{FF2B5EF4-FFF2-40B4-BE49-F238E27FC236}">
                  <a16:creationId xmlns:a16="http://schemas.microsoft.com/office/drawing/2014/main" id="{793D817B-6A2F-BDC2-1066-576F8BC45F2B}"/>
                </a:ext>
              </a:extLst>
            </p:cNvPr>
            <p:cNvSpPr/>
            <p:nvPr/>
          </p:nvSpPr>
          <p:spPr>
            <a:xfrm>
              <a:off x="292267" y="5372080"/>
              <a:ext cx="1658952" cy="729608"/>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87" name="TextBox 1286">
              <a:extLst>
                <a:ext uri="{FF2B5EF4-FFF2-40B4-BE49-F238E27FC236}">
                  <a16:creationId xmlns:a16="http://schemas.microsoft.com/office/drawing/2014/main" id="{263144B8-7DD8-D705-19D1-314A74D407C6}"/>
                </a:ext>
              </a:extLst>
            </p:cNvPr>
            <p:cNvSpPr txBox="1"/>
            <p:nvPr/>
          </p:nvSpPr>
          <p:spPr>
            <a:xfrm>
              <a:off x="27906" y="5317845"/>
              <a:ext cx="2185416" cy="830997"/>
            </a:xfrm>
            <a:prstGeom prst="rect">
              <a:avLst/>
            </a:prstGeom>
            <a:noFill/>
          </p:spPr>
          <p:txBody>
            <a:bodyPr wrap="square" rtlCol="0">
              <a:spAutoFit/>
            </a:bodyPr>
            <a:lstStyle/>
            <a:p>
              <a:pPr algn="ctr"/>
              <a:r>
                <a:rPr lang="en-US" sz="1600" b="1" dirty="0"/>
                <a:t>Linear Dimensional </a:t>
              </a:r>
            </a:p>
            <a:p>
              <a:pPr algn="ctr"/>
              <a:r>
                <a:rPr lang="en-US" sz="1600" b="1" dirty="0"/>
                <a:t>Reduction </a:t>
              </a:r>
            </a:p>
          </p:txBody>
        </p:sp>
      </p:grpSp>
      <p:grpSp>
        <p:nvGrpSpPr>
          <p:cNvPr id="1288" name="Group 1287">
            <a:extLst>
              <a:ext uri="{FF2B5EF4-FFF2-40B4-BE49-F238E27FC236}">
                <a16:creationId xmlns:a16="http://schemas.microsoft.com/office/drawing/2014/main" id="{40A2013B-306B-2574-4C7D-9C72A14698F4}"/>
              </a:ext>
            </a:extLst>
          </p:cNvPr>
          <p:cNvGrpSpPr/>
          <p:nvPr/>
        </p:nvGrpSpPr>
        <p:grpSpPr>
          <a:xfrm>
            <a:off x="297313" y="5068440"/>
            <a:ext cx="1439952" cy="338554"/>
            <a:chOff x="154851" y="5720670"/>
            <a:chExt cx="2215538" cy="338554"/>
          </a:xfrm>
        </p:grpSpPr>
        <p:sp>
          <p:nvSpPr>
            <p:cNvPr id="1289" name="Rectangle 1288">
              <a:extLst>
                <a:ext uri="{FF2B5EF4-FFF2-40B4-BE49-F238E27FC236}">
                  <a16:creationId xmlns:a16="http://schemas.microsoft.com/office/drawing/2014/main" id="{4307EC47-7F48-E24E-FE09-3F4D14020D51}"/>
                </a:ext>
              </a:extLst>
            </p:cNvPr>
            <p:cNvSpPr/>
            <p:nvPr/>
          </p:nvSpPr>
          <p:spPr>
            <a:xfrm>
              <a:off x="199869" y="5754457"/>
              <a:ext cx="2170520" cy="282928"/>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90" name="TextBox 1289">
              <a:extLst>
                <a:ext uri="{FF2B5EF4-FFF2-40B4-BE49-F238E27FC236}">
                  <a16:creationId xmlns:a16="http://schemas.microsoft.com/office/drawing/2014/main" id="{AF1246AF-9ED1-2C75-B7DA-43DB6493E3A1}"/>
                </a:ext>
              </a:extLst>
            </p:cNvPr>
            <p:cNvSpPr txBox="1"/>
            <p:nvPr/>
          </p:nvSpPr>
          <p:spPr>
            <a:xfrm>
              <a:off x="154851" y="5720670"/>
              <a:ext cx="2170520" cy="338554"/>
            </a:xfrm>
            <a:prstGeom prst="rect">
              <a:avLst/>
            </a:prstGeom>
            <a:noFill/>
          </p:spPr>
          <p:txBody>
            <a:bodyPr wrap="square" rtlCol="0">
              <a:spAutoFit/>
            </a:bodyPr>
            <a:lstStyle/>
            <a:p>
              <a:pPr algn="ctr"/>
              <a:r>
                <a:rPr lang="en-US" sz="1600" b="1" dirty="0"/>
                <a:t>Clustering</a:t>
              </a:r>
            </a:p>
          </p:txBody>
        </p:sp>
      </p:grpSp>
      <p:grpSp>
        <p:nvGrpSpPr>
          <p:cNvPr id="1291" name="Group 1290">
            <a:extLst>
              <a:ext uri="{FF2B5EF4-FFF2-40B4-BE49-F238E27FC236}">
                <a16:creationId xmlns:a16="http://schemas.microsoft.com/office/drawing/2014/main" id="{C67D2E6D-BC4D-8A09-B7D2-45126908278E}"/>
              </a:ext>
            </a:extLst>
          </p:cNvPr>
          <p:cNvGrpSpPr/>
          <p:nvPr/>
        </p:nvGrpSpPr>
        <p:grpSpPr>
          <a:xfrm>
            <a:off x="497860" y="1868568"/>
            <a:ext cx="1038858" cy="338554"/>
            <a:chOff x="59136" y="2068190"/>
            <a:chExt cx="2233557" cy="338554"/>
          </a:xfrm>
        </p:grpSpPr>
        <p:sp>
          <p:nvSpPr>
            <p:cNvPr id="1292" name="Rectangle 1291">
              <a:extLst>
                <a:ext uri="{FF2B5EF4-FFF2-40B4-BE49-F238E27FC236}">
                  <a16:creationId xmlns:a16="http://schemas.microsoft.com/office/drawing/2014/main" id="{6A88AE9D-6C42-1A68-D0B1-7C0A1D308ABC}"/>
                </a:ext>
              </a:extLst>
            </p:cNvPr>
            <p:cNvSpPr/>
            <p:nvPr/>
          </p:nvSpPr>
          <p:spPr>
            <a:xfrm>
              <a:off x="113938" y="2120893"/>
              <a:ext cx="2178755" cy="256032"/>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dirty="0">
                <a:solidFill>
                  <a:schemeClr val="tx1"/>
                </a:solidFill>
              </a:endParaRPr>
            </a:p>
          </p:txBody>
        </p:sp>
        <p:sp>
          <p:nvSpPr>
            <p:cNvPr id="1293" name="TextBox 1292">
              <a:extLst>
                <a:ext uri="{FF2B5EF4-FFF2-40B4-BE49-F238E27FC236}">
                  <a16:creationId xmlns:a16="http://schemas.microsoft.com/office/drawing/2014/main" id="{B8060CC7-AD8E-73DF-0A79-9109DEEB8735}"/>
                </a:ext>
              </a:extLst>
            </p:cNvPr>
            <p:cNvSpPr txBox="1"/>
            <p:nvPr/>
          </p:nvSpPr>
          <p:spPr>
            <a:xfrm>
              <a:off x="59136" y="2068190"/>
              <a:ext cx="2204989" cy="338554"/>
            </a:xfrm>
            <a:prstGeom prst="rect">
              <a:avLst/>
            </a:prstGeom>
            <a:noFill/>
          </p:spPr>
          <p:txBody>
            <a:bodyPr wrap="square" rtlCol="0">
              <a:spAutoFit/>
            </a:bodyPr>
            <a:lstStyle/>
            <a:p>
              <a:pPr algn="ctr"/>
              <a:r>
                <a:rPr lang="en-US" sz="1600" b="1" dirty="0"/>
                <a:t>Filtering</a:t>
              </a:r>
            </a:p>
          </p:txBody>
        </p:sp>
      </p:grpSp>
      <p:grpSp>
        <p:nvGrpSpPr>
          <p:cNvPr id="1294" name="Group 1293">
            <a:extLst>
              <a:ext uri="{FF2B5EF4-FFF2-40B4-BE49-F238E27FC236}">
                <a16:creationId xmlns:a16="http://schemas.microsoft.com/office/drawing/2014/main" id="{EE068A2B-FB9D-CE63-A236-99820AA4054A}"/>
              </a:ext>
            </a:extLst>
          </p:cNvPr>
          <p:cNvGrpSpPr/>
          <p:nvPr/>
        </p:nvGrpSpPr>
        <p:grpSpPr>
          <a:xfrm>
            <a:off x="10652" y="1251183"/>
            <a:ext cx="2013275" cy="338554"/>
            <a:chOff x="97343" y="1300458"/>
            <a:chExt cx="2194560" cy="338554"/>
          </a:xfrm>
        </p:grpSpPr>
        <p:sp>
          <p:nvSpPr>
            <p:cNvPr id="1295" name="Rectangle 1294">
              <a:extLst>
                <a:ext uri="{FF2B5EF4-FFF2-40B4-BE49-F238E27FC236}">
                  <a16:creationId xmlns:a16="http://schemas.microsoft.com/office/drawing/2014/main" id="{C073EC35-352C-625A-FD98-CA13A6F6DC42}"/>
                </a:ext>
              </a:extLst>
            </p:cNvPr>
            <p:cNvSpPr/>
            <p:nvPr/>
          </p:nvSpPr>
          <p:spPr>
            <a:xfrm>
              <a:off x="179627" y="1332386"/>
              <a:ext cx="2062017" cy="256032"/>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96" name="TextBox 1295">
              <a:extLst>
                <a:ext uri="{FF2B5EF4-FFF2-40B4-BE49-F238E27FC236}">
                  <a16:creationId xmlns:a16="http://schemas.microsoft.com/office/drawing/2014/main" id="{25CDE871-A055-54AD-3396-B0947BDAC7D8}"/>
                </a:ext>
              </a:extLst>
            </p:cNvPr>
            <p:cNvSpPr txBox="1"/>
            <p:nvPr/>
          </p:nvSpPr>
          <p:spPr>
            <a:xfrm>
              <a:off x="97343" y="1300458"/>
              <a:ext cx="2194560" cy="338554"/>
            </a:xfrm>
            <a:prstGeom prst="rect">
              <a:avLst/>
            </a:prstGeom>
            <a:noFill/>
          </p:spPr>
          <p:txBody>
            <a:bodyPr wrap="square" rtlCol="0">
              <a:spAutoFit/>
            </a:bodyPr>
            <a:lstStyle/>
            <a:p>
              <a:pPr algn="ctr"/>
              <a:r>
                <a:rPr lang="en-US" sz="1600" b="1" dirty="0"/>
                <a:t>Metadata Curation</a:t>
              </a:r>
            </a:p>
          </p:txBody>
        </p:sp>
      </p:grpSp>
      <p:grpSp>
        <p:nvGrpSpPr>
          <p:cNvPr id="1297" name="Group 1296">
            <a:extLst>
              <a:ext uri="{FF2B5EF4-FFF2-40B4-BE49-F238E27FC236}">
                <a16:creationId xmlns:a16="http://schemas.microsoft.com/office/drawing/2014/main" id="{1056C53A-638F-621B-D21A-D07816CD28EC}"/>
              </a:ext>
            </a:extLst>
          </p:cNvPr>
          <p:cNvGrpSpPr/>
          <p:nvPr/>
        </p:nvGrpSpPr>
        <p:grpSpPr>
          <a:xfrm>
            <a:off x="442419" y="3286428"/>
            <a:ext cx="1149740" cy="338554"/>
            <a:chOff x="-63988" y="3721744"/>
            <a:chExt cx="2170519" cy="338554"/>
          </a:xfrm>
        </p:grpSpPr>
        <p:sp>
          <p:nvSpPr>
            <p:cNvPr id="1298" name="Rectangle 1297">
              <a:extLst>
                <a:ext uri="{FF2B5EF4-FFF2-40B4-BE49-F238E27FC236}">
                  <a16:creationId xmlns:a16="http://schemas.microsoft.com/office/drawing/2014/main" id="{5BA21068-D7AD-8EC1-38E5-12727ECB87DC}"/>
                </a:ext>
              </a:extLst>
            </p:cNvPr>
            <p:cNvSpPr/>
            <p:nvPr/>
          </p:nvSpPr>
          <p:spPr>
            <a:xfrm>
              <a:off x="87705" y="3760558"/>
              <a:ext cx="1918995" cy="281534"/>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99" name="TextBox 1298">
              <a:extLst>
                <a:ext uri="{FF2B5EF4-FFF2-40B4-BE49-F238E27FC236}">
                  <a16:creationId xmlns:a16="http://schemas.microsoft.com/office/drawing/2014/main" id="{D223269B-CDAA-58DC-F85C-DF481E2570FF}"/>
                </a:ext>
              </a:extLst>
            </p:cNvPr>
            <p:cNvSpPr txBox="1"/>
            <p:nvPr/>
          </p:nvSpPr>
          <p:spPr>
            <a:xfrm>
              <a:off x="-63988" y="3721744"/>
              <a:ext cx="2170519" cy="338554"/>
            </a:xfrm>
            <a:prstGeom prst="rect">
              <a:avLst/>
            </a:prstGeom>
            <a:noFill/>
          </p:spPr>
          <p:txBody>
            <a:bodyPr wrap="square" rtlCol="0">
              <a:spAutoFit/>
            </a:bodyPr>
            <a:lstStyle/>
            <a:p>
              <a:pPr algn="ctr"/>
              <a:r>
                <a:rPr lang="en-US" sz="1600" b="1" dirty="0"/>
                <a:t>Scaling</a:t>
              </a:r>
            </a:p>
          </p:txBody>
        </p:sp>
      </p:grpSp>
      <p:sp>
        <p:nvSpPr>
          <p:cNvPr id="1300" name="TextBox 1299">
            <a:extLst>
              <a:ext uri="{FF2B5EF4-FFF2-40B4-BE49-F238E27FC236}">
                <a16:creationId xmlns:a16="http://schemas.microsoft.com/office/drawing/2014/main" id="{F525CA8D-408B-EC96-0CCD-0F9F4D6F07E4}"/>
              </a:ext>
            </a:extLst>
          </p:cNvPr>
          <p:cNvSpPr txBox="1"/>
          <p:nvPr/>
        </p:nvSpPr>
        <p:spPr>
          <a:xfrm>
            <a:off x="116204" y="872289"/>
            <a:ext cx="1802171" cy="276999"/>
          </a:xfrm>
          <a:prstGeom prst="rect">
            <a:avLst/>
          </a:prstGeom>
          <a:noFill/>
        </p:spPr>
        <p:txBody>
          <a:bodyPr wrap="square">
            <a:spAutoFit/>
          </a:bodyPr>
          <a:lstStyle/>
          <a:p>
            <a:pPr algn="ctr"/>
            <a:r>
              <a:rPr lang="en-US" sz="1200" i="1" dirty="0" err="1"/>
              <a:t>CreateSeuratObject</a:t>
            </a:r>
            <a:r>
              <a:rPr lang="en-US" sz="1200" i="1" dirty="0"/>
              <a:t>()</a:t>
            </a:r>
          </a:p>
        </p:txBody>
      </p:sp>
      <p:sp>
        <p:nvSpPr>
          <p:cNvPr id="1301" name="TextBox 1300">
            <a:extLst>
              <a:ext uri="{FF2B5EF4-FFF2-40B4-BE49-F238E27FC236}">
                <a16:creationId xmlns:a16="http://schemas.microsoft.com/office/drawing/2014/main" id="{640835AC-29F9-9A33-CE75-BBF2D05FD6D6}"/>
              </a:ext>
            </a:extLst>
          </p:cNvPr>
          <p:cNvSpPr txBox="1"/>
          <p:nvPr/>
        </p:nvSpPr>
        <p:spPr>
          <a:xfrm>
            <a:off x="95851" y="1480009"/>
            <a:ext cx="1842877" cy="276999"/>
          </a:xfrm>
          <a:prstGeom prst="rect">
            <a:avLst/>
          </a:prstGeom>
          <a:noFill/>
        </p:spPr>
        <p:txBody>
          <a:bodyPr wrap="square">
            <a:spAutoFit/>
          </a:bodyPr>
          <a:lstStyle/>
          <a:p>
            <a:pPr algn="ctr"/>
            <a:r>
              <a:rPr lang="en-US" sz="1200" i="1" dirty="0" err="1"/>
              <a:t>PercentageFeatureSet</a:t>
            </a:r>
            <a:r>
              <a:rPr lang="en-US" sz="1200" i="1" dirty="0"/>
              <a:t>()</a:t>
            </a:r>
          </a:p>
        </p:txBody>
      </p:sp>
      <p:sp>
        <p:nvSpPr>
          <p:cNvPr id="1302" name="TextBox 1301">
            <a:extLst>
              <a:ext uri="{FF2B5EF4-FFF2-40B4-BE49-F238E27FC236}">
                <a16:creationId xmlns:a16="http://schemas.microsoft.com/office/drawing/2014/main" id="{87AEDB48-018C-2BB4-D4C8-1F93F7D80993}"/>
              </a:ext>
            </a:extLst>
          </p:cNvPr>
          <p:cNvSpPr txBox="1"/>
          <p:nvPr/>
        </p:nvSpPr>
        <p:spPr>
          <a:xfrm>
            <a:off x="599219" y="2119187"/>
            <a:ext cx="836140" cy="276999"/>
          </a:xfrm>
          <a:prstGeom prst="rect">
            <a:avLst/>
          </a:prstGeom>
          <a:noFill/>
        </p:spPr>
        <p:txBody>
          <a:bodyPr wrap="square">
            <a:spAutoFit/>
          </a:bodyPr>
          <a:lstStyle/>
          <a:p>
            <a:pPr algn="ctr"/>
            <a:r>
              <a:rPr lang="en-US" sz="1200" i="1" dirty="0"/>
              <a:t>subset()</a:t>
            </a:r>
          </a:p>
        </p:txBody>
      </p:sp>
      <p:sp>
        <p:nvSpPr>
          <p:cNvPr id="1303" name="TextBox 1302">
            <a:extLst>
              <a:ext uri="{FF2B5EF4-FFF2-40B4-BE49-F238E27FC236}">
                <a16:creationId xmlns:a16="http://schemas.microsoft.com/office/drawing/2014/main" id="{8188FD86-AFBB-54A2-397F-DBC910D97944}"/>
              </a:ext>
            </a:extLst>
          </p:cNvPr>
          <p:cNvSpPr txBox="1"/>
          <p:nvPr/>
        </p:nvSpPr>
        <p:spPr>
          <a:xfrm>
            <a:off x="278254" y="2741589"/>
            <a:ext cx="1478071" cy="276999"/>
          </a:xfrm>
          <a:prstGeom prst="rect">
            <a:avLst/>
          </a:prstGeom>
          <a:noFill/>
        </p:spPr>
        <p:txBody>
          <a:bodyPr wrap="square">
            <a:spAutoFit/>
          </a:bodyPr>
          <a:lstStyle/>
          <a:p>
            <a:pPr algn="ctr"/>
            <a:r>
              <a:rPr lang="en-US" sz="1200" i="1" dirty="0" err="1"/>
              <a:t>NormalizeData</a:t>
            </a:r>
            <a:r>
              <a:rPr lang="en-US" sz="1200" i="1" dirty="0"/>
              <a:t>()</a:t>
            </a:r>
          </a:p>
        </p:txBody>
      </p:sp>
      <p:sp>
        <p:nvSpPr>
          <p:cNvPr id="1304" name="TextBox 1303">
            <a:extLst>
              <a:ext uri="{FF2B5EF4-FFF2-40B4-BE49-F238E27FC236}">
                <a16:creationId xmlns:a16="http://schemas.microsoft.com/office/drawing/2014/main" id="{3AB1DEAF-27A1-8FA8-9794-69AB0E91E70A}"/>
              </a:ext>
            </a:extLst>
          </p:cNvPr>
          <p:cNvSpPr txBox="1"/>
          <p:nvPr/>
        </p:nvSpPr>
        <p:spPr>
          <a:xfrm>
            <a:off x="230288" y="2911408"/>
            <a:ext cx="1574002" cy="276999"/>
          </a:xfrm>
          <a:prstGeom prst="rect">
            <a:avLst/>
          </a:prstGeom>
          <a:noFill/>
        </p:spPr>
        <p:txBody>
          <a:bodyPr wrap="square">
            <a:spAutoFit/>
          </a:bodyPr>
          <a:lstStyle/>
          <a:p>
            <a:pPr algn="ctr"/>
            <a:r>
              <a:rPr lang="en-US" sz="1200" i="1" dirty="0" err="1"/>
              <a:t>FindVariableFeatures</a:t>
            </a:r>
            <a:r>
              <a:rPr lang="en-US" sz="1200" i="1" dirty="0"/>
              <a:t>()</a:t>
            </a:r>
          </a:p>
        </p:txBody>
      </p:sp>
      <p:sp>
        <p:nvSpPr>
          <p:cNvPr id="1305" name="TextBox 1304">
            <a:extLst>
              <a:ext uri="{FF2B5EF4-FFF2-40B4-BE49-F238E27FC236}">
                <a16:creationId xmlns:a16="http://schemas.microsoft.com/office/drawing/2014/main" id="{AE622D2B-15FA-AE44-5597-C31DDE326D85}"/>
              </a:ext>
            </a:extLst>
          </p:cNvPr>
          <p:cNvSpPr txBox="1"/>
          <p:nvPr/>
        </p:nvSpPr>
        <p:spPr>
          <a:xfrm>
            <a:off x="548026" y="3551210"/>
            <a:ext cx="938526" cy="276999"/>
          </a:xfrm>
          <a:prstGeom prst="rect">
            <a:avLst/>
          </a:prstGeom>
          <a:noFill/>
        </p:spPr>
        <p:txBody>
          <a:bodyPr wrap="square">
            <a:spAutoFit/>
          </a:bodyPr>
          <a:lstStyle/>
          <a:p>
            <a:pPr algn="ctr"/>
            <a:r>
              <a:rPr lang="en-US" sz="1200" i="1" dirty="0" err="1"/>
              <a:t>ScaleData</a:t>
            </a:r>
            <a:r>
              <a:rPr lang="en-US" sz="1200" i="1" dirty="0"/>
              <a:t>()</a:t>
            </a:r>
          </a:p>
        </p:txBody>
      </p:sp>
      <p:sp>
        <p:nvSpPr>
          <p:cNvPr id="1306" name="TextBox 1305">
            <a:extLst>
              <a:ext uri="{FF2B5EF4-FFF2-40B4-BE49-F238E27FC236}">
                <a16:creationId xmlns:a16="http://schemas.microsoft.com/office/drawing/2014/main" id="{DB8DB3FF-0E3D-7C83-4455-4F9B041680FD}"/>
              </a:ext>
            </a:extLst>
          </p:cNvPr>
          <p:cNvSpPr txBox="1"/>
          <p:nvPr/>
        </p:nvSpPr>
        <p:spPr>
          <a:xfrm>
            <a:off x="132240" y="4654161"/>
            <a:ext cx="1770098" cy="276999"/>
          </a:xfrm>
          <a:prstGeom prst="rect">
            <a:avLst/>
          </a:prstGeom>
          <a:noFill/>
        </p:spPr>
        <p:txBody>
          <a:bodyPr wrap="square">
            <a:spAutoFit/>
          </a:bodyPr>
          <a:lstStyle/>
          <a:p>
            <a:pPr algn="ctr"/>
            <a:r>
              <a:rPr lang="en-US" sz="1200" i="1" dirty="0" err="1"/>
              <a:t>RunPCA</a:t>
            </a:r>
            <a:r>
              <a:rPr lang="en-US" sz="1200" i="1" dirty="0"/>
              <a:t>(),   </a:t>
            </a:r>
            <a:r>
              <a:rPr lang="en-US" sz="1200" i="1" dirty="0" err="1"/>
              <a:t>ElbowPlot</a:t>
            </a:r>
            <a:r>
              <a:rPr lang="en-US" sz="1200" i="1" dirty="0"/>
              <a:t>() </a:t>
            </a:r>
          </a:p>
        </p:txBody>
      </p:sp>
      <p:sp>
        <p:nvSpPr>
          <p:cNvPr id="1307" name="TextBox 1306">
            <a:extLst>
              <a:ext uri="{FF2B5EF4-FFF2-40B4-BE49-F238E27FC236}">
                <a16:creationId xmlns:a16="http://schemas.microsoft.com/office/drawing/2014/main" id="{1528A177-3CB9-56AB-A1A7-9319E5F02BC2}"/>
              </a:ext>
            </a:extLst>
          </p:cNvPr>
          <p:cNvSpPr txBox="1"/>
          <p:nvPr/>
        </p:nvSpPr>
        <p:spPr>
          <a:xfrm>
            <a:off x="121397" y="6514655"/>
            <a:ext cx="1791785" cy="276999"/>
          </a:xfrm>
          <a:prstGeom prst="rect">
            <a:avLst/>
          </a:prstGeom>
          <a:noFill/>
        </p:spPr>
        <p:txBody>
          <a:bodyPr wrap="square">
            <a:spAutoFit/>
          </a:bodyPr>
          <a:lstStyle/>
          <a:p>
            <a:pPr algn="ctr"/>
            <a:r>
              <a:rPr lang="en-US" sz="1200" i="1" dirty="0" err="1"/>
              <a:t>RunUMAP</a:t>
            </a:r>
            <a:r>
              <a:rPr lang="en-US" sz="1200" i="1" dirty="0"/>
              <a:t>(), </a:t>
            </a:r>
            <a:r>
              <a:rPr lang="en-US" sz="1200" i="1" dirty="0" err="1"/>
              <a:t>DimPlot</a:t>
            </a:r>
            <a:r>
              <a:rPr lang="en-US" sz="1200" i="1" dirty="0"/>
              <a:t>()</a:t>
            </a:r>
          </a:p>
        </p:txBody>
      </p:sp>
      <p:grpSp>
        <p:nvGrpSpPr>
          <p:cNvPr id="1308" name="Group 1307">
            <a:extLst>
              <a:ext uri="{FF2B5EF4-FFF2-40B4-BE49-F238E27FC236}">
                <a16:creationId xmlns:a16="http://schemas.microsoft.com/office/drawing/2014/main" id="{07F6CCB8-2096-CBCD-F436-89699859A2D1}"/>
              </a:ext>
            </a:extLst>
          </p:cNvPr>
          <p:cNvGrpSpPr/>
          <p:nvPr/>
        </p:nvGrpSpPr>
        <p:grpSpPr>
          <a:xfrm>
            <a:off x="311331" y="5752796"/>
            <a:ext cx="1411916" cy="830997"/>
            <a:chOff x="136544" y="5759803"/>
            <a:chExt cx="2172401" cy="830997"/>
          </a:xfrm>
        </p:grpSpPr>
        <p:sp>
          <p:nvSpPr>
            <p:cNvPr id="1309" name="Rectangle 1308">
              <a:extLst>
                <a:ext uri="{FF2B5EF4-FFF2-40B4-BE49-F238E27FC236}">
                  <a16:creationId xmlns:a16="http://schemas.microsoft.com/office/drawing/2014/main" id="{1D43736E-C06C-D2EE-BCA9-029C15E9317E}"/>
                </a:ext>
              </a:extLst>
            </p:cNvPr>
            <p:cNvSpPr/>
            <p:nvPr/>
          </p:nvSpPr>
          <p:spPr>
            <a:xfrm>
              <a:off x="138426" y="5810056"/>
              <a:ext cx="2170519" cy="730198"/>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10" name="TextBox 1309">
              <a:extLst>
                <a:ext uri="{FF2B5EF4-FFF2-40B4-BE49-F238E27FC236}">
                  <a16:creationId xmlns:a16="http://schemas.microsoft.com/office/drawing/2014/main" id="{AFDB47AD-FC7B-673B-1E80-AF8B800C611B}"/>
                </a:ext>
              </a:extLst>
            </p:cNvPr>
            <p:cNvSpPr txBox="1"/>
            <p:nvPr/>
          </p:nvSpPr>
          <p:spPr>
            <a:xfrm>
              <a:off x="136544" y="5759803"/>
              <a:ext cx="2170519" cy="830997"/>
            </a:xfrm>
            <a:prstGeom prst="rect">
              <a:avLst/>
            </a:prstGeom>
            <a:noFill/>
          </p:spPr>
          <p:txBody>
            <a:bodyPr wrap="square" rtlCol="0">
              <a:spAutoFit/>
            </a:bodyPr>
            <a:lstStyle/>
            <a:p>
              <a:pPr algn="ctr"/>
              <a:r>
                <a:rPr lang="en-US" sz="1600" b="1" dirty="0"/>
                <a:t>Nonlinear Dimension Reduction</a:t>
              </a:r>
            </a:p>
          </p:txBody>
        </p:sp>
      </p:grpSp>
      <p:sp>
        <p:nvSpPr>
          <p:cNvPr id="1312" name="Arrow: Right 1311">
            <a:extLst>
              <a:ext uri="{FF2B5EF4-FFF2-40B4-BE49-F238E27FC236}">
                <a16:creationId xmlns:a16="http://schemas.microsoft.com/office/drawing/2014/main" id="{C96B6F48-3B46-1B65-09EC-FF7BBD259FDA}"/>
              </a:ext>
            </a:extLst>
          </p:cNvPr>
          <p:cNvSpPr/>
          <p:nvPr/>
        </p:nvSpPr>
        <p:spPr>
          <a:xfrm rot="5400000">
            <a:off x="949027" y="1629598"/>
            <a:ext cx="136524"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3" name="Arrow: Right 1312">
            <a:extLst>
              <a:ext uri="{FF2B5EF4-FFF2-40B4-BE49-F238E27FC236}">
                <a16:creationId xmlns:a16="http://schemas.microsoft.com/office/drawing/2014/main" id="{06C6F8B3-F514-CB8F-4745-2EA04C28D0FB}"/>
              </a:ext>
            </a:extLst>
          </p:cNvPr>
          <p:cNvSpPr/>
          <p:nvPr/>
        </p:nvSpPr>
        <p:spPr>
          <a:xfrm rot="5400000">
            <a:off x="959855" y="2237326"/>
            <a:ext cx="114868"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4" name="Arrow: Right 1313">
            <a:extLst>
              <a:ext uri="{FF2B5EF4-FFF2-40B4-BE49-F238E27FC236}">
                <a16:creationId xmlns:a16="http://schemas.microsoft.com/office/drawing/2014/main" id="{6CBB3097-2ED5-20AA-AC26-4D4EDECE8ACE}"/>
              </a:ext>
            </a:extLst>
          </p:cNvPr>
          <p:cNvSpPr/>
          <p:nvPr/>
        </p:nvSpPr>
        <p:spPr>
          <a:xfrm rot="5400000">
            <a:off x="964387" y="3041195"/>
            <a:ext cx="105805"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5" name="Arrow: Right 1314">
            <a:extLst>
              <a:ext uri="{FF2B5EF4-FFF2-40B4-BE49-F238E27FC236}">
                <a16:creationId xmlns:a16="http://schemas.microsoft.com/office/drawing/2014/main" id="{02F04C52-81BF-6C3F-4A4C-C7E4EE69A9F1}"/>
              </a:ext>
            </a:extLst>
          </p:cNvPr>
          <p:cNvSpPr/>
          <p:nvPr/>
        </p:nvSpPr>
        <p:spPr>
          <a:xfrm rot="5400000">
            <a:off x="957539" y="3673785"/>
            <a:ext cx="119500"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6" name="Arrow: Right 1315">
            <a:extLst>
              <a:ext uri="{FF2B5EF4-FFF2-40B4-BE49-F238E27FC236}">
                <a16:creationId xmlns:a16="http://schemas.microsoft.com/office/drawing/2014/main" id="{BCFA36A2-1115-DDEE-171D-85E5C3088DF4}"/>
              </a:ext>
            </a:extLst>
          </p:cNvPr>
          <p:cNvSpPr/>
          <p:nvPr/>
        </p:nvSpPr>
        <p:spPr>
          <a:xfrm rot="5400000">
            <a:off x="940804" y="4805633"/>
            <a:ext cx="152971"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7" name="Arrow: Right 1316">
            <a:extLst>
              <a:ext uri="{FF2B5EF4-FFF2-40B4-BE49-F238E27FC236}">
                <a16:creationId xmlns:a16="http://schemas.microsoft.com/office/drawing/2014/main" id="{48BE66D5-53AE-CA6E-3CAE-5296DD642BEB}"/>
              </a:ext>
            </a:extLst>
          </p:cNvPr>
          <p:cNvSpPr/>
          <p:nvPr/>
        </p:nvSpPr>
        <p:spPr>
          <a:xfrm rot="5400000">
            <a:off x="940804" y="5501332"/>
            <a:ext cx="152971"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1" name="Rectangle 1310">
            <a:extLst>
              <a:ext uri="{FF2B5EF4-FFF2-40B4-BE49-F238E27FC236}">
                <a16:creationId xmlns:a16="http://schemas.microsoft.com/office/drawing/2014/main" id="{105B82B3-0B0D-0FC1-9CF3-F0BA7A5CD2FE}"/>
              </a:ext>
            </a:extLst>
          </p:cNvPr>
          <p:cNvSpPr/>
          <p:nvPr/>
        </p:nvSpPr>
        <p:spPr>
          <a:xfrm>
            <a:off x="-11319" y="5741770"/>
            <a:ext cx="1852936" cy="1083247"/>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DF381EA7-5230-745C-1314-B0B12BE2BED0}"/>
              </a:ext>
            </a:extLst>
          </p:cNvPr>
          <p:cNvSpPr/>
          <p:nvPr/>
        </p:nvSpPr>
        <p:spPr>
          <a:xfrm>
            <a:off x="-11319" y="650646"/>
            <a:ext cx="2043245" cy="4420118"/>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18" name="TextBox 1317">
            <a:extLst>
              <a:ext uri="{FF2B5EF4-FFF2-40B4-BE49-F238E27FC236}">
                <a16:creationId xmlns:a16="http://schemas.microsoft.com/office/drawing/2014/main" id="{3B02CEAA-11DE-1F26-1D7F-47E7B94E29E8}"/>
              </a:ext>
            </a:extLst>
          </p:cNvPr>
          <p:cNvSpPr txBox="1"/>
          <p:nvPr/>
        </p:nvSpPr>
        <p:spPr>
          <a:xfrm>
            <a:off x="-79991" y="5334143"/>
            <a:ext cx="2194560" cy="276999"/>
          </a:xfrm>
          <a:prstGeom prst="rect">
            <a:avLst/>
          </a:prstGeom>
          <a:noFill/>
        </p:spPr>
        <p:txBody>
          <a:bodyPr wrap="square">
            <a:spAutoFit/>
          </a:bodyPr>
          <a:lstStyle/>
          <a:p>
            <a:pPr algn="ctr"/>
            <a:r>
              <a:rPr lang="en-US" sz="1200" i="1" dirty="0"/>
              <a:t> </a:t>
            </a:r>
            <a:r>
              <a:rPr lang="en-US" sz="1200" i="1" dirty="0" err="1"/>
              <a:t>FindNeighbors</a:t>
            </a:r>
            <a:r>
              <a:rPr lang="en-US" sz="1200" i="1" dirty="0"/>
              <a:t>(),  </a:t>
            </a:r>
            <a:r>
              <a:rPr lang="en-US" sz="1200" i="1" dirty="0" err="1"/>
              <a:t>FindClusters</a:t>
            </a:r>
            <a:r>
              <a:rPr lang="en-US" sz="1200" i="1" dirty="0"/>
              <a:t>()</a:t>
            </a:r>
          </a:p>
        </p:txBody>
      </p:sp>
    </p:spTree>
    <p:extLst>
      <p:ext uri="{BB962C8B-B14F-4D97-AF65-F5344CB8AC3E}">
        <p14:creationId xmlns:p14="http://schemas.microsoft.com/office/powerpoint/2010/main" val="36233086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8E6B8-8A1F-CBA5-E3BB-A814E8D6E4F7}"/>
              </a:ext>
            </a:extLst>
          </p:cNvPr>
          <p:cNvSpPr>
            <a:spLocks noGrp="1"/>
          </p:cNvSpPr>
          <p:nvPr>
            <p:ph type="title"/>
          </p:nvPr>
        </p:nvSpPr>
        <p:spPr/>
        <p:txBody>
          <a:bodyPr/>
          <a:lstStyle/>
          <a:p>
            <a:r>
              <a:rPr lang="en-US" dirty="0"/>
              <a:t>Nonlinear Dimension Reduction</a:t>
            </a:r>
          </a:p>
        </p:txBody>
      </p:sp>
      <p:sp>
        <p:nvSpPr>
          <p:cNvPr id="1033" name="TextBox 1032">
            <a:extLst>
              <a:ext uri="{FF2B5EF4-FFF2-40B4-BE49-F238E27FC236}">
                <a16:creationId xmlns:a16="http://schemas.microsoft.com/office/drawing/2014/main" id="{2BC0E9DB-1969-D1EC-AB60-0236744EB67E}"/>
              </a:ext>
            </a:extLst>
          </p:cNvPr>
          <p:cNvSpPr txBox="1"/>
          <p:nvPr/>
        </p:nvSpPr>
        <p:spPr>
          <a:xfrm>
            <a:off x="2321007" y="762424"/>
            <a:ext cx="8550333" cy="646331"/>
          </a:xfrm>
          <a:prstGeom prst="rect">
            <a:avLst/>
          </a:prstGeom>
          <a:noFill/>
        </p:spPr>
        <p:txBody>
          <a:bodyPr wrap="square" rtlCol="0">
            <a:spAutoFit/>
          </a:bodyPr>
          <a:lstStyle/>
          <a:p>
            <a:r>
              <a:rPr lang="en-US" dirty="0"/>
              <a:t>Perform and visualize nonlinear dimension reduction of cluster with the</a:t>
            </a:r>
            <a:r>
              <a:rPr lang="en-US" b="0" i="0" dirty="0">
                <a:solidFill>
                  <a:srgbClr val="2C3E50"/>
                </a:solidFill>
                <a:effectLst/>
                <a:latin typeface="Lato" panose="020F0502020204030203" pitchFamily="34" charset="0"/>
              </a:rPr>
              <a:t> Uniform Manifold Approximation and Projection (UMAP) </a:t>
            </a:r>
            <a:endParaRPr lang="en-US" dirty="0"/>
          </a:p>
        </p:txBody>
      </p:sp>
      <p:sp>
        <p:nvSpPr>
          <p:cNvPr id="1311" name="Rectangle 1310">
            <a:extLst>
              <a:ext uri="{FF2B5EF4-FFF2-40B4-BE49-F238E27FC236}">
                <a16:creationId xmlns:a16="http://schemas.microsoft.com/office/drawing/2014/main" id="{105B82B3-0B0D-0FC1-9CF3-F0BA7A5CD2FE}"/>
              </a:ext>
            </a:extLst>
          </p:cNvPr>
          <p:cNvSpPr/>
          <p:nvPr/>
        </p:nvSpPr>
        <p:spPr>
          <a:xfrm>
            <a:off x="0" y="6763368"/>
            <a:ext cx="2321007" cy="94631"/>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a:extLst>
              <a:ext uri="{FF2B5EF4-FFF2-40B4-BE49-F238E27FC236}">
                <a16:creationId xmlns:a16="http://schemas.microsoft.com/office/drawing/2014/main" id="{0CFF3439-AF25-30FE-2FC9-24D6D31FFAAF}"/>
              </a:ext>
            </a:extLst>
          </p:cNvPr>
          <p:cNvPicPr>
            <a:picLocks noChangeAspect="1"/>
          </p:cNvPicPr>
          <p:nvPr/>
        </p:nvPicPr>
        <p:blipFill>
          <a:blip r:embed="rId3"/>
          <a:stretch>
            <a:fillRect/>
          </a:stretch>
        </p:blipFill>
        <p:spPr>
          <a:xfrm>
            <a:off x="2357975" y="1471687"/>
            <a:ext cx="6077798" cy="838317"/>
          </a:xfrm>
          <a:prstGeom prst="rect">
            <a:avLst/>
          </a:prstGeom>
        </p:spPr>
      </p:pic>
      <p:pic>
        <p:nvPicPr>
          <p:cNvPr id="14" name="Picture 13">
            <a:extLst>
              <a:ext uri="{FF2B5EF4-FFF2-40B4-BE49-F238E27FC236}">
                <a16:creationId xmlns:a16="http://schemas.microsoft.com/office/drawing/2014/main" id="{91106FB4-33AB-7D79-3845-B6170F0FBAAE}"/>
              </a:ext>
            </a:extLst>
          </p:cNvPr>
          <p:cNvPicPr>
            <a:picLocks noChangeAspect="1"/>
          </p:cNvPicPr>
          <p:nvPr/>
        </p:nvPicPr>
        <p:blipFill>
          <a:blip r:embed="rId4"/>
          <a:stretch>
            <a:fillRect/>
          </a:stretch>
        </p:blipFill>
        <p:spPr>
          <a:xfrm>
            <a:off x="2406084" y="3166931"/>
            <a:ext cx="3159472" cy="2723683"/>
          </a:xfrm>
          <a:prstGeom prst="rect">
            <a:avLst/>
          </a:prstGeom>
        </p:spPr>
      </p:pic>
      <p:pic>
        <p:nvPicPr>
          <p:cNvPr id="18" name="Picture 17">
            <a:extLst>
              <a:ext uri="{FF2B5EF4-FFF2-40B4-BE49-F238E27FC236}">
                <a16:creationId xmlns:a16="http://schemas.microsoft.com/office/drawing/2014/main" id="{CC348678-D933-C8B7-0359-8E1F1A264B6E}"/>
              </a:ext>
            </a:extLst>
          </p:cNvPr>
          <p:cNvPicPr>
            <a:picLocks noChangeAspect="1"/>
          </p:cNvPicPr>
          <p:nvPr/>
        </p:nvPicPr>
        <p:blipFill rotWithShape="1">
          <a:blip r:embed="rId5"/>
          <a:srcRect l="1136" t="52312" r="10319"/>
          <a:stretch/>
        </p:blipFill>
        <p:spPr>
          <a:xfrm>
            <a:off x="8679179" y="4742269"/>
            <a:ext cx="3390901" cy="2057923"/>
          </a:xfrm>
          <a:prstGeom prst="rect">
            <a:avLst/>
          </a:prstGeom>
          <a:ln>
            <a:solidFill>
              <a:schemeClr val="bg2"/>
            </a:solidFill>
          </a:ln>
        </p:spPr>
      </p:pic>
      <p:pic>
        <p:nvPicPr>
          <p:cNvPr id="22" name="Picture 21">
            <a:extLst>
              <a:ext uri="{FF2B5EF4-FFF2-40B4-BE49-F238E27FC236}">
                <a16:creationId xmlns:a16="http://schemas.microsoft.com/office/drawing/2014/main" id="{4250E23E-4434-84BA-1D61-C3672C6A6A05}"/>
              </a:ext>
            </a:extLst>
          </p:cNvPr>
          <p:cNvPicPr>
            <a:picLocks noChangeAspect="1"/>
          </p:cNvPicPr>
          <p:nvPr/>
        </p:nvPicPr>
        <p:blipFill rotWithShape="1">
          <a:blip r:embed="rId6"/>
          <a:srcRect l="610" r="19936"/>
          <a:stretch/>
        </p:blipFill>
        <p:spPr>
          <a:xfrm>
            <a:off x="8679179" y="4561269"/>
            <a:ext cx="3390901" cy="181000"/>
          </a:xfrm>
          <a:prstGeom prst="rect">
            <a:avLst/>
          </a:prstGeom>
          <a:ln>
            <a:solidFill>
              <a:schemeClr val="bg2"/>
            </a:solidFill>
          </a:ln>
        </p:spPr>
      </p:pic>
      <p:sp>
        <p:nvSpPr>
          <p:cNvPr id="30" name="Rectangle 29">
            <a:extLst>
              <a:ext uri="{FF2B5EF4-FFF2-40B4-BE49-F238E27FC236}">
                <a16:creationId xmlns:a16="http://schemas.microsoft.com/office/drawing/2014/main" id="{A3FB24E9-FF27-E723-02C6-0BC395E9FA8C}"/>
              </a:ext>
            </a:extLst>
          </p:cNvPr>
          <p:cNvSpPr/>
          <p:nvPr/>
        </p:nvSpPr>
        <p:spPr>
          <a:xfrm>
            <a:off x="8679179" y="5203825"/>
            <a:ext cx="3404871" cy="1603375"/>
          </a:xfrm>
          <a:prstGeom prst="rect">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Arrow: Right 30">
            <a:extLst>
              <a:ext uri="{FF2B5EF4-FFF2-40B4-BE49-F238E27FC236}">
                <a16:creationId xmlns:a16="http://schemas.microsoft.com/office/drawing/2014/main" id="{78BE0864-1B34-657B-C767-C5A5CE8A3407}"/>
              </a:ext>
            </a:extLst>
          </p:cNvPr>
          <p:cNvSpPr/>
          <p:nvPr/>
        </p:nvSpPr>
        <p:spPr>
          <a:xfrm rot="5400000">
            <a:off x="954582" y="999393"/>
            <a:ext cx="125415"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2" name="Group 31">
            <a:extLst>
              <a:ext uri="{FF2B5EF4-FFF2-40B4-BE49-F238E27FC236}">
                <a16:creationId xmlns:a16="http://schemas.microsoft.com/office/drawing/2014/main" id="{5B2E20AC-2646-E569-1ECF-84DDF8D1288F}"/>
              </a:ext>
            </a:extLst>
          </p:cNvPr>
          <p:cNvGrpSpPr/>
          <p:nvPr/>
        </p:nvGrpSpPr>
        <p:grpSpPr>
          <a:xfrm>
            <a:off x="259881" y="615983"/>
            <a:ext cx="1514816" cy="338554"/>
            <a:chOff x="-69645" y="698949"/>
            <a:chExt cx="2178751" cy="338554"/>
          </a:xfrm>
        </p:grpSpPr>
        <p:sp>
          <p:nvSpPr>
            <p:cNvPr id="33" name="Rectangle 32">
              <a:extLst>
                <a:ext uri="{FF2B5EF4-FFF2-40B4-BE49-F238E27FC236}">
                  <a16:creationId xmlns:a16="http://schemas.microsoft.com/office/drawing/2014/main" id="{7A1FE0BA-1710-2897-2ECC-175BF55C399E}"/>
                </a:ext>
              </a:extLst>
            </p:cNvPr>
            <p:cNvSpPr/>
            <p:nvPr/>
          </p:nvSpPr>
          <p:spPr>
            <a:xfrm>
              <a:off x="113942" y="750352"/>
              <a:ext cx="1834757" cy="256032"/>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endParaRPr>
            </a:p>
          </p:txBody>
        </p:sp>
        <p:sp>
          <p:nvSpPr>
            <p:cNvPr id="35" name="TextBox 34">
              <a:extLst>
                <a:ext uri="{FF2B5EF4-FFF2-40B4-BE49-F238E27FC236}">
                  <a16:creationId xmlns:a16="http://schemas.microsoft.com/office/drawing/2014/main" id="{FF3D2D68-79B9-6FEA-4189-2B4034BD9F78}"/>
                </a:ext>
              </a:extLst>
            </p:cNvPr>
            <p:cNvSpPr txBox="1"/>
            <p:nvPr/>
          </p:nvSpPr>
          <p:spPr>
            <a:xfrm>
              <a:off x="-69645" y="698949"/>
              <a:ext cx="2178751" cy="338554"/>
            </a:xfrm>
            <a:prstGeom prst="rect">
              <a:avLst/>
            </a:prstGeom>
            <a:noFill/>
          </p:spPr>
          <p:txBody>
            <a:bodyPr wrap="square" rtlCol="0">
              <a:spAutoFit/>
            </a:bodyPr>
            <a:lstStyle/>
            <a:p>
              <a:pPr algn="ctr"/>
              <a:r>
                <a:rPr lang="en-US" sz="1600" b="1" dirty="0"/>
                <a:t>Importation</a:t>
              </a:r>
            </a:p>
          </p:txBody>
        </p:sp>
      </p:grpSp>
      <p:grpSp>
        <p:nvGrpSpPr>
          <p:cNvPr id="37" name="Group 36">
            <a:extLst>
              <a:ext uri="{FF2B5EF4-FFF2-40B4-BE49-F238E27FC236}">
                <a16:creationId xmlns:a16="http://schemas.microsoft.com/office/drawing/2014/main" id="{B2ECF80F-8600-40C3-743B-B4C991AAA6D9}"/>
              </a:ext>
            </a:extLst>
          </p:cNvPr>
          <p:cNvGrpSpPr/>
          <p:nvPr/>
        </p:nvGrpSpPr>
        <p:grpSpPr>
          <a:xfrm>
            <a:off x="129591" y="2495739"/>
            <a:ext cx="1775396" cy="338554"/>
            <a:chOff x="-11289" y="2786494"/>
            <a:chExt cx="2170520" cy="338554"/>
          </a:xfrm>
        </p:grpSpPr>
        <p:sp>
          <p:nvSpPr>
            <p:cNvPr id="38" name="Rectangle 37">
              <a:extLst>
                <a:ext uri="{FF2B5EF4-FFF2-40B4-BE49-F238E27FC236}">
                  <a16:creationId xmlns:a16="http://schemas.microsoft.com/office/drawing/2014/main" id="{645A5581-5159-1FF0-E3FF-FF9776F6E960}"/>
                </a:ext>
              </a:extLst>
            </p:cNvPr>
            <p:cNvSpPr/>
            <p:nvPr/>
          </p:nvSpPr>
          <p:spPr>
            <a:xfrm>
              <a:off x="176908" y="2814116"/>
              <a:ext cx="1835101" cy="256032"/>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9" name="TextBox 38">
              <a:extLst>
                <a:ext uri="{FF2B5EF4-FFF2-40B4-BE49-F238E27FC236}">
                  <a16:creationId xmlns:a16="http://schemas.microsoft.com/office/drawing/2014/main" id="{241EEBF4-EF22-933B-B290-5D32069E17DB}"/>
                </a:ext>
              </a:extLst>
            </p:cNvPr>
            <p:cNvSpPr txBox="1"/>
            <p:nvPr/>
          </p:nvSpPr>
          <p:spPr>
            <a:xfrm>
              <a:off x="-11289" y="2786494"/>
              <a:ext cx="2170520" cy="338554"/>
            </a:xfrm>
            <a:prstGeom prst="rect">
              <a:avLst/>
            </a:prstGeom>
            <a:noFill/>
          </p:spPr>
          <p:txBody>
            <a:bodyPr wrap="square" rtlCol="0">
              <a:spAutoFit/>
            </a:bodyPr>
            <a:lstStyle/>
            <a:p>
              <a:pPr algn="ctr"/>
              <a:r>
                <a:rPr lang="en-US" sz="1600" b="1" dirty="0"/>
                <a:t>Normalization</a:t>
              </a:r>
            </a:p>
          </p:txBody>
        </p:sp>
      </p:grpSp>
      <p:grpSp>
        <p:nvGrpSpPr>
          <p:cNvPr id="41" name="Group 40">
            <a:extLst>
              <a:ext uri="{FF2B5EF4-FFF2-40B4-BE49-F238E27FC236}">
                <a16:creationId xmlns:a16="http://schemas.microsoft.com/office/drawing/2014/main" id="{55A45605-56E7-BBC8-96DF-21533F8C857C}"/>
              </a:ext>
            </a:extLst>
          </p:cNvPr>
          <p:cNvGrpSpPr/>
          <p:nvPr/>
        </p:nvGrpSpPr>
        <p:grpSpPr>
          <a:xfrm>
            <a:off x="126166" y="3893924"/>
            <a:ext cx="1782247" cy="830997"/>
            <a:chOff x="27906" y="5317845"/>
            <a:chExt cx="2185416" cy="830997"/>
          </a:xfrm>
        </p:grpSpPr>
        <p:sp>
          <p:nvSpPr>
            <p:cNvPr id="43" name="Rectangle 42">
              <a:extLst>
                <a:ext uri="{FF2B5EF4-FFF2-40B4-BE49-F238E27FC236}">
                  <a16:creationId xmlns:a16="http://schemas.microsoft.com/office/drawing/2014/main" id="{7AEBECE3-92FE-A143-E183-E4B1DED5C3D2}"/>
                </a:ext>
              </a:extLst>
            </p:cNvPr>
            <p:cNvSpPr/>
            <p:nvPr/>
          </p:nvSpPr>
          <p:spPr>
            <a:xfrm>
              <a:off x="292267" y="5372080"/>
              <a:ext cx="1658952" cy="729608"/>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4" name="TextBox 43">
              <a:extLst>
                <a:ext uri="{FF2B5EF4-FFF2-40B4-BE49-F238E27FC236}">
                  <a16:creationId xmlns:a16="http://schemas.microsoft.com/office/drawing/2014/main" id="{084ADF0B-75D7-0459-9444-6FB6B2B3C985}"/>
                </a:ext>
              </a:extLst>
            </p:cNvPr>
            <p:cNvSpPr txBox="1"/>
            <p:nvPr/>
          </p:nvSpPr>
          <p:spPr>
            <a:xfrm>
              <a:off x="27906" y="5317845"/>
              <a:ext cx="2185416" cy="830997"/>
            </a:xfrm>
            <a:prstGeom prst="rect">
              <a:avLst/>
            </a:prstGeom>
            <a:noFill/>
          </p:spPr>
          <p:txBody>
            <a:bodyPr wrap="square" rtlCol="0">
              <a:spAutoFit/>
            </a:bodyPr>
            <a:lstStyle/>
            <a:p>
              <a:pPr algn="ctr"/>
              <a:r>
                <a:rPr lang="en-US" sz="1600" b="1" dirty="0"/>
                <a:t>Linear Dimensional </a:t>
              </a:r>
            </a:p>
            <a:p>
              <a:pPr algn="ctr"/>
              <a:r>
                <a:rPr lang="en-US" sz="1600" b="1" dirty="0"/>
                <a:t>Reduction </a:t>
              </a:r>
            </a:p>
          </p:txBody>
        </p:sp>
      </p:grpSp>
      <p:grpSp>
        <p:nvGrpSpPr>
          <p:cNvPr id="46" name="Group 45">
            <a:extLst>
              <a:ext uri="{FF2B5EF4-FFF2-40B4-BE49-F238E27FC236}">
                <a16:creationId xmlns:a16="http://schemas.microsoft.com/office/drawing/2014/main" id="{7122314A-9309-3FB9-8BF0-5F259E22487B}"/>
              </a:ext>
            </a:extLst>
          </p:cNvPr>
          <p:cNvGrpSpPr/>
          <p:nvPr/>
        </p:nvGrpSpPr>
        <p:grpSpPr>
          <a:xfrm>
            <a:off x="297313" y="5068440"/>
            <a:ext cx="1439952" cy="338554"/>
            <a:chOff x="154851" y="5720670"/>
            <a:chExt cx="2215538" cy="338554"/>
          </a:xfrm>
        </p:grpSpPr>
        <p:sp>
          <p:nvSpPr>
            <p:cNvPr id="54" name="Rectangle 53">
              <a:extLst>
                <a:ext uri="{FF2B5EF4-FFF2-40B4-BE49-F238E27FC236}">
                  <a16:creationId xmlns:a16="http://schemas.microsoft.com/office/drawing/2014/main" id="{586B18AE-72DC-6910-C8CA-54901CCDCFA0}"/>
                </a:ext>
              </a:extLst>
            </p:cNvPr>
            <p:cNvSpPr/>
            <p:nvPr/>
          </p:nvSpPr>
          <p:spPr>
            <a:xfrm>
              <a:off x="199869" y="5754457"/>
              <a:ext cx="2170520" cy="282928"/>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5" name="TextBox 54">
              <a:extLst>
                <a:ext uri="{FF2B5EF4-FFF2-40B4-BE49-F238E27FC236}">
                  <a16:creationId xmlns:a16="http://schemas.microsoft.com/office/drawing/2014/main" id="{E1AEDA53-D77F-8C5F-FB8D-CD0034A90705}"/>
                </a:ext>
              </a:extLst>
            </p:cNvPr>
            <p:cNvSpPr txBox="1"/>
            <p:nvPr/>
          </p:nvSpPr>
          <p:spPr>
            <a:xfrm>
              <a:off x="154851" y="5720670"/>
              <a:ext cx="2170520" cy="338554"/>
            </a:xfrm>
            <a:prstGeom prst="rect">
              <a:avLst/>
            </a:prstGeom>
            <a:noFill/>
          </p:spPr>
          <p:txBody>
            <a:bodyPr wrap="square" rtlCol="0">
              <a:spAutoFit/>
            </a:bodyPr>
            <a:lstStyle/>
            <a:p>
              <a:pPr algn="ctr"/>
              <a:r>
                <a:rPr lang="en-US" sz="1600" b="1" dirty="0"/>
                <a:t>Clustering</a:t>
              </a:r>
            </a:p>
          </p:txBody>
        </p:sp>
      </p:grpSp>
      <p:grpSp>
        <p:nvGrpSpPr>
          <p:cNvPr id="56" name="Group 55">
            <a:extLst>
              <a:ext uri="{FF2B5EF4-FFF2-40B4-BE49-F238E27FC236}">
                <a16:creationId xmlns:a16="http://schemas.microsoft.com/office/drawing/2014/main" id="{CE448981-5463-0F4B-28D1-75EA5C51EA60}"/>
              </a:ext>
            </a:extLst>
          </p:cNvPr>
          <p:cNvGrpSpPr/>
          <p:nvPr/>
        </p:nvGrpSpPr>
        <p:grpSpPr>
          <a:xfrm>
            <a:off x="497860" y="1868568"/>
            <a:ext cx="1038858" cy="338554"/>
            <a:chOff x="59136" y="2068190"/>
            <a:chExt cx="2233557" cy="338554"/>
          </a:xfrm>
        </p:grpSpPr>
        <p:sp>
          <p:nvSpPr>
            <p:cNvPr id="58" name="Rectangle 57">
              <a:extLst>
                <a:ext uri="{FF2B5EF4-FFF2-40B4-BE49-F238E27FC236}">
                  <a16:creationId xmlns:a16="http://schemas.microsoft.com/office/drawing/2014/main" id="{DC81DBE9-0C89-FB9A-8DF4-84E6D63B71E4}"/>
                </a:ext>
              </a:extLst>
            </p:cNvPr>
            <p:cNvSpPr/>
            <p:nvPr/>
          </p:nvSpPr>
          <p:spPr>
            <a:xfrm>
              <a:off x="113938" y="2120893"/>
              <a:ext cx="2178755" cy="256032"/>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dirty="0">
                <a:solidFill>
                  <a:schemeClr val="tx1"/>
                </a:solidFill>
              </a:endParaRPr>
            </a:p>
          </p:txBody>
        </p:sp>
        <p:sp>
          <p:nvSpPr>
            <p:cNvPr id="59" name="TextBox 58">
              <a:extLst>
                <a:ext uri="{FF2B5EF4-FFF2-40B4-BE49-F238E27FC236}">
                  <a16:creationId xmlns:a16="http://schemas.microsoft.com/office/drawing/2014/main" id="{E78BEF11-2CD1-0C96-9DC3-239989D6C3BC}"/>
                </a:ext>
              </a:extLst>
            </p:cNvPr>
            <p:cNvSpPr txBox="1"/>
            <p:nvPr/>
          </p:nvSpPr>
          <p:spPr>
            <a:xfrm>
              <a:off x="59136" y="2068190"/>
              <a:ext cx="2204989" cy="338554"/>
            </a:xfrm>
            <a:prstGeom prst="rect">
              <a:avLst/>
            </a:prstGeom>
            <a:noFill/>
          </p:spPr>
          <p:txBody>
            <a:bodyPr wrap="square" rtlCol="0">
              <a:spAutoFit/>
            </a:bodyPr>
            <a:lstStyle/>
            <a:p>
              <a:pPr algn="ctr"/>
              <a:r>
                <a:rPr lang="en-US" sz="1600" b="1" dirty="0"/>
                <a:t>Filtering</a:t>
              </a:r>
            </a:p>
          </p:txBody>
        </p:sp>
      </p:grpSp>
      <p:grpSp>
        <p:nvGrpSpPr>
          <p:cNvPr id="60" name="Group 59">
            <a:extLst>
              <a:ext uri="{FF2B5EF4-FFF2-40B4-BE49-F238E27FC236}">
                <a16:creationId xmlns:a16="http://schemas.microsoft.com/office/drawing/2014/main" id="{70D306E2-2B2E-A4F1-BEB7-4AC6FB38D81C}"/>
              </a:ext>
            </a:extLst>
          </p:cNvPr>
          <p:cNvGrpSpPr/>
          <p:nvPr/>
        </p:nvGrpSpPr>
        <p:grpSpPr>
          <a:xfrm>
            <a:off x="10652" y="1251183"/>
            <a:ext cx="2013275" cy="338554"/>
            <a:chOff x="97343" y="1300458"/>
            <a:chExt cx="2194560" cy="338554"/>
          </a:xfrm>
        </p:grpSpPr>
        <p:sp>
          <p:nvSpPr>
            <p:cNvPr id="1024" name="Rectangle 1023">
              <a:extLst>
                <a:ext uri="{FF2B5EF4-FFF2-40B4-BE49-F238E27FC236}">
                  <a16:creationId xmlns:a16="http://schemas.microsoft.com/office/drawing/2014/main" id="{9450954A-AD4A-79F8-A48A-3CF42356B16A}"/>
                </a:ext>
              </a:extLst>
            </p:cNvPr>
            <p:cNvSpPr/>
            <p:nvPr/>
          </p:nvSpPr>
          <p:spPr>
            <a:xfrm>
              <a:off x="179627" y="1332386"/>
              <a:ext cx="2062017" cy="256032"/>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29" name="TextBox 1028">
              <a:extLst>
                <a:ext uri="{FF2B5EF4-FFF2-40B4-BE49-F238E27FC236}">
                  <a16:creationId xmlns:a16="http://schemas.microsoft.com/office/drawing/2014/main" id="{437ED802-2946-A3A8-A4D4-634FC3926B8B}"/>
                </a:ext>
              </a:extLst>
            </p:cNvPr>
            <p:cNvSpPr txBox="1"/>
            <p:nvPr/>
          </p:nvSpPr>
          <p:spPr>
            <a:xfrm>
              <a:off x="97343" y="1300458"/>
              <a:ext cx="2194560" cy="338554"/>
            </a:xfrm>
            <a:prstGeom prst="rect">
              <a:avLst/>
            </a:prstGeom>
            <a:noFill/>
          </p:spPr>
          <p:txBody>
            <a:bodyPr wrap="square" rtlCol="0">
              <a:spAutoFit/>
            </a:bodyPr>
            <a:lstStyle/>
            <a:p>
              <a:pPr algn="ctr"/>
              <a:r>
                <a:rPr lang="en-US" sz="1600" b="1" dirty="0"/>
                <a:t>Metadata Curation</a:t>
              </a:r>
            </a:p>
          </p:txBody>
        </p:sp>
      </p:grpSp>
      <p:grpSp>
        <p:nvGrpSpPr>
          <p:cNvPr id="1031" name="Group 1030">
            <a:extLst>
              <a:ext uri="{FF2B5EF4-FFF2-40B4-BE49-F238E27FC236}">
                <a16:creationId xmlns:a16="http://schemas.microsoft.com/office/drawing/2014/main" id="{02F91B40-C49A-6AA4-2772-AAB43BAB19C6}"/>
              </a:ext>
            </a:extLst>
          </p:cNvPr>
          <p:cNvGrpSpPr/>
          <p:nvPr/>
        </p:nvGrpSpPr>
        <p:grpSpPr>
          <a:xfrm>
            <a:off x="442419" y="3286428"/>
            <a:ext cx="1149740" cy="338554"/>
            <a:chOff x="-63988" y="3721744"/>
            <a:chExt cx="2170519" cy="338554"/>
          </a:xfrm>
        </p:grpSpPr>
        <p:sp>
          <p:nvSpPr>
            <p:cNvPr id="1032" name="Rectangle 1031">
              <a:extLst>
                <a:ext uri="{FF2B5EF4-FFF2-40B4-BE49-F238E27FC236}">
                  <a16:creationId xmlns:a16="http://schemas.microsoft.com/office/drawing/2014/main" id="{263A9199-22BC-7035-7024-15E4692BABB4}"/>
                </a:ext>
              </a:extLst>
            </p:cNvPr>
            <p:cNvSpPr/>
            <p:nvPr/>
          </p:nvSpPr>
          <p:spPr>
            <a:xfrm>
              <a:off x="87705" y="3760558"/>
              <a:ext cx="1918995" cy="281534"/>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34" name="TextBox 1033">
              <a:extLst>
                <a:ext uri="{FF2B5EF4-FFF2-40B4-BE49-F238E27FC236}">
                  <a16:creationId xmlns:a16="http://schemas.microsoft.com/office/drawing/2014/main" id="{58204E7B-0038-2808-55E9-0E01DEC7653F}"/>
                </a:ext>
              </a:extLst>
            </p:cNvPr>
            <p:cNvSpPr txBox="1"/>
            <p:nvPr/>
          </p:nvSpPr>
          <p:spPr>
            <a:xfrm>
              <a:off x="-63988" y="3721744"/>
              <a:ext cx="2170519" cy="338554"/>
            </a:xfrm>
            <a:prstGeom prst="rect">
              <a:avLst/>
            </a:prstGeom>
            <a:noFill/>
          </p:spPr>
          <p:txBody>
            <a:bodyPr wrap="square" rtlCol="0">
              <a:spAutoFit/>
            </a:bodyPr>
            <a:lstStyle/>
            <a:p>
              <a:pPr algn="ctr"/>
              <a:r>
                <a:rPr lang="en-US" sz="1600" b="1" dirty="0"/>
                <a:t>Scaling</a:t>
              </a:r>
            </a:p>
          </p:txBody>
        </p:sp>
      </p:grpSp>
      <p:sp>
        <p:nvSpPr>
          <p:cNvPr id="1035" name="TextBox 1034">
            <a:extLst>
              <a:ext uri="{FF2B5EF4-FFF2-40B4-BE49-F238E27FC236}">
                <a16:creationId xmlns:a16="http://schemas.microsoft.com/office/drawing/2014/main" id="{97D2462B-37AC-D663-4C85-3F094D348736}"/>
              </a:ext>
            </a:extLst>
          </p:cNvPr>
          <p:cNvSpPr txBox="1"/>
          <p:nvPr/>
        </p:nvSpPr>
        <p:spPr>
          <a:xfrm>
            <a:off x="116204" y="872289"/>
            <a:ext cx="1802171" cy="276999"/>
          </a:xfrm>
          <a:prstGeom prst="rect">
            <a:avLst/>
          </a:prstGeom>
          <a:noFill/>
        </p:spPr>
        <p:txBody>
          <a:bodyPr wrap="square">
            <a:spAutoFit/>
          </a:bodyPr>
          <a:lstStyle/>
          <a:p>
            <a:pPr algn="ctr"/>
            <a:r>
              <a:rPr lang="en-US" sz="1200" i="1" dirty="0" err="1"/>
              <a:t>CreateSeuratObject</a:t>
            </a:r>
            <a:r>
              <a:rPr lang="en-US" sz="1200" i="1" dirty="0"/>
              <a:t>()</a:t>
            </a:r>
          </a:p>
        </p:txBody>
      </p:sp>
      <p:sp>
        <p:nvSpPr>
          <p:cNvPr id="1036" name="TextBox 1035">
            <a:extLst>
              <a:ext uri="{FF2B5EF4-FFF2-40B4-BE49-F238E27FC236}">
                <a16:creationId xmlns:a16="http://schemas.microsoft.com/office/drawing/2014/main" id="{E655DA58-66D6-E97A-BDB1-427C6A3F3736}"/>
              </a:ext>
            </a:extLst>
          </p:cNvPr>
          <p:cNvSpPr txBox="1"/>
          <p:nvPr/>
        </p:nvSpPr>
        <p:spPr>
          <a:xfrm>
            <a:off x="95851" y="1480009"/>
            <a:ext cx="1842877" cy="276999"/>
          </a:xfrm>
          <a:prstGeom prst="rect">
            <a:avLst/>
          </a:prstGeom>
          <a:noFill/>
        </p:spPr>
        <p:txBody>
          <a:bodyPr wrap="square">
            <a:spAutoFit/>
          </a:bodyPr>
          <a:lstStyle/>
          <a:p>
            <a:pPr algn="ctr"/>
            <a:r>
              <a:rPr lang="en-US" sz="1200" i="1" dirty="0" err="1"/>
              <a:t>PercentageFeatureSet</a:t>
            </a:r>
            <a:r>
              <a:rPr lang="en-US" sz="1200" i="1" dirty="0"/>
              <a:t>()</a:t>
            </a:r>
          </a:p>
        </p:txBody>
      </p:sp>
      <p:sp>
        <p:nvSpPr>
          <p:cNvPr id="1037" name="TextBox 1036">
            <a:extLst>
              <a:ext uri="{FF2B5EF4-FFF2-40B4-BE49-F238E27FC236}">
                <a16:creationId xmlns:a16="http://schemas.microsoft.com/office/drawing/2014/main" id="{F3FA8851-2294-65F6-9123-6E603A8BA4C8}"/>
              </a:ext>
            </a:extLst>
          </p:cNvPr>
          <p:cNvSpPr txBox="1"/>
          <p:nvPr/>
        </p:nvSpPr>
        <p:spPr>
          <a:xfrm>
            <a:off x="599219" y="2119187"/>
            <a:ext cx="836140" cy="276999"/>
          </a:xfrm>
          <a:prstGeom prst="rect">
            <a:avLst/>
          </a:prstGeom>
          <a:noFill/>
        </p:spPr>
        <p:txBody>
          <a:bodyPr wrap="square">
            <a:spAutoFit/>
          </a:bodyPr>
          <a:lstStyle/>
          <a:p>
            <a:pPr algn="ctr"/>
            <a:r>
              <a:rPr lang="en-US" sz="1200" i="1" dirty="0"/>
              <a:t>subset()</a:t>
            </a:r>
          </a:p>
        </p:txBody>
      </p:sp>
      <p:sp>
        <p:nvSpPr>
          <p:cNvPr id="1038" name="TextBox 1037">
            <a:extLst>
              <a:ext uri="{FF2B5EF4-FFF2-40B4-BE49-F238E27FC236}">
                <a16:creationId xmlns:a16="http://schemas.microsoft.com/office/drawing/2014/main" id="{87B72F3B-8C41-177A-8523-1AB522AB845C}"/>
              </a:ext>
            </a:extLst>
          </p:cNvPr>
          <p:cNvSpPr txBox="1"/>
          <p:nvPr/>
        </p:nvSpPr>
        <p:spPr>
          <a:xfrm>
            <a:off x="278254" y="2741589"/>
            <a:ext cx="1478071" cy="276999"/>
          </a:xfrm>
          <a:prstGeom prst="rect">
            <a:avLst/>
          </a:prstGeom>
          <a:noFill/>
        </p:spPr>
        <p:txBody>
          <a:bodyPr wrap="square">
            <a:spAutoFit/>
          </a:bodyPr>
          <a:lstStyle/>
          <a:p>
            <a:pPr algn="ctr"/>
            <a:r>
              <a:rPr lang="en-US" sz="1200" i="1" dirty="0" err="1"/>
              <a:t>NormalizeData</a:t>
            </a:r>
            <a:r>
              <a:rPr lang="en-US" sz="1200" i="1" dirty="0"/>
              <a:t>()</a:t>
            </a:r>
          </a:p>
        </p:txBody>
      </p:sp>
      <p:sp>
        <p:nvSpPr>
          <p:cNvPr id="1039" name="TextBox 1038">
            <a:extLst>
              <a:ext uri="{FF2B5EF4-FFF2-40B4-BE49-F238E27FC236}">
                <a16:creationId xmlns:a16="http://schemas.microsoft.com/office/drawing/2014/main" id="{180C61E2-B140-6A9F-1238-75981F40A253}"/>
              </a:ext>
            </a:extLst>
          </p:cNvPr>
          <p:cNvSpPr txBox="1"/>
          <p:nvPr/>
        </p:nvSpPr>
        <p:spPr>
          <a:xfrm>
            <a:off x="230288" y="2911408"/>
            <a:ext cx="1574002" cy="276999"/>
          </a:xfrm>
          <a:prstGeom prst="rect">
            <a:avLst/>
          </a:prstGeom>
          <a:noFill/>
        </p:spPr>
        <p:txBody>
          <a:bodyPr wrap="square">
            <a:spAutoFit/>
          </a:bodyPr>
          <a:lstStyle/>
          <a:p>
            <a:pPr algn="ctr"/>
            <a:r>
              <a:rPr lang="en-US" sz="1200" i="1" dirty="0" err="1"/>
              <a:t>FindVariableFeatures</a:t>
            </a:r>
            <a:r>
              <a:rPr lang="en-US" sz="1200" i="1" dirty="0"/>
              <a:t>()</a:t>
            </a:r>
          </a:p>
        </p:txBody>
      </p:sp>
      <p:sp>
        <p:nvSpPr>
          <p:cNvPr id="1040" name="TextBox 1039">
            <a:extLst>
              <a:ext uri="{FF2B5EF4-FFF2-40B4-BE49-F238E27FC236}">
                <a16:creationId xmlns:a16="http://schemas.microsoft.com/office/drawing/2014/main" id="{11BE4DF3-B693-701F-C867-5E12E31730D0}"/>
              </a:ext>
            </a:extLst>
          </p:cNvPr>
          <p:cNvSpPr txBox="1"/>
          <p:nvPr/>
        </p:nvSpPr>
        <p:spPr>
          <a:xfrm>
            <a:off x="548026" y="3551210"/>
            <a:ext cx="938526" cy="276999"/>
          </a:xfrm>
          <a:prstGeom prst="rect">
            <a:avLst/>
          </a:prstGeom>
          <a:noFill/>
        </p:spPr>
        <p:txBody>
          <a:bodyPr wrap="square">
            <a:spAutoFit/>
          </a:bodyPr>
          <a:lstStyle/>
          <a:p>
            <a:pPr algn="ctr"/>
            <a:r>
              <a:rPr lang="en-US" sz="1200" i="1" dirty="0" err="1"/>
              <a:t>ScaleData</a:t>
            </a:r>
            <a:r>
              <a:rPr lang="en-US" sz="1200" i="1" dirty="0"/>
              <a:t>()</a:t>
            </a:r>
          </a:p>
        </p:txBody>
      </p:sp>
      <p:sp>
        <p:nvSpPr>
          <p:cNvPr id="1041" name="TextBox 1040">
            <a:extLst>
              <a:ext uri="{FF2B5EF4-FFF2-40B4-BE49-F238E27FC236}">
                <a16:creationId xmlns:a16="http://schemas.microsoft.com/office/drawing/2014/main" id="{CB690314-CACE-7DCE-B46B-528685C02A64}"/>
              </a:ext>
            </a:extLst>
          </p:cNvPr>
          <p:cNvSpPr txBox="1"/>
          <p:nvPr/>
        </p:nvSpPr>
        <p:spPr>
          <a:xfrm>
            <a:off x="132240" y="4654161"/>
            <a:ext cx="1770098" cy="276999"/>
          </a:xfrm>
          <a:prstGeom prst="rect">
            <a:avLst/>
          </a:prstGeom>
          <a:noFill/>
        </p:spPr>
        <p:txBody>
          <a:bodyPr wrap="square">
            <a:spAutoFit/>
          </a:bodyPr>
          <a:lstStyle/>
          <a:p>
            <a:pPr algn="ctr"/>
            <a:r>
              <a:rPr lang="en-US" sz="1200" i="1" dirty="0" err="1"/>
              <a:t>RunPCA</a:t>
            </a:r>
            <a:r>
              <a:rPr lang="en-US" sz="1200" i="1" dirty="0"/>
              <a:t>(),   </a:t>
            </a:r>
            <a:r>
              <a:rPr lang="en-US" sz="1200" i="1" dirty="0" err="1"/>
              <a:t>ElbowPlot</a:t>
            </a:r>
            <a:r>
              <a:rPr lang="en-US" sz="1200" i="1" dirty="0"/>
              <a:t>() </a:t>
            </a:r>
          </a:p>
        </p:txBody>
      </p:sp>
      <p:sp>
        <p:nvSpPr>
          <p:cNvPr id="1042" name="TextBox 1041">
            <a:extLst>
              <a:ext uri="{FF2B5EF4-FFF2-40B4-BE49-F238E27FC236}">
                <a16:creationId xmlns:a16="http://schemas.microsoft.com/office/drawing/2014/main" id="{92542988-80BE-5817-C86C-7FEE0B9CEB73}"/>
              </a:ext>
            </a:extLst>
          </p:cNvPr>
          <p:cNvSpPr txBox="1"/>
          <p:nvPr/>
        </p:nvSpPr>
        <p:spPr>
          <a:xfrm>
            <a:off x="121397" y="6514655"/>
            <a:ext cx="1791785" cy="276999"/>
          </a:xfrm>
          <a:prstGeom prst="rect">
            <a:avLst/>
          </a:prstGeom>
          <a:noFill/>
        </p:spPr>
        <p:txBody>
          <a:bodyPr wrap="square">
            <a:spAutoFit/>
          </a:bodyPr>
          <a:lstStyle/>
          <a:p>
            <a:pPr algn="ctr"/>
            <a:r>
              <a:rPr lang="en-US" sz="1200" i="1" dirty="0" err="1"/>
              <a:t>RunUMAP</a:t>
            </a:r>
            <a:r>
              <a:rPr lang="en-US" sz="1200" i="1" dirty="0"/>
              <a:t>(), </a:t>
            </a:r>
            <a:r>
              <a:rPr lang="en-US" sz="1200" i="1" dirty="0" err="1"/>
              <a:t>DimPlot</a:t>
            </a:r>
            <a:r>
              <a:rPr lang="en-US" sz="1200" i="1" dirty="0"/>
              <a:t>()</a:t>
            </a:r>
          </a:p>
        </p:txBody>
      </p:sp>
      <p:grpSp>
        <p:nvGrpSpPr>
          <p:cNvPr id="1043" name="Group 1042">
            <a:extLst>
              <a:ext uri="{FF2B5EF4-FFF2-40B4-BE49-F238E27FC236}">
                <a16:creationId xmlns:a16="http://schemas.microsoft.com/office/drawing/2014/main" id="{87AAFAE8-7B85-CE3F-0435-4AE926A5ADD9}"/>
              </a:ext>
            </a:extLst>
          </p:cNvPr>
          <p:cNvGrpSpPr/>
          <p:nvPr/>
        </p:nvGrpSpPr>
        <p:grpSpPr>
          <a:xfrm>
            <a:off x="311331" y="5752796"/>
            <a:ext cx="1411916" cy="830997"/>
            <a:chOff x="136544" y="5759803"/>
            <a:chExt cx="2172401" cy="830997"/>
          </a:xfrm>
        </p:grpSpPr>
        <p:sp>
          <p:nvSpPr>
            <p:cNvPr id="1044" name="Rectangle 1043">
              <a:extLst>
                <a:ext uri="{FF2B5EF4-FFF2-40B4-BE49-F238E27FC236}">
                  <a16:creationId xmlns:a16="http://schemas.microsoft.com/office/drawing/2014/main" id="{615D7F78-F615-6862-E5DA-697B7B8F65D1}"/>
                </a:ext>
              </a:extLst>
            </p:cNvPr>
            <p:cNvSpPr/>
            <p:nvPr/>
          </p:nvSpPr>
          <p:spPr>
            <a:xfrm>
              <a:off x="138426" y="5810056"/>
              <a:ext cx="2170519" cy="730198"/>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45" name="TextBox 1044">
              <a:extLst>
                <a:ext uri="{FF2B5EF4-FFF2-40B4-BE49-F238E27FC236}">
                  <a16:creationId xmlns:a16="http://schemas.microsoft.com/office/drawing/2014/main" id="{9D8CFC8E-F7CA-EC7E-BD45-730E03B9E231}"/>
                </a:ext>
              </a:extLst>
            </p:cNvPr>
            <p:cNvSpPr txBox="1"/>
            <p:nvPr/>
          </p:nvSpPr>
          <p:spPr>
            <a:xfrm>
              <a:off x="136544" y="5759803"/>
              <a:ext cx="2170519" cy="830997"/>
            </a:xfrm>
            <a:prstGeom prst="rect">
              <a:avLst/>
            </a:prstGeom>
            <a:noFill/>
          </p:spPr>
          <p:txBody>
            <a:bodyPr wrap="square" rtlCol="0">
              <a:spAutoFit/>
            </a:bodyPr>
            <a:lstStyle/>
            <a:p>
              <a:pPr algn="ctr"/>
              <a:r>
                <a:rPr lang="en-US" sz="1600" b="1" dirty="0"/>
                <a:t>Nonlinear Dimension Reduction</a:t>
              </a:r>
            </a:p>
          </p:txBody>
        </p:sp>
      </p:grpSp>
      <p:sp>
        <p:nvSpPr>
          <p:cNvPr id="1046" name="Arrow: Right 1045">
            <a:extLst>
              <a:ext uri="{FF2B5EF4-FFF2-40B4-BE49-F238E27FC236}">
                <a16:creationId xmlns:a16="http://schemas.microsoft.com/office/drawing/2014/main" id="{3304E7BA-C84E-AA88-C234-3EB5099E4B40}"/>
              </a:ext>
            </a:extLst>
          </p:cNvPr>
          <p:cNvSpPr/>
          <p:nvPr/>
        </p:nvSpPr>
        <p:spPr>
          <a:xfrm rot="5400000">
            <a:off x="949027" y="1629598"/>
            <a:ext cx="136524"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7" name="Arrow: Right 1046">
            <a:extLst>
              <a:ext uri="{FF2B5EF4-FFF2-40B4-BE49-F238E27FC236}">
                <a16:creationId xmlns:a16="http://schemas.microsoft.com/office/drawing/2014/main" id="{8D7D0E2B-C90B-6BEC-2853-A24EB9895E24}"/>
              </a:ext>
            </a:extLst>
          </p:cNvPr>
          <p:cNvSpPr/>
          <p:nvPr/>
        </p:nvSpPr>
        <p:spPr>
          <a:xfrm rot="5400000">
            <a:off x="959855" y="2237326"/>
            <a:ext cx="114868"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8" name="Arrow: Right 1047">
            <a:extLst>
              <a:ext uri="{FF2B5EF4-FFF2-40B4-BE49-F238E27FC236}">
                <a16:creationId xmlns:a16="http://schemas.microsoft.com/office/drawing/2014/main" id="{1DA1F6BA-5EA0-54D4-065E-D4947F8BF019}"/>
              </a:ext>
            </a:extLst>
          </p:cNvPr>
          <p:cNvSpPr/>
          <p:nvPr/>
        </p:nvSpPr>
        <p:spPr>
          <a:xfrm rot="5400000">
            <a:off x="964387" y="3041195"/>
            <a:ext cx="105805"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9" name="Arrow: Right 1048">
            <a:extLst>
              <a:ext uri="{FF2B5EF4-FFF2-40B4-BE49-F238E27FC236}">
                <a16:creationId xmlns:a16="http://schemas.microsoft.com/office/drawing/2014/main" id="{24556420-936F-C86C-EC46-A400AC99D437}"/>
              </a:ext>
            </a:extLst>
          </p:cNvPr>
          <p:cNvSpPr/>
          <p:nvPr/>
        </p:nvSpPr>
        <p:spPr>
          <a:xfrm rot="5400000">
            <a:off x="957539" y="3673785"/>
            <a:ext cx="119500"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0" name="Arrow: Right 1049">
            <a:extLst>
              <a:ext uri="{FF2B5EF4-FFF2-40B4-BE49-F238E27FC236}">
                <a16:creationId xmlns:a16="http://schemas.microsoft.com/office/drawing/2014/main" id="{2AC15142-9EBF-5985-8CD5-4A83E23A767F}"/>
              </a:ext>
            </a:extLst>
          </p:cNvPr>
          <p:cNvSpPr/>
          <p:nvPr/>
        </p:nvSpPr>
        <p:spPr>
          <a:xfrm rot="5400000">
            <a:off x="940804" y="4805633"/>
            <a:ext cx="152971"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1" name="Arrow: Right 1050">
            <a:extLst>
              <a:ext uri="{FF2B5EF4-FFF2-40B4-BE49-F238E27FC236}">
                <a16:creationId xmlns:a16="http://schemas.microsoft.com/office/drawing/2014/main" id="{8DAA772B-FBD2-C6E5-5855-03E0432A58FD}"/>
              </a:ext>
            </a:extLst>
          </p:cNvPr>
          <p:cNvSpPr/>
          <p:nvPr/>
        </p:nvSpPr>
        <p:spPr>
          <a:xfrm rot="5400000">
            <a:off x="940804" y="5501332"/>
            <a:ext cx="152971"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2" name="TextBox 1051">
            <a:extLst>
              <a:ext uri="{FF2B5EF4-FFF2-40B4-BE49-F238E27FC236}">
                <a16:creationId xmlns:a16="http://schemas.microsoft.com/office/drawing/2014/main" id="{601F75C1-E2A9-A645-04E8-8D84EEA145E6}"/>
              </a:ext>
            </a:extLst>
          </p:cNvPr>
          <p:cNvSpPr txBox="1"/>
          <p:nvPr/>
        </p:nvSpPr>
        <p:spPr>
          <a:xfrm>
            <a:off x="-79991" y="5334143"/>
            <a:ext cx="2194560" cy="276999"/>
          </a:xfrm>
          <a:prstGeom prst="rect">
            <a:avLst/>
          </a:prstGeom>
          <a:noFill/>
        </p:spPr>
        <p:txBody>
          <a:bodyPr wrap="square">
            <a:spAutoFit/>
          </a:bodyPr>
          <a:lstStyle/>
          <a:p>
            <a:pPr algn="ctr"/>
            <a:r>
              <a:rPr lang="en-US" sz="1200" i="1" dirty="0"/>
              <a:t> </a:t>
            </a:r>
            <a:r>
              <a:rPr lang="en-US" sz="1200" i="1" dirty="0" err="1"/>
              <a:t>FindNeighbors</a:t>
            </a:r>
            <a:r>
              <a:rPr lang="en-US" sz="1200" i="1" dirty="0"/>
              <a:t>(),  </a:t>
            </a:r>
            <a:r>
              <a:rPr lang="en-US" sz="1200" i="1" dirty="0" err="1"/>
              <a:t>FindClusters</a:t>
            </a:r>
            <a:r>
              <a:rPr lang="en-US" sz="1200" i="1" dirty="0"/>
              <a:t>()</a:t>
            </a:r>
          </a:p>
        </p:txBody>
      </p:sp>
      <p:sp>
        <p:nvSpPr>
          <p:cNvPr id="6" name="Rectangle 5">
            <a:extLst>
              <a:ext uri="{FF2B5EF4-FFF2-40B4-BE49-F238E27FC236}">
                <a16:creationId xmlns:a16="http://schemas.microsoft.com/office/drawing/2014/main" id="{DF381EA7-5230-745C-1314-B0B12BE2BED0}"/>
              </a:ext>
            </a:extLst>
          </p:cNvPr>
          <p:cNvSpPr/>
          <p:nvPr/>
        </p:nvSpPr>
        <p:spPr>
          <a:xfrm>
            <a:off x="0" y="628683"/>
            <a:ext cx="2114570" cy="5154879"/>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3651032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84295A-653A-B857-8889-1160F2122235}"/>
              </a:ext>
            </a:extLst>
          </p:cNvPr>
          <p:cNvSpPr>
            <a:spLocks noGrp="1"/>
          </p:cNvSpPr>
          <p:nvPr>
            <p:ph type="title"/>
          </p:nvPr>
        </p:nvSpPr>
        <p:spPr/>
        <p:txBody>
          <a:bodyPr/>
          <a:lstStyle/>
          <a:p>
            <a:r>
              <a:rPr lang="en-US" dirty="0"/>
              <a:t>Limitation of Interpreting UMAP Clusters</a:t>
            </a:r>
          </a:p>
        </p:txBody>
      </p:sp>
      <p:sp>
        <p:nvSpPr>
          <p:cNvPr id="20" name="TextBox 19">
            <a:extLst>
              <a:ext uri="{FF2B5EF4-FFF2-40B4-BE49-F238E27FC236}">
                <a16:creationId xmlns:a16="http://schemas.microsoft.com/office/drawing/2014/main" id="{3A9996C2-1842-4B7C-E6C5-2CB03BCA85DF}"/>
              </a:ext>
            </a:extLst>
          </p:cNvPr>
          <p:cNvSpPr txBox="1"/>
          <p:nvPr/>
        </p:nvSpPr>
        <p:spPr>
          <a:xfrm>
            <a:off x="0" y="629173"/>
            <a:ext cx="8534399" cy="6463308"/>
          </a:xfrm>
          <a:prstGeom prst="rect">
            <a:avLst/>
          </a:prstGeom>
          <a:noFill/>
        </p:spPr>
        <p:txBody>
          <a:bodyPr wrap="square" rtlCol="0">
            <a:spAutoFit/>
          </a:bodyPr>
          <a:lstStyle/>
          <a:p>
            <a:pPr marL="342900" indent="-342900">
              <a:buAutoNum type="arabicPeriod"/>
            </a:pPr>
            <a:r>
              <a:rPr lang="en-US" b="1" dirty="0"/>
              <a:t>Hyperparameter Sensitivity</a:t>
            </a:r>
          </a:p>
          <a:p>
            <a:r>
              <a:rPr lang="en-US" dirty="0"/>
              <a:t>Cluster assignment and global structure are highly sensitive to hyperparameter value. It’s best to run UMAP many times with a variety of hyper parameters.</a:t>
            </a:r>
          </a:p>
          <a:p>
            <a:endParaRPr lang="en-US" dirty="0"/>
          </a:p>
          <a:p>
            <a:r>
              <a:rPr lang="en-US" dirty="0"/>
              <a:t>2. </a:t>
            </a:r>
            <a:r>
              <a:rPr lang="en-US" b="1" dirty="0"/>
              <a:t>Cluster sizes in a UMAP plot mean nothing</a:t>
            </a:r>
          </a:p>
          <a:p>
            <a:r>
              <a:rPr lang="en-US" dirty="0"/>
              <a:t>Just as in t-SNE, the size of clusters relative to each other is essentially meaningless. This is because UMAP uses local distances to construct its high-dimensional graph representation.</a:t>
            </a:r>
          </a:p>
          <a:p>
            <a:endParaRPr lang="en-US" dirty="0"/>
          </a:p>
          <a:p>
            <a:r>
              <a:rPr lang="en-US" dirty="0"/>
              <a:t>3. </a:t>
            </a:r>
            <a:r>
              <a:rPr lang="en-US" b="1" dirty="0"/>
              <a:t>Distances between clusters might not mean anything</a:t>
            </a:r>
          </a:p>
          <a:p>
            <a:r>
              <a:rPr lang="en-US" dirty="0"/>
              <a:t>While it's true that the global positions of clusters are better preserved in UMAP, the distances between them are not meaningful. Again, this is due to using local distances when constructing the graph.</a:t>
            </a:r>
          </a:p>
          <a:p>
            <a:endParaRPr lang="en-US" dirty="0"/>
          </a:p>
          <a:p>
            <a:r>
              <a:rPr lang="en-US" dirty="0"/>
              <a:t>4. </a:t>
            </a:r>
            <a:r>
              <a:rPr lang="en-US" b="1" dirty="0"/>
              <a:t>Random noise doesn’t always look random.</a:t>
            </a:r>
          </a:p>
          <a:p>
            <a:r>
              <a:rPr lang="en-US" dirty="0"/>
              <a:t>Especially at low values of </a:t>
            </a:r>
            <a:r>
              <a:rPr lang="en-US" dirty="0" err="1"/>
              <a:t>n_neighbors</a:t>
            </a:r>
            <a:r>
              <a:rPr lang="en-US" dirty="0"/>
              <a:t>, spurious clustering can be observed.</a:t>
            </a:r>
          </a:p>
          <a:p>
            <a:endParaRPr lang="en-US" dirty="0"/>
          </a:p>
          <a:p>
            <a:r>
              <a:rPr lang="en-US" dirty="0"/>
              <a:t>5. </a:t>
            </a:r>
            <a:r>
              <a:rPr lang="en-US" b="1" dirty="0"/>
              <a:t>You may need more than one plot</a:t>
            </a:r>
          </a:p>
          <a:p>
            <a:r>
              <a:rPr lang="en-US" dirty="0"/>
              <a:t>Since the UMAP algorithm is stochastic, different runs with the same hyperparameters can yield different results. Additionally, since the choice of hyperparameters is so important, it can be very useful to run the projection multiple times with various hyperparameters.</a:t>
            </a:r>
          </a:p>
          <a:p>
            <a:endParaRPr lang="en-US" dirty="0"/>
          </a:p>
        </p:txBody>
      </p:sp>
    </p:spTree>
    <p:extLst>
      <p:ext uri="{BB962C8B-B14F-4D97-AF65-F5344CB8AC3E}">
        <p14:creationId xmlns:p14="http://schemas.microsoft.com/office/powerpoint/2010/main" val="7787071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2F364C-8FF7-8CFD-930A-3ABA14CCA0C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BC91B3F-34B8-0299-2ECF-F22508C21A89}"/>
              </a:ext>
            </a:extLst>
          </p:cNvPr>
          <p:cNvSpPr>
            <a:spLocks noGrp="1"/>
          </p:cNvSpPr>
          <p:nvPr>
            <p:ph type="title"/>
          </p:nvPr>
        </p:nvSpPr>
        <p:spPr/>
        <p:txBody>
          <a:bodyPr/>
          <a:lstStyle/>
          <a:p>
            <a:r>
              <a:rPr lang="en-US" dirty="0"/>
              <a:t>Why use not use </a:t>
            </a:r>
            <a:r>
              <a:rPr lang="en-US" dirty="0" err="1"/>
              <a:t>tSNE</a:t>
            </a:r>
            <a:r>
              <a:rPr lang="en-US" dirty="0"/>
              <a:t>?</a:t>
            </a:r>
          </a:p>
        </p:txBody>
      </p:sp>
      <p:sp>
        <p:nvSpPr>
          <p:cNvPr id="5" name="TextBox 4">
            <a:extLst>
              <a:ext uri="{FF2B5EF4-FFF2-40B4-BE49-F238E27FC236}">
                <a16:creationId xmlns:a16="http://schemas.microsoft.com/office/drawing/2014/main" id="{10A3F600-0AD3-E67F-4511-93CA4FF7306B}"/>
              </a:ext>
            </a:extLst>
          </p:cNvPr>
          <p:cNvSpPr txBox="1"/>
          <p:nvPr/>
        </p:nvSpPr>
        <p:spPr>
          <a:xfrm>
            <a:off x="57810" y="887901"/>
            <a:ext cx="6192980" cy="2585323"/>
          </a:xfrm>
          <a:prstGeom prst="rect">
            <a:avLst/>
          </a:prstGeom>
          <a:noFill/>
        </p:spPr>
        <p:txBody>
          <a:bodyPr wrap="square">
            <a:spAutoFit/>
          </a:bodyPr>
          <a:lstStyle/>
          <a:p>
            <a:pPr marL="342900" indent="-342900">
              <a:buAutoNum type="arabicPeriod"/>
            </a:pPr>
            <a:r>
              <a:rPr lang="en-US" b="1" i="0" dirty="0" err="1">
                <a:solidFill>
                  <a:srgbClr val="242424"/>
                </a:solidFill>
                <a:effectLst/>
                <a:latin typeface="source-serif-pro"/>
              </a:rPr>
              <a:t>tSNE</a:t>
            </a:r>
            <a:r>
              <a:rPr lang="en-US" b="1" i="0" dirty="0">
                <a:solidFill>
                  <a:srgbClr val="242424"/>
                </a:solidFill>
                <a:effectLst/>
                <a:latin typeface="source-serif-pro"/>
              </a:rPr>
              <a:t> scales poorly with execution time and memory consumption </a:t>
            </a:r>
            <a:r>
              <a:rPr lang="en-US" b="0" i="0" dirty="0">
                <a:solidFill>
                  <a:srgbClr val="242424"/>
                </a:solidFill>
                <a:effectLst/>
                <a:latin typeface="source-serif-pro"/>
              </a:rPr>
              <a:t>for rapidly increasing sample sizes in </a:t>
            </a:r>
            <a:r>
              <a:rPr lang="en-US" b="0" i="0" dirty="0" err="1">
                <a:solidFill>
                  <a:srgbClr val="242424"/>
                </a:solidFill>
                <a:effectLst/>
                <a:latin typeface="source-serif-pro"/>
              </a:rPr>
              <a:t>scRNAseq</a:t>
            </a:r>
            <a:r>
              <a:rPr lang="en-US" b="0" i="0" dirty="0">
                <a:solidFill>
                  <a:srgbClr val="242424"/>
                </a:solidFill>
                <a:effectLst/>
                <a:latin typeface="source-serif-pro"/>
              </a:rPr>
              <a:t>.</a:t>
            </a:r>
          </a:p>
          <a:p>
            <a:pPr marL="342900" indent="-342900">
              <a:buAutoNum type="arabicPeriod"/>
            </a:pPr>
            <a:r>
              <a:rPr lang="en-US" b="1" i="0" dirty="0" err="1">
                <a:solidFill>
                  <a:srgbClr val="242424"/>
                </a:solidFill>
                <a:effectLst/>
                <a:latin typeface="source-serif-pro"/>
              </a:rPr>
              <a:t>tSNE</a:t>
            </a:r>
            <a:r>
              <a:rPr lang="en-US" b="1" i="0" dirty="0">
                <a:solidFill>
                  <a:srgbClr val="242424"/>
                </a:solidFill>
                <a:effectLst/>
                <a:latin typeface="source-serif-pro"/>
              </a:rPr>
              <a:t> does not preserve global data structure.</a:t>
            </a:r>
          </a:p>
          <a:p>
            <a:pPr marL="342900" indent="-342900">
              <a:buAutoNum type="arabicPeriod"/>
            </a:pPr>
            <a:r>
              <a:rPr lang="en-US" b="1" i="0" dirty="0" err="1">
                <a:solidFill>
                  <a:srgbClr val="242424"/>
                </a:solidFill>
                <a:effectLst/>
                <a:latin typeface="source-serif-pro"/>
              </a:rPr>
              <a:t>tSNE</a:t>
            </a:r>
            <a:r>
              <a:rPr lang="en-US" b="1" i="0" dirty="0">
                <a:solidFill>
                  <a:srgbClr val="242424"/>
                </a:solidFill>
                <a:effectLst/>
                <a:latin typeface="source-serif-pro"/>
              </a:rPr>
              <a:t> can practically only embed into 2 or 3 dimensions</a:t>
            </a:r>
            <a:r>
              <a:rPr lang="en-US" b="0" i="0" dirty="0">
                <a:solidFill>
                  <a:srgbClr val="242424"/>
                </a:solidFill>
                <a:effectLst/>
                <a:latin typeface="source-serif-pro"/>
              </a:rPr>
              <a:t>, i.e. only for </a:t>
            </a:r>
            <a:r>
              <a:rPr lang="en-US" b="1" i="0" dirty="0">
                <a:solidFill>
                  <a:srgbClr val="242424"/>
                </a:solidFill>
                <a:effectLst/>
                <a:latin typeface="source-serif-pro"/>
              </a:rPr>
              <a:t>visualization purposes.</a:t>
            </a:r>
          </a:p>
          <a:p>
            <a:pPr marL="342900" indent="-342900">
              <a:buAutoNum type="arabicPeriod"/>
            </a:pPr>
            <a:r>
              <a:rPr lang="en-US" b="1" dirty="0" err="1">
                <a:effectLst/>
                <a:latin typeface="source-serif-pro"/>
              </a:rPr>
              <a:t>tSNE</a:t>
            </a:r>
            <a:r>
              <a:rPr lang="en-US" b="1" dirty="0">
                <a:effectLst/>
                <a:latin typeface="source-serif-pro"/>
              </a:rPr>
              <a:t> can not work with high-dimensional data directly</a:t>
            </a:r>
            <a:r>
              <a:rPr lang="en-US" dirty="0"/>
              <a:t>, Autoencoder or PCA are often used for performing a pre-dimensionality reduction.</a:t>
            </a:r>
          </a:p>
        </p:txBody>
      </p:sp>
      <p:pic>
        <p:nvPicPr>
          <p:cNvPr id="1026" name="Picture 2">
            <a:extLst>
              <a:ext uri="{FF2B5EF4-FFF2-40B4-BE49-F238E27FC236}">
                <a16:creationId xmlns:a16="http://schemas.microsoft.com/office/drawing/2014/main" id="{F77DC052-8DA6-B2FC-E099-8968ECEF1A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14990" y="3231939"/>
            <a:ext cx="4590710" cy="333810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3610F46A-E821-3783-3B7F-2238AE6AE60A}"/>
              </a:ext>
            </a:extLst>
          </p:cNvPr>
          <p:cNvSpPr txBox="1"/>
          <p:nvPr/>
        </p:nvSpPr>
        <p:spPr>
          <a:xfrm>
            <a:off x="57810" y="6620110"/>
            <a:ext cx="4037940" cy="246221"/>
          </a:xfrm>
          <a:prstGeom prst="rect">
            <a:avLst/>
          </a:prstGeom>
          <a:noFill/>
        </p:spPr>
        <p:txBody>
          <a:bodyPr wrap="square">
            <a:spAutoFit/>
          </a:bodyPr>
          <a:lstStyle/>
          <a:p>
            <a:r>
              <a:rPr lang="en-US" sz="1000" i="1" dirty="0">
                <a:solidFill>
                  <a:schemeClr val="bg1">
                    <a:lumMod val="65000"/>
                  </a:schemeClr>
                </a:solidFill>
              </a:rPr>
              <a:t>https://towardsdatascience.com/how-exactly-umap-works-13e3040e1668</a:t>
            </a:r>
          </a:p>
        </p:txBody>
      </p:sp>
      <p:pic>
        <p:nvPicPr>
          <p:cNvPr id="9" name="Picture 8">
            <a:extLst>
              <a:ext uri="{FF2B5EF4-FFF2-40B4-BE49-F238E27FC236}">
                <a16:creationId xmlns:a16="http://schemas.microsoft.com/office/drawing/2014/main" id="{432A2FC1-7592-F7F3-C4E5-79C046BDAEFB}"/>
              </a:ext>
            </a:extLst>
          </p:cNvPr>
          <p:cNvPicPr>
            <a:picLocks noChangeAspect="1"/>
          </p:cNvPicPr>
          <p:nvPr/>
        </p:nvPicPr>
        <p:blipFill>
          <a:blip r:embed="rId3"/>
          <a:stretch>
            <a:fillRect/>
          </a:stretch>
        </p:blipFill>
        <p:spPr>
          <a:xfrm>
            <a:off x="127660" y="5862645"/>
            <a:ext cx="2486370" cy="790685"/>
          </a:xfrm>
          <a:prstGeom prst="rect">
            <a:avLst/>
          </a:prstGeom>
        </p:spPr>
      </p:pic>
      <p:grpSp>
        <p:nvGrpSpPr>
          <p:cNvPr id="17" name="Group 16">
            <a:extLst>
              <a:ext uri="{FF2B5EF4-FFF2-40B4-BE49-F238E27FC236}">
                <a16:creationId xmlns:a16="http://schemas.microsoft.com/office/drawing/2014/main" id="{DA523800-646F-1579-490D-75872611949E}"/>
              </a:ext>
            </a:extLst>
          </p:cNvPr>
          <p:cNvGrpSpPr/>
          <p:nvPr/>
        </p:nvGrpSpPr>
        <p:grpSpPr>
          <a:xfrm>
            <a:off x="7719001" y="749540"/>
            <a:ext cx="4415189" cy="3529170"/>
            <a:chOff x="8181350" y="763430"/>
            <a:chExt cx="3837929" cy="3062304"/>
          </a:xfrm>
        </p:grpSpPr>
        <p:pic>
          <p:nvPicPr>
            <p:cNvPr id="1028" name="Picture 4">
              <a:extLst>
                <a:ext uri="{FF2B5EF4-FFF2-40B4-BE49-F238E27FC236}">
                  <a16:creationId xmlns:a16="http://schemas.microsoft.com/office/drawing/2014/main" id="{90F3824F-0A8D-2977-EBFC-7DA62AE454A1}"/>
                </a:ext>
              </a:extLst>
            </p:cNvPr>
            <p:cNvPicPr>
              <a:picLocks noChangeAspect="1" noChangeArrowheads="1"/>
            </p:cNvPicPr>
            <p:nvPr/>
          </p:nvPicPr>
          <p:blipFill rotWithShape="1">
            <a:blip r:embed="rId4">
              <a:clrChange>
                <a:clrFrom>
                  <a:srgbClr val="EAEAF2"/>
                </a:clrFrom>
                <a:clrTo>
                  <a:srgbClr val="EAEAF2">
                    <a:alpha val="0"/>
                  </a:srgbClr>
                </a:clrTo>
              </a:clrChange>
              <a:extLst>
                <a:ext uri="{28A0092B-C50C-407E-A947-70E740481C1C}">
                  <a14:useLocalDpi xmlns:a14="http://schemas.microsoft.com/office/drawing/2010/main" val="0"/>
                </a:ext>
              </a:extLst>
            </a:blip>
            <a:srcRect l="2599" b="3423"/>
            <a:stretch/>
          </p:blipFill>
          <p:spPr bwMode="auto">
            <a:xfrm>
              <a:off x="8442960" y="763430"/>
              <a:ext cx="3431539" cy="279511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448F1542-A76C-EA11-E97E-B59F2F20184D}"/>
                </a:ext>
              </a:extLst>
            </p:cNvPr>
            <p:cNvSpPr/>
            <p:nvPr/>
          </p:nvSpPr>
          <p:spPr>
            <a:xfrm>
              <a:off x="8587740" y="763430"/>
              <a:ext cx="815340" cy="81391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4">
              <a:extLst>
                <a:ext uri="{FF2B5EF4-FFF2-40B4-BE49-F238E27FC236}">
                  <a16:creationId xmlns:a16="http://schemas.microsoft.com/office/drawing/2014/main" id="{9736DDB3-CEE8-3B45-51D8-C66EFDC95956}"/>
                </a:ext>
              </a:extLst>
            </p:cNvPr>
            <p:cNvPicPr>
              <a:picLocks noChangeAspect="1" noChangeArrowheads="1"/>
            </p:cNvPicPr>
            <p:nvPr/>
          </p:nvPicPr>
          <p:blipFill rotWithShape="1">
            <a:blip r:embed="rId5">
              <a:clrChange>
                <a:clrFrom>
                  <a:srgbClr val="EAEAF2"/>
                </a:clrFrom>
                <a:clrTo>
                  <a:srgbClr val="EAEAF2">
                    <a:alpha val="0"/>
                  </a:srgbClr>
                </a:clrTo>
              </a:clrChange>
              <a:extLst>
                <a:ext uri="{BEBA8EAE-BF5A-486C-A8C5-ECC9F3942E4B}">
                  <a14:imgProps xmlns:a14="http://schemas.microsoft.com/office/drawing/2010/main">
                    <a14:imgLayer r:embed="rId6">
                      <a14:imgEffect>
                        <a14:sharpenSoften amount="25000"/>
                      </a14:imgEffect>
                    </a14:imgLayer>
                  </a14:imgProps>
                </a:ext>
                <a:ext uri="{28A0092B-C50C-407E-A947-70E740481C1C}">
                  <a14:useLocalDpi xmlns:a14="http://schemas.microsoft.com/office/drawing/2010/main" val="0"/>
                </a:ext>
              </a:extLst>
            </a:blip>
            <a:srcRect l="5352" t="-1" r="70293" b="76601"/>
            <a:stretch/>
          </p:blipFill>
          <p:spPr bwMode="auto">
            <a:xfrm>
              <a:off x="8587740" y="955030"/>
              <a:ext cx="1633622" cy="1289373"/>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FE96D382-AFF7-9AB6-304F-B2D4F7CA3D70}"/>
                </a:ext>
              </a:extLst>
            </p:cNvPr>
            <p:cNvSpPr txBox="1"/>
            <p:nvPr/>
          </p:nvSpPr>
          <p:spPr>
            <a:xfrm>
              <a:off x="9962890" y="3564124"/>
              <a:ext cx="869149" cy="261610"/>
            </a:xfrm>
            <a:prstGeom prst="rect">
              <a:avLst/>
            </a:prstGeom>
            <a:noFill/>
          </p:spPr>
          <p:txBody>
            <a:bodyPr wrap="none" rtlCol="0">
              <a:spAutoFit/>
            </a:bodyPr>
            <a:lstStyle/>
            <a:p>
              <a:r>
                <a:rPr lang="en-US" sz="1050" b="1" dirty="0"/>
                <a:t>Dataset size</a:t>
              </a:r>
            </a:p>
          </p:txBody>
        </p:sp>
        <p:sp>
          <p:nvSpPr>
            <p:cNvPr id="13" name="TextBox 12">
              <a:extLst>
                <a:ext uri="{FF2B5EF4-FFF2-40B4-BE49-F238E27FC236}">
                  <a16:creationId xmlns:a16="http://schemas.microsoft.com/office/drawing/2014/main" id="{40E6C78D-86B7-9D35-97BF-1D14394FBE61}"/>
                </a:ext>
              </a:extLst>
            </p:cNvPr>
            <p:cNvSpPr txBox="1"/>
            <p:nvPr/>
          </p:nvSpPr>
          <p:spPr>
            <a:xfrm rot="16200000">
              <a:off x="7991394" y="2030180"/>
              <a:ext cx="641522" cy="261610"/>
            </a:xfrm>
            <a:prstGeom prst="rect">
              <a:avLst/>
            </a:prstGeom>
            <a:noFill/>
          </p:spPr>
          <p:txBody>
            <a:bodyPr wrap="none" rtlCol="0">
              <a:spAutoFit/>
            </a:bodyPr>
            <a:lstStyle/>
            <a:p>
              <a:r>
                <a:rPr lang="en-US" sz="1050" b="1" dirty="0"/>
                <a:t>Time (s)</a:t>
              </a:r>
            </a:p>
          </p:txBody>
        </p:sp>
        <p:sp>
          <p:nvSpPr>
            <p:cNvPr id="15" name="TextBox 14">
              <a:extLst>
                <a:ext uri="{FF2B5EF4-FFF2-40B4-BE49-F238E27FC236}">
                  <a16:creationId xmlns:a16="http://schemas.microsoft.com/office/drawing/2014/main" id="{1949AB75-0BB6-C19C-0F3F-2FC9695AAAD0}"/>
                </a:ext>
              </a:extLst>
            </p:cNvPr>
            <p:cNvSpPr txBox="1"/>
            <p:nvPr/>
          </p:nvSpPr>
          <p:spPr>
            <a:xfrm>
              <a:off x="9369413" y="787874"/>
              <a:ext cx="2649866" cy="200055"/>
            </a:xfrm>
            <a:prstGeom prst="rect">
              <a:avLst/>
            </a:prstGeom>
            <a:noFill/>
          </p:spPr>
          <p:txBody>
            <a:bodyPr wrap="square">
              <a:spAutoFit/>
            </a:bodyPr>
            <a:lstStyle/>
            <a:p>
              <a:r>
                <a:rPr lang="en-US" sz="700" i="1" dirty="0">
                  <a:solidFill>
                    <a:schemeClr val="bg1">
                      <a:lumMod val="65000"/>
                    </a:schemeClr>
                  </a:solidFill>
                </a:rPr>
                <a:t>https://umap-learn.readthedocs.io/en/latest/benchmarking.html</a:t>
              </a:r>
            </a:p>
          </p:txBody>
        </p:sp>
      </p:grpSp>
    </p:spTree>
    <p:extLst>
      <p:ext uri="{BB962C8B-B14F-4D97-AF65-F5344CB8AC3E}">
        <p14:creationId xmlns:p14="http://schemas.microsoft.com/office/powerpoint/2010/main" val="2699454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6FCAD-E176-09D9-0A5B-EEDF8418908D}"/>
              </a:ext>
            </a:extLst>
          </p:cNvPr>
          <p:cNvSpPr>
            <a:spLocks noGrp="1"/>
          </p:cNvSpPr>
          <p:nvPr>
            <p:ph type="title"/>
          </p:nvPr>
        </p:nvSpPr>
        <p:spPr/>
        <p:txBody>
          <a:bodyPr/>
          <a:lstStyle/>
          <a:p>
            <a:r>
              <a:rPr lang="en-US" dirty="0"/>
              <a:t>Other Features of Seurat</a:t>
            </a:r>
          </a:p>
        </p:txBody>
      </p:sp>
      <p:sp>
        <p:nvSpPr>
          <p:cNvPr id="4" name="TextBox 3">
            <a:extLst>
              <a:ext uri="{FF2B5EF4-FFF2-40B4-BE49-F238E27FC236}">
                <a16:creationId xmlns:a16="http://schemas.microsoft.com/office/drawing/2014/main" id="{09AF2E0D-40AF-FC2C-6827-8FFF50896B99}"/>
              </a:ext>
            </a:extLst>
          </p:cNvPr>
          <p:cNvSpPr txBox="1"/>
          <p:nvPr/>
        </p:nvSpPr>
        <p:spPr>
          <a:xfrm>
            <a:off x="6985890" y="669028"/>
            <a:ext cx="5015989" cy="369332"/>
          </a:xfrm>
          <a:prstGeom prst="rect">
            <a:avLst/>
          </a:prstGeom>
          <a:noFill/>
        </p:spPr>
        <p:txBody>
          <a:bodyPr wrap="none" rtlCol="0">
            <a:spAutoFit/>
          </a:bodyPr>
          <a:lstStyle/>
          <a:p>
            <a:r>
              <a:rPr lang="en-US" b="1" dirty="0"/>
              <a:t>Analysis of imaging and sequenced based datasets</a:t>
            </a:r>
          </a:p>
        </p:txBody>
      </p:sp>
      <p:pic>
        <p:nvPicPr>
          <p:cNvPr id="2050" name="Picture 2">
            <a:extLst>
              <a:ext uri="{FF2B5EF4-FFF2-40B4-BE49-F238E27FC236}">
                <a16:creationId xmlns:a16="http://schemas.microsoft.com/office/drawing/2014/main" id="{2DA54228-EDD2-E41B-61BD-2BE8B42DBC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03799" y="1000982"/>
            <a:ext cx="3736378" cy="280228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CF6DF9AA-224F-603A-D7B4-B443001AF7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48550" y="3792117"/>
            <a:ext cx="4800600" cy="3054734"/>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9CDE667E-6A14-F772-8796-3D2D8AB6213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51354"/>
          <a:stretch/>
        </p:blipFill>
        <p:spPr bwMode="auto">
          <a:xfrm>
            <a:off x="5114756" y="4297392"/>
            <a:ext cx="2236444" cy="22987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E3FC6A7B-5B6D-3ECF-2A78-FB58D91C875B}"/>
              </a:ext>
            </a:extLst>
          </p:cNvPr>
          <p:cNvSpPr txBox="1"/>
          <p:nvPr/>
        </p:nvSpPr>
        <p:spPr>
          <a:xfrm>
            <a:off x="9493885" y="3672758"/>
            <a:ext cx="2606675" cy="200055"/>
          </a:xfrm>
          <a:prstGeom prst="rect">
            <a:avLst/>
          </a:prstGeom>
          <a:noFill/>
        </p:spPr>
        <p:txBody>
          <a:bodyPr wrap="square">
            <a:spAutoFit/>
          </a:bodyPr>
          <a:lstStyle/>
          <a:p>
            <a:r>
              <a:rPr lang="en-US" sz="700" i="1" dirty="0"/>
              <a:t>https://satijalab.org/seurat/articles/seurat5_spatial_vignette_2</a:t>
            </a:r>
          </a:p>
        </p:txBody>
      </p:sp>
      <p:pic>
        <p:nvPicPr>
          <p:cNvPr id="2056" name="Picture 8">
            <a:extLst>
              <a:ext uri="{FF2B5EF4-FFF2-40B4-BE49-F238E27FC236}">
                <a16:creationId xmlns:a16="http://schemas.microsoft.com/office/drawing/2014/main" id="{976FC1AF-BD1B-3019-C002-E9603870DA6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8981" y="1364598"/>
            <a:ext cx="7215864" cy="257722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70769437-05A1-F3CC-D57C-619A2FF6C2E4}"/>
              </a:ext>
            </a:extLst>
          </p:cNvPr>
          <p:cNvSpPr txBox="1"/>
          <p:nvPr/>
        </p:nvSpPr>
        <p:spPr>
          <a:xfrm>
            <a:off x="2010590" y="960262"/>
            <a:ext cx="3192734" cy="369332"/>
          </a:xfrm>
          <a:prstGeom prst="rect">
            <a:avLst/>
          </a:prstGeom>
          <a:noFill/>
        </p:spPr>
        <p:txBody>
          <a:bodyPr wrap="none" rtlCol="0">
            <a:spAutoFit/>
          </a:bodyPr>
          <a:lstStyle/>
          <a:p>
            <a:r>
              <a:rPr lang="en-US" b="1" dirty="0"/>
              <a:t>Integrating multimodal analysis</a:t>
            </a:r>
          </a:p>
        </p:txBody>
      </p:sp>
      <p:pic>
        <p:nvPicPr>
          <p:cNvPr id="2058" name="Picture 10">
            <a:extLst>
              <a:ext uri="{FF2B5EF4-FFF2-40B4-BE49-F238E27FC236}">
                <a16:creationId xmlns:a16="http://schemas.microsoft.com/office/drawing/2014/main" id="{8D4B17B7-BF5B-B423-A3FF-06E4FF1895A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3461" y="3986533"/>
            <a:ext cx="3614258" cy="240950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4380AAD6-2890-3CCD-BDAC-A9E0B2E47A1A}"/>
              </a:ext>
            </a:extLst>
          </p:cNvPr>
          <p:cNvSpPr txBox="1"/>
          <p:nvPr/>
        </p:nvSpPr>
        <p:spPr>
          <a:xfrm>
            <a:off x="307474" y="6396037"/>
            <a:ext cx="2670676" cy="200055"/>
          </a:xfrm>
          <a:prstGeom prst="rect">
            <a:avLst/>
          </a:prstGeom>
          <a:noFill/>
        </p:spPr>
        <p:txBody>
          <a:bodyPr wrap="square">
            <a:spAutoFit/>
          </a:bodyPr>
          <a:lstStyle/>
          <a:p>
            <a:r>
              <a:rPr lang="en-US" sz="700" i="1" dirty="0"/>
              <a:t>https://satijalab.org/seurat/archive/v3.1/multimodal_vignette.html</a:t>
            </a:r>
          </a:p>
        </p:txBody>
      </p:sp>
    </p:spTree>
    <p:extLst>
      <p:ext uri="{BB962C8B-B14F-4D97-AF65-F5344CB8AC3E}">
        <p14:creationId xmlns:p14="http://schemas.microsoft.com/office/powerpoint/2010/main" val="34329155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EB24B-7DA1-A61A-7D9C-646BD9D602CA}"/>
              </a:ext>
            </a:extLst>
          </p:cNvPr>
          <p:cNvSpPr>
            <a:spLocks noGrp="1"/>
          </p:cNvSpPr>
          <p:nvPr>
            <p:ph type="title"/>
          </p:nvPr>
        </p:nvSpPr>
        <p:spPr/>
        <p:txBody>
          <a:bodyPr/>
          <a:lstStyle/>
          <a:p>
            <a:r>
              <a:rPr lang="en-US" dirty="0"/>
              <a:t>Questions</a:t>
            </a:r>
          </a:p>
        </p:txBody>
      </p:sp>
      <p:sp>
        <p:nvSpPr>
          <p:cNvPr id="3" name="TextBox 2">
            <a:extLst>
              <a:ext uri="{FF2B5EF4-FFF2-40B4-BE49-F238E27FC236}">
                <a16:creationId xmlns:a16="http://schemas.microsoft.com/office/drawing/2014/main" id="{4792A6E5-8648-565A-29D5-669EE8A8741F}"/>
              </a:ext>
            </a:extLst>
          </p:cNvPr>
          <p:cNvSpPr txBox="1"/>
          <p:nvPr/>
        </p:nvSpPr>
        <p:spPr>
          <a:xfrm>
            <a:off x="4775200" y="3077029"/>
            <a:ext cx="3334824" cy="923330"/>
          </a:xfrm>
          <a:prstGeom prst="rect">
            <a:avLst/>
          </a:prstGeom>
          <a:noFill/>
        </p:spPr>
        <p:txBody>
          <a:bodyPr wrap="none" rtlCol="0">
            <a:spAutoFit/>
          </a:bodyPr>
          <a:lstStyle/>
          <a:p>
            <a:r>
              <a:rPr lang="en-US" sz="5400" dirty="0"/>
              <a:t>Questions?</a:t>
            </a:r>
          </a:p>
        </p:txBody>
      </p:sp>
    </p:spTree>
    <p:extLst>
      <p:ext uri="{BB962C8B-B14F-4D97-AF65-F5344CB8AC3E}">
        <p14:creationId xmlns:p14="http://schemas.microsoft.com/office/powerpoint/2010/main" val="39875682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A15436-10B3-B276-E70C-F0D722DBB5A4}"/>
              </a:ext>
            </a:extLst>
          </p:cNvPr>
          <p:cNvSpPr>
            <a:spLocks noGrp="1"/>
          </p:cNvSpPr>
          <p:nvPr>
            <p:ph type="title"/>
          </p:nvPr>
        </p:nvSpPr>
        <p:spPr>
          <a:xfrm>
            <a:off x="0" y="0"/>
            <a:ext cx="12192000" cy="726141"/>
          </a:xfrm>
        </p:spPr>
        <p:txBody>
          <a:bodyPr/>
          <a:lstStyle/>
          <a:p>
            <a:r>
              <a:rPr lang="en-US" dirty="0"/>
              <a:t>Seurat Adjustable Parameters</a:t>
            </a:r>
          </a:p>
        </p:txBody>
      </p:sp>
      <p:grpSp>
        <p:nvGrpSpPr>
          <p:cNvPr id="29" name="Group 28">
            <a:extLst>
              <a:ext uri="{FF2B5EF4-FFF2-40B4-BE49-F238E27FC236}">
                <a16:creationId xmlns:a16="http://schemas.microsoft.com/office/drawing/2014/main" id="{0F7BA9AB-43B9-B898-BF6E-23781543F8B1}"/>
              </a:ext>
            </a:extLst>
          </p:cNvPr>
          <p:cNvGrpSpPr/>
          <p:nvPr/>
        </p:nvGrpSpPr>
        <p:grpSpPr>
          <a:xfrm>
            <a:off x="727308" y="1489132"/>
            <a:ext cx="1665514" cy="731520"/>
            <a:chOff x="641580" y="1489132"/>
            <a:chExt cx="1665514" cy="731520"/>
          </a:xfrm>
        </p:grpSpPr>
        <p:sp>
          <p:nvSpPr>
            <p:cNvPr id="4" name="Rectangle 3">
              <a:extLst>
                <a:ext uri="{FF2B5EF4-FFF2-40B4-BE49-F238E27FC236}">
                  <a16:creationId xmlns:a16="http://schemas.microsoft.com/office/drawing/2014/main" id="{FCD162D6-9495-986E-5FF8-533D1B7FB5BA}"/>
                </a:ext>
              </a:extLst>
            </p:cNvPr>
            <p:cNvSpPr/>
            <p:nvPr/>
          </p:nvSpPr>
          <p:spPr>
            <a:xfrm>
              <a:off x="641580" y="1489132"/>
              <a:ext cx="1665514" cy="731520"/>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9491AECE-E938-1E44-F75A-CAFACB98C3A1}"/>
                </a:ext>
              </a:extLst>
            </p:cNvPr>
            <p:cNvSpPr txBox="1"/>
            <p:nvPr/>
          </p:nvSpPr>
          <p:spPr>
            <a:xfrm>
              <a:off x="766162" y="1670226"/>
              <a:ext cx="1416350" cy="369332"/>
            </a:xfrm>
            <a:prstGeom prst="rect">
              <a:avLst/>
            </a:prstGeom>
            <a:noFill/>
          </p:spPr>
          <p:txBody>
            <a:bodyPr wrap="none" rtlCol="0">
              <a:spAutoFit/>
            </a:bodyPr>
            <a:lstStyle/>
            <a:p>
              <a:pPr algn="ctr"/>
              <a:r>
                <a:rPr lang="en-US" dirty="0"/>
                <a:t>Count Matrix</a:t>
              </a:r>
            </a:p>
          </p:txBody>
        </p:sp>
      </p:grpSp>
      <p:grpSp>
        <p:nvGrpSpPr>
          <p:cNvPr id="30" name="Group 29">
            <a:extLst>
              <a:ext uri="{FF2B5EF4-FFF2-40B4-BE49-F238E27FC236}">
                <a16:creationId xmlns:a16="http://schemas.microsoft.com/office/drawing/2014/main" id="{9FD07BC1-AD78-DD28-7048-806658B38FC9}"/>
              </a:ext>
            </a:extLst>
          </p:cNvPr>
          <p:cNvGrpSpPr/>
          <p:nvPr/>
        </p:nvGrpSpPr>
        <p:grpSpPr>
          <a:xfrm>
            <a:off x="3605348" y="1489132"/>
            <a:ext cx="1665514" cy="731520"/>
            <a:chOff x="3746552" y="1489132"/>
            <a:chExt cx="1665514" cy="731520"/>
          </a:xfrm>
        </p:grpSpPr>
        <p:sp>
          <p:nvSpPr>
            <p:cNvPr id="5" name="Rectangle 4">
              <a:extLst>
                <a:ext uri="{FF2B5EF4-FFF2-40B4-BE49-F238E27FC236}">
                  <a16:creationId xmlns:a16="http://schemas.microsoft.com/office/drawing/2014/main" id="{96B54F5F-895D-9EAD-BB72-EBEA96CD8BEE}"/>
                </a:ext>
              </a:extLst>
            </p:cNvPr>
            <p:cNvSpPr/>
            <p:nvPr/>
          </p:nvSpPr>
          <p:spPr>
            <a:xfrm>
              <a:off x="3746552" y="1489132"/>
              <a:ext cx="1665514" cy="731520"/>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D0263753-A243-7C0D-91B2-AD2E986AAF80}"/>
                </a:ext>
              </a:extLst>
            </p:cNvPr>
            <p:cNvSpPr txBox="1"/>
            <p:nvPr/>
          </p:nvSpPr>
          <p:spPr>
            <a:xfrm>
              <a:off x="3871134" y="1670226"/>
              <a:ext cx="1484252" cy="369332"/>
            </a:xfrm>
            <a:prstGeom prst="rect">
              <a:avLst/>
            </a:prstGeom>
            <a:noFill/>
          </p:spPr>
          <p:txBody>
            <a:bodyPr wrap="none" rtlCol="0">
              <a:spAutoFit/>
            </a:bodyPr>
            <a:lstStyle/>
            <a:p>
              <a:pPr algn="ctr"/>
              <a:r>
                <a:rPr lang="en-US" dirty="0"/>
                <a:t>Seurat Import</a:t>
              </a:r>
            </a:p>
          </p:txBody>
        </p:sp>
      </p:grpSp>
      <p:grpSp>
        <p:nvGrpSpPr>
          <p:cNvPr id="31" name="Group 30">
            <a:extLst>
              <a:ext uri="{FF2B5EF4-FFF2-40B4-BE49-F238E27FC236}">
                <a16:creationId xmlns:a16="http://schemas.microsoft.com/office/drawing/2014/main" id="{718AE4AE-16AE-2510-97F4-C81EC8B52138}"/>
              </a:ext>
            </a:extLst>
          </p:cNvPr>
          <p:cNvGrpSpPr/>
          <p:nvPr/>
        </p:nvGrpSpPr>
        <p:grpSpPr>
          <a:xfrm>
            <a:off x="6744452" y="1489132"/>
            <a:ext cx="1626856" cy="731520"/>
            <a:chOff x="6954760" y="1489132"/>
            <a:chExt cx="1626856" cy="731520"/>
          </a:xfrm>
        </p:grpSpPr>
        <p:sp>
          <p:nvSpPr>
            <p:cNvPr id="7" name="Rectangle 6">
              <a:extLst>
                <a:ext uri="{FF2B5EF4-FFF2-40B4-BE49-F238E27FC236}">
                  <a16:creationId xmlns:a16="http://schemas.microsoft.com/office/drawing/2014/main" id="{0B5D812D-F999-6B19-37AB-1D874209410A}"/>
                </a:ext>
              </a:extLst>
            </p:cNvPr>
            <p:cNvSpPr/>
            <p:nvPr/>
          </p:nvSpPr>
          <p:spPr>
            <a:xfrm>
              <a:off x="6954760" y="1489132"/>
              <a:ext cx="1626856" cy="731520"/>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DD0FBE47-F0EE-51B3-B5AC-DA384EBE124B}"/>
                </a:ext>
              </a:extLst>
            </p:cNvPr>
            <p:cNvSpPr txBox="1"/>
            <p:nvPr/>
          </p:nvSpPr>
          <p:spPr>
            <a:xfrm>
              <a:off x="6954760" y="1670226"/>
              <a:ext cx="1626856" cy="369332"/>
            </a:xfrm>
            <a:prstGeom prst="rect">
              <a:avLst/>
            </a:prstGeom>
            <a:noFill/>
          </p:spPr>
          <p:txBody>
            <a:bodyPr wrap="none" rtlCol="0">
              <a:spAutoFit/>
            </a:bodyPr>
            <a:lstStyle/>
            <a:p>
              <a:pPr algn="ctr"/>
              <a:r>
                <a:rPr lang="en-US" dirty="0"/>
                <a:t>Normalize Data</a:t>
              </a:r>
            </a:p>
          </p:txBody>
        </p:sp>
      </p:grpSp>
      <p:grpSp>
        <p:nvGrpSpPr>
          <p:cNvPr id="32" name="Group 31">
            <a:extLst>
              <a:ext uri="{FF2B5EF4-FFF2-40B4-BE49-F238E27FC236}">
                <a16:creationId xmlns:a16="http://schemas.microsoft.com/office/drawing/2014/main" id="{C6B13D6B-4FEF-DB31-E619-E55C570699EF}"/>
              </a:ext>
            </a:extLst>
          </p:cNvPr>
          <p:cNvGrpSpPr/>
          <p:nvPr/>
        </p:nvGrpSpPr>
        <p:grpSpPr>
          <a:xfrm>
            <a:off x="9670141" y="1489132"/>
            <a:ext cx="1626856" cy="731520"/>
            <a:chOff x="9757229" y="1489132"/>
            <a:chExt cx="1626856" cy="731520"/>
          </a:xfrm>
        </p:grpSpPr>
        <p:sp>
          <p:nvSpPr>
            <p:cNvPr id="9" name="Rectangle 8">
              <a:extLst>
                <a:ext uri="{FF2B5EF4-FFF2-40B4-BE49-F238E27FC236}">
                  <a16:creationId xmlns:a16="http://schemas.microsoft.com/office/drawing/2014/main" id="{C01C5D10-2CA7-49B3-FEFD-D5738FC2E4F3}"/>
                </a:ext>
              </a:extLst>
            </p:cNvPr>
            <p:cNvSpPr/>
            <p:nvPr/>
          </p:nvSpPr>
          <p:spPr>
            <a:xfrm>
              <a:off x="9757229" y="1489132"/>
              <a:ext cx="1626856" cy="731520"/>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7FD2D91F-BE15-DEDF-8132-0C4C666C8BD3}"/>
                </a:ext>
              </a:extLst>
            </p:cNvPr>
            <p:cNvSpPr txBox="1"/>
            <p:nvPr/>
          </p:nvSpPr>
          <p:spPr>
            <a:xfrm>
              <a:off x="9858287" y="1531727"/>
              <a:ext cx="1402948" cy="646331"/>
            </a:xfrm>
            <a:prstGeom prst="rect">
              <a:avLst/>
            </a:prstGeom>
            <a:noFill/>
          </p:spPr>
          <p:txBody>
            <a:bodyPr wrap="none" rtlCol="0">
              <a:spAutoFit/>
            </a:bodyPr>
            <a:lstStyle/>
            <a:p>
              <a:pPr algn="ctr"/>
              <a:r>
                <a:rPr lang="en-US" dirty="0"/>
                <a:t>Find Variable</a:t>
              </a:r>
            </a:p>
            <a:p>
              <a:pPr algn="ctr"/>
              <a:r>
                <a:rPr lang="en-US" dirty="0"/>
                <a:t> Genes</a:t>
              </a:r>
            </a:p>
          </p:txBody>
        </p:sp>
      </p:grpSp>
      <p:grpSp>
        <p:nvGrpSpPr>
          <p:cNvPr id="25" name="Group 24">
            <a:extLst>
              <a:ext uri="{FF2B5EF4-FFF2-40B4-BE49-F238E27FC236}">
                <a16:creationId xmlns:a16="http://schemas.microsoft.com/office/drawing/2014/main" id="{256160AF-3465-C5D4-A8B9-40A13EC738AA}"/>
              </a:ext>
            </a:extLst>
          </p:cNvPr>
          <p:cNvGrpSpPr/>
          <p:nvPr/>
        </p:nvGrpSpPr>
        <p:grpSpPr>
          <a:xfrm>
            <a:off x="869238" y="4251634"/>
            <a:ext cx="1413290" cy="563564"/>
            <a:chOff x="665986" y="4235718"/>
            <a:chExt cx="1413290" cy="563564"/>
          </a:xfrm>
        </p:grpSpPr>
        <p:sp>
          <p:nvSpPr>
            <p:cNvPr id="11" name="Rectangle 10">
              <a:extLst>
                <a:ext uri="{FF2B5EF4-FFF2-40B4-BE49-F238E27FC236}">
                  <a16:creationId xmlns:a16="http://schemas.microsoft.com/office/drawing/2014/main" id="{131302B5-02CD-3169-3F46-1C0B64E638F7}"/>
                </a:ext>
              </a:extLst>
            </p:cNvPr>
            <p:cNvSpPr/>
            <p:nvPr/>
          </p:nvSpPr>
          <p:spPr>
            <a:xfrm>
              <a:off x="665986" y="4235718"/>
              <a:ext cx="1413290" cy="563564"/>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4784BF31-33F9-BF6A-8A05-152570013EA7}"/>
                </a:ext>
              </a:extLst>
            </p:cNvPr>
            <p:cNvSpPr txBox="1"/>
            <p:nvPr/>
          </p:nvSpPr>
          <p:spPr>
            <a:xfrm>
              <a:off x="767044" y="4341821"/>
              <a:ext cx="1154034" cy="369332"/>
            </a:xfrm>
            <a:prstGeom prst="rect">
              <a:avLst/>
            </a:prstGeom>
            <a:noFill/>
          </p:spPr>
          <p:txBody>
            <a:bodyPr wrap="none" rtlCol="0">
              <a:spAutoFit/>
            </a:bodyPr>
            <a:lstStyle/>
            <a:p>
              <a:pPr algn="ctr"/>
              <a:r>
                <a:rPr lang="en-US" dirty="0"/>
                <a:t>Scale Data</a:t>
              </a:r>
            </a:p>
          </p:txBody>
        </p:sp>
      </p:grpSp>
      <p:grpSp>
        <p:nvGrpSpPr>
          <p:cNvPr id="28" name="Group 27">
            <a:extLst>
              <a:ext uri="{FF2B5EF4-FFF2-40B4-BE49-F238E27FC236}">
                <a16:creationId xmlns:a16="http://schemas.microsoft.com/office/drawing/2014/main" id="{6237A970-4A9A-2AA5-9486-F34F4308D94A}"/>
              </a:ext>
            </a:extLst>
          </p:cNvPr>
          <p:cNvGrpSpPr/>
          <p:nvPr/>
        </p:nvGrpSpPr>
        <p:grpSpPr>
          <a:xfrm>
            <a:off x="3526337" y="4255440"/>
            <a:ext cx="1823536" cy="555952"/>
            <a:chOff x="3713262" y="4308003"/>
            <a:chExt cx="1823536" cy="555952"/>
          </a:xfrm>
        </p:grpSpPr>
        <p:sp>
          <p:nvSpPr>
            <p:cNvPr id="13" name="Rectangle 12">
              <a:extLst>
                <a:ext uri="{FF2B5EF4-FFF2-40B4-BE49-F238E27FC236}">
                  <a16:creationId xmlns:a16="http://schemas.microsoft.com/office/drawing/2014/main" id="{442147B9-2547-4D11-44E8-E5F2F75E92A3}"/>
                </a:ext>
              </a:extLst>
            </p:cNvPr>
            <p:cNvSpPr/>
            <p:nvPr/>
          </p:nvSpPr>
          <p:spPr>
            <a:xfrm>
              <a:off x="3713262" y="4308003"/>
              <a:ext cx="1823536" cy="555952"/>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72BC2B31-D396-F823-BA38-F14C437FEA7F}"/>
                </a:ext>
              </a:extLst>
            </p:cNvPr>
            <p:cNvSpPr txBox="1"/>
            <p:nvPr/>
          </p:nvSpPr>
          <p:spPr>
            <a:xfrm>
              <a:off x="3826158" y="4401313"/>
              <a:ext cx="1597745" cy="369332"/>
            </a:xfrm>
            <a:prstGeom prst="rect">
              <a:avLst/>
            </a:prstGeom>
            <a:noFill/>
          </p:spPr>
          <p:txBody>
            <a:bodyPr wrap="none" rtlCol="0">
              <a:spAutoFit/>
            </a:bodyPr>
            <a:lstStyle/>
            <a:p>
              <a:r>
                <a:rPr lang="en-US" dirty="0"/>
                <a:t>Find Neighbors</a:t>
              </a:r>
            </a:p>
          </p:txBody>
        </p:sp>
      </p:grpSp>
      <p:grpSp>
        <p:nvGrpSpPr>
          <p:cNvPr id="33" name="Group 32">
            <a:extLst>
              <a:ext uri="{FF2B5EF4-FFF2-40B4-BE49-F238E27FC236}">
                <a16:creationId xmlns:a16="http://schemas.microsoft.com/office/drawing/2014/main" id="{7BC20364-2581-CCDE-D299-06283C52A1D1}"/>
              </a:ext>
            </a:extLst>
          </p:cNvPr>
          <p:cNvGrpSpPr/>
          <p:nvPr/>
        </p:nvGrpSpPr>
        <p:grpSpPr>
          <a:xfrm>
            <a:off x="6676386" y="4255440"/>
            <a:ext cx="1698803" cy="555952"/>
            <a:chOff x="7003190" y="4308003"/>
            <a:chExt cx="1698803" cy="555952"/>
          </a:xfrm>
        </p:grpSpPr>
        <p:sp>
          <p:nvSpPr>
            <p:cNvPr id="15" name="Rectangle 14">
              <a:extLst>
                <a:ext uri="{FF2B5EF4-FFF2-40B4-BE49-F238E27FC236}">
                  <a16:creationId xmlns:a16="http://schemas.microsoft.com/office/drawing/2014/main" id="{ED1EBD4E-8464-57A8-8BF3-F07E8A43FD01}"/>
                </a:ext>
              </a:extLst>
            </p:cNvPr>
            <p:cNvSpPr/>
            <p:nvPr/>
          </p:nvSpPr>
          <p:spPr>
            <a:xfrm>
              <a:off x="7003190" y="4308003"/>
              <a:ext cx="1698803" cy="555952"/>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FB17152B-FDA1-2A84-309C-BCDD05C71689}"/>
                </a:ext>
              </a:extLst>
            </p:cNvPr>
            <p:cNvSpPr txBox="1"/>
            <p:nvPr/>
          </p:nvSpPr>
          <p:spPr>
            <a:xfrm>
              <a:off x="7104249" y="4401313"/>
              <a:ext cx="1381084" cy="369332"/>
            </a:xfrm>
            <a:prstGeom prst="rect">
              <a:avLst/>
            </a:prstGeom>
            <a:noFill/>
          </p:spPr>
          <p:txBody>
            <a:bodyPr wrap="none" rtlCol="0">
              <a:spAutoFit/>
            </a:bodyPr>
            <a:lstStyle/>
            <a:p>
              <a:r>
                <a:rPr lang="en-US" dirty="0"/>
                <a:t>Find Clusters</a:t>
              </a:r>
            </a:p>
          </p:txBody>
        </p:sp>
      </p:grpSp>
      <p:grpSp>
        <p:nvGrpSpPr>
          <p:cNvPr id="34" name="Group 33">
            <a:extLst>
              <a:ext uri="{FF2B5EF4-FFF2-40B4-BE49-F238E27FC236}">
                <a16:creationId xmlns:a16="http://schemas.microsoft.com/office/drawing/2014/main" id="{8AFEC380-5C5D-D08C-E38E-FD9CB46974CF}"/>
              </a:ext>
            </a:extLst>
          </p:cNvPr>
          <p:cNvGrpSpPr/>
          <p:nvPr/>
        </p:nvGrpSpPr>
        <p:grpSpPr>
          <a:xfrm>
            <a:off x="9623271" y="4255440"/>
            <a:ext cx="1698803" cy="555952"/>
            <a:chOff x="9757229" y="4308003"/>
            <a:chExt cx="1698803" cy="555952"/>
          </a:xfrm>
        </p:grpSpPr>
        <p:sp>
          <p:nvSpPr>
            <p:cNvPr id="17" name="Rectangle 16">
              <a:extLst>
                <a:ext uri="{FF2B5EF4-FFF2-40B4-BE49-F238E27FC236}">
                  <a16:creationId xmlns:a16="http://schemas.microsoft.com/office/drawing/2014/main" id="{55991B06-D897-9A41-D1F7-47C07540FF43}"/>
                </a:ext>
              </a:extLst>
            </p:cNvPr>
            <p:cNvSpPr/>
            <p:nvPr/>
          </p:nvSpPr>
          <p:spPr>
            <a:xfrm>
              <a:off x="9757229" y="4308003"/>
              <a:ext cx="1698803" cy="555952"/>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4F320A0B-3D94-404E-1428-618405344CF1}"/>
                </a:ext>
              </a:extLst>
            </p:cNvPr>
            <p:cNvSpPr txBox="1"/>
            <p:nvPr/>
          </p:nvSpPr>
          <p:spPr>
            <a:xfrm>
              <a:off x="10178467" y="4401313"/>
              <a:ext cx="856325" cy="369332"/>
            </a:xfrm>
            <a:prstGeom prst="rect">
              <a:avLst/>
            </a:prstGeom>
            <a:noFill/>
          </p:spPr>
          <p:txBody>
            <a:bodyPr wrap="none" rtlCol="0">
              <a:spAutoFit/>
            </a:bodyPr>
            <a:lstStyle/>
            <a:p>
              <a:r>
                <a:rPr lang="en-US" dirty="0"/>
                <a:t>Output</a:t>
              </a:r>
            </a:p>
          </p:txBody>
        </p:sp>
      </p:grpSp>
      <p:sp>
        <p:nvSpPr>
          <p:cNvPr id="19" name="TextBox 18">
            <a:extLst>
              <a:ext uri="{FF2B5EF4-FFF2-40B4-BE49-F238E27FC236}">
                <a16:creationId xmlns:a16="http://schemas.microsoft.com/office/drawing/2014/main" id="{D19372C8-FC02-5451-9F2B-449BD4E5B0B3}"/>
              </a:ext>
            </a:extLst>
          </p:cNvPr>
          <p:cNvSpPr txBox="1"/>
          <p:nvPr/>
        </p:nvSpPr>
        <p:spPr>
          <a:xfrm>
            <a:off x="6747926" y="2220797"/>
            <a:ext cx="2312684" cy="646331"/>
          </a:xfrm>
          <a:prstGeom prst="rect">
            <a:avLst/>
          </a:prstGeom>
          <a:noFill/>
        </p:spPr>
        <p:txBody>
          <a:bodyPr wrap="none" rtlCol="0">
            <a:spAutoFit/>
          </a:bodyPr>
          <a:lstStyle/>
          <a:p>
            <a:r>
              <a:rPr lang="en-US" dirty="0"/>
              <a:t>Normalization method</a:t>
            </a:r>
          </a:p>
          <a:p>
            <a:r>
              <a:rPr lang="en-US" dirty="0"/>
              <a:t>Scale factor</a:t>
            </a:r>
          </a:p>
        </p:txBody>
      </p:sp>
      <p:sp>
        <p:nvSpPr>
          <p:cNvPr id="20" name="TextBox 19">
            <a:extLst>
              <a:ext uri="{FF2B5EF4-FFF2-40B4-BE49-F238E27FC236}">
                <a16:creationId xmlns:a16="http://schemas.microsoft.com/office/drawing/2014/main" id="{2AFCE848-7104-EA7A-0E1D-06730FB9E889}"/>
              </a:ext>
            </a:extLst>
          </p:cNvPr>
          <p:cNvSpPr txBox="1"/>
          <p:nvPr/>
        </p:nvSpPr>
        <p:spPr>
          <a:xfrm>
            <a:off x="3713262" y="2217093"/>
            <a:ext cx="1959319" cy="923330"/>
          </a:xfrm>
          <a:prstGeom prst="rect">
            <a:avLst/>
          </a:prstGeom>
          <a:noFill/>
        </p:spPr>
        <p:txBody>
          <a:bodyPr wrap="none" rtlCol="0">
            <a:spAutoFit/>
          </a:bodyPr>
          <a:lstStyle/>
          <a:p>
            <a:r>
              <a:rPr lang="en-US" dirty="0"/>
              <a:t>Min features</a:t>
            </a:r>
          </a:p>
          <a:p>
            <a:r>
              <a:rPr lang="en-US" dirty="0"/>
              <a:t>Min cells</a:t>
            </a:r>
          </a:p>
          <a:p>
            <a:r>
              <a:rPr lang="en-US" dirty="0"/>
              <a:t>Max % </a:t>
            </a:r>
            <a:r>
              <a:rPr lang="en-US" dirty="0" err="1"/>
              <a:t>mito</a:t>
            </a:r>
            <a:r>
              <a:rPr lang="en-US" dirty="0"/>
              <a:t>. genes</a:t>
            </a:r>
          </a:p>
        </p:txBody>
      </p:sp>
      <p:sp>
        <p:nvSpPr>
          <p:cNvPr id="21" name="TextBox 20">
            <a:extLst>
              <a:ext uri="{FF2B5EF4-FFF2-40B4-BE49-F238E27FC236}">
                <a16:creationId xmlns:a16="http://schemas.microsoft.com/office/drawing/2014/main" id="{AA07FA02-80CD-FF2B-84E1-9D629C272269}"/>
              </a:ext>
            </a:extLst>
          </p:cNvPr>
          <p:cNvSpPr txBox="1"/>
          <p:nvPr/>
        </p:nvSpPr>
        <p:spPr>
          <a:xfrm>
            <a:off x="9670656" y="2232601"/>
            <a:ext cx="2062872" cy="1477328"/>
          </a:xfrm>
          <a:prstGeom prst="rect">
            <a:avLst/>
          </a:prstGeom>
          <a:noFill/>
        </p:spPr>
        <p:txBody>
          <a:bodyPr wrap="none" rtlCol="0">
            <a:spAutoFit/>
          </a:bodyPr>
          <a:lstStyle/>
          <a:p>
            <a:r>
              <a:rPr lang="en-US" dirty="0"/>
              <a:t>Selection method</a:t>
            </a:r>
          </a:p>
          <a:p>
            <a:r>
              <a:rPr lang="en-US" dirty="0"/>
              <a:t>Loess span width</a:t>
            </a:r>
          </a:p>
          <a:p>
            <a:r>
              <a:rPr lang="en-US" dirty="0"/>
              <a:t>Number of bins</a:t>
            </a:r>
          </a:p>
          <a:p>
            <a:r>
              <a:rPr lang="en-US" dirty="0"/>
              <a:t>Binning method</a:t>
            </a:r>
          </a:p>
          <a:p>
            <a:r>
              <a:rPr lang="en-US" dirty="0"/>
              <a:t>Number of Features</a:t>
            </a:r>
          </a:p>
        </p:txBody>
      </p:sp>
      <p:sp>
        <p:nvSpPr>
          <p:cNvPr id="22" name="TextBox 21">
            <a:extLst>
              <a:ext uri="{FF2B5EF4-FFF2-40B4-BE49-F238E27FC236}">
                <a16:creationId xmlns:a16="http://schemas.microsoft.com/office/drawing/2014/main" id="{64CB3572-3754-6F89-7B9C-1891CDB07438}"/>
              </a:ext>
            </a:extLst>
          </p:cNvPr>
          <p:cNvSpPr txBox="1"/>
          <p:nvPr/>
        </p:nvSpPr>
        <p:spPr>
          <a:xfrm>
            <a:off x="768166" y="4833823"/>
            <a:ext cx="2013436" cy="646331"/>
          </a:xfrm>
          <a:prstGeom prst="rect">
            <a:avLst/>
          </a:prstGeom>
          <a:noFill/>
        </p:spPr>
        <p:txBody>
          <a:bodyPr wrap="none" rtlCol="0">
            <a:spAutoFit/>
          </a:bodyPr>
          <a:lstStyle/>
          <a:p>
            <a:r>
              <a:rPr lang="en-US" dirty="0"/>
              <a:t>Variables to regress</a:t>
            </a:r>
          </a:p>
          <a:p>
            <a:r>
              <a:rPr lang="en-US" dirty="0"/>
              <a:t>Scale max</a:t>
            </a:r>
          </a:p>
        </p:txBody>
      </p:sp>
      <p:sp>
        <p:nvSpPr>
          <p:cNvPr id="23" name="TextBox 22">
            <a:extLst>
              <a:ext uri="{FF2B5EF4-FFF2-40B4-BE49-F238E27FC236}">
                <a16:creationId xmlns:a16="http://schemas.microsoft.com/office/drawing/2014/main" id="{DC9DC9D7-C351-E30F-9948-FD8A9B0D6A11}"/>
              </a:ext>
            </a:extLst>
          </p:cNvPr>
          <p:cNvSpPr txBox="1"/>
          <p:nvPr/>
        </p:nvSpPr>
        <p:spPr>
          <a:xfrm>
            <a:off x="3507227" y="4860269"/>
            <a:ext cx="2148537" cy="923330"/>
          </a:xfrm>
          <a:prstGeom prst="rect">
            <a:avLst/>
          </a:prstGeom>
          <a:noFill/>
        </p:spPr>
        <p:txBody>
          <a:bodyPr wrap="none" rtlCol="0">
            <a:spAutoFit/>
          </a:bodyPr>
          <a:lstStyle/>
          <a:p>
            <a:r>
              <a:rPr lang="en-US" dirty="0"/>
              <a:t>Dimension reduction</a:t>
            </a:r>
          </a:p>
          <a:p>
            <a:r>
              <a:rPr lang="en-US" dirty="0"/>
              <a:t>K-neighbors</a:t>
            </a:r>
          </a:p>
          <a:p>
            <a:r>
              <a:rPr lang="en-US" dirty="0" err="1"/>
              <a:t>Prunning</a:t>
            </a:r>
            <a:r>
              <a:rPr lang="en-US" dirty="0"/>
              <a:t> for SNN</a:t>
            </a:r>
          </a:p>
        </p:txBody>
      </p:sp>
      <p:sp>
        <p:nvSpPr>
          <p:cNvPr id="24" name="TextBox 23">
            <a:extLst>
              <a:ext uri="{FF2B5EF4-FFF2-40B4-BE49-F238E27FC236}">
                <a16:creationId xmlns:a16="http://schemas.microsoft.com/office/drawing/2014/main" id="{B57D0804-9804-221C-EF2E-3F728D707D2B}"/>
              </a:ext>
            </a:extLst>
          </p:cNvPr>
          <p:cNvSpPr txBox="1"/>
          <p:nvPr/>
        </p:nvSpPr>
        <p:spPr>
          <a:xfrm>
            <a:off x="6709430" y="4850169"/>
            <a:ext cx="1971181" cy="923330"/>
          </a:xfrm>
          <a:prstGeom prst="rect">
            <a:avLst/>
          </a:prstGeom>
          <a:noFill/>
        </p:spPr>
        <p:txBody>
          <a:bodyPr wrap="none" rtlCol="0">
            <a:spAutoFit/>
          </a:bodyPr>
          <a:lstStyle/>
          <a:p>
            <a:r>
              <a:rPr lang="en-US" dirty="0"/>
              <a:t>Resolution (UMAP)</a:t>
            </a:r>
          </a:p>
          <a:p>
            <a:r>
              <a:rPr lang="en-US" dirty="0"/>
              <a:t>______. (t-SNE)</a:t>
            </a:r>
          </a:p>
          <a:p>
            <a:endParaRPr lang="en-US" dirty="0"/>
          </a:p>
        </p:txBody>
      </p:sp>
      <p:sp>
        <p:nvSpPr>
          <p:cNvPr id="27" name="TextBox 26">
            <a:extLst>
              <a:ext uri="{FF2B5EF4-FFF2-40B4-BE49-F238E27FC236}">
                <a16:creationId xmlns:a16="http://schemas.microsoft.com/office/drawing/2014/main" id="{99D053EB-C2F2-C4DA-5F21-CBA502F6E133}"/>
              </a:ext>
            </a:extLst>
          </p:cNvPr>
          <p:cNvSpPr txBox="1"/>
          <p:nvPr/>
        </p:nvSpPr>
        <p:spPr>
          <a:xfrm>
            <a:off x="36371" y="6368056"/>
            <a:ext cx="2669459" cy="400110"/>
          </a:xfrm>
          <a:prstGeom prst="rect">
            <a:avLst/>
          </a:prstGeom>
          <a:noFill/>
        </p:spPr>
        <p:txBody>
          <a:bodyPr wrap="square">
            <a:spAutoFit/>
          </a:bodyPr>
          <a:lstStyle/>
          <a:p>
            <a:r>
              <a:rPr lang="en-US" sz="1000" b="0" i="1" dirty="0">
                <a:effectLst/>
                <a:latin typeface="OpenSans"/>
              </a:rPr>
              <a:t>Appropriated from:</a:t>
            </a:r>
          </a:p>
          <a:p>
            <a:r>
              <a:rPr lang="en-US" sz="1000" b="0" i="1" dirty="0">
                <a:effectLst/>
                <a:latin typeface="OpenSans"/>
              </a:rPr>
              <a:t>Schneider, J </a:t>
            </a:r>
            <a:r>
              <a:rPr lang="en-US" sz="1000" b="0" i="1" dirty="0" err="1">
                <a:effectLst/>
                <a:latin typeface="OpenSans"/>
              </a:rPr>
              <a:t>Transl</a:t>
            </a:r>
            <a:r>
              <a:rPr lang="en-US" sz="1000" b="0" i="1" dirty="0">
                <a:effectLst/>
                <a:latin typeface="OpenSans"/>
              </a:rPr>
              <a:t> Genet </a:t>
            </a:r>
            <a:r>
              <a:rPr lang="en-US" sz="1000" b="0" i="1" dirty="0" err="1">
                <a:effectLst/>
                <a:latin typeface="OpenSans"/>
              </a:rPr>
              <a:t>Genom</a:t>
            </a:r>
            <a:r>
              <a:rPr lang="en-US" sz="1000" b="0" i="0" dirty="0">
                <a:effectLst/>
                <a:latin typeface="OpenSans"/>
              </a:rPr>
              <a:t> 2021;5:37-49.</a:t>
            </a:r>
          </a:p>
        </p:txBody>
      </p:sp>
      <p:sp>
        <p:nvSpPr>
          <p:cNvPr id="35" name="Arrow: Right 1029">
            <a:extLst>
              <a:ext uri="{FF2B5EF4-FFF2-40B4-BE49-F238E27FC236}">
                <a16:creationId xmlns:a16="http://schemas.microsoft.com/office/drawing/2014/main" id="{85EFE3B8-F04B-6437-2D12-45AA4F147A73}"/>
              </a:ext>
            </a:extLst>
          </p:cNvPr>
          <p:cNvSpPr/>
          <p:nvPr/>
        </p:nvSpPr>
        <p:spPr>
          <a:xfrm rot="2746638">
            <a:off x="11298348" y="2102488"/>
            <a:ext cx="1225588" cy="365760"/>
          </a:xfrm>
          <a:custGeom>
            <a:avLst/>
            <a:gdLst>
              <a:gd name="connsiteX0" fmla="*/ 0 w 1198943"/>
              <a:gd name="connsiteY0" fmla="*/ 92333 h 369332"/>
              <a:gd name="connsiteX1" fmla="*/ 1014277 w 1198943"/>
              <a:gd name="connsiteY1" fmla="*/ 92333 h 369332"/>
              <a:gd name="connsiteX2" fmla="*/ 1014277 w 1198943"/>
              <a:gd name="connsiteY2" fmla="*/ 0 h 369332"/>
              <a:gd name="connsiteX3" fmla="*/ 1198943 w 1198943"/>
              <a:gd name="connsiteY3" fmla="*/ 184666 h 369332"/>
              <a:gd name="connsiteX4" fmla="*/ 1014277 w 1198943"/>
              <a:gd name="connsiteY4" fmla="*/ 369332 h 369332"/>
              <a:gd name="connsiteX5" fmla="*/ 1014277 w 1198943"/>
              <a:gd name="connsiteY5" fmla="*/ 276999 h 369332"/>
              <a:gd name="connsiteX6" fmla="*/ 0 w 1198943"/>
              <a:gd name="connsiteY6" fmla="*/ 276999 h 369332"/>
              <a:gd name="connsiteX7" fmla="*/ 0 w 1198943"/>
              <a:gd name="connsiteY7" fmla="*/ 92333 h 369332"/>
              <a:gd name="connsiteX0" fmla="*/ 0 w 1198943"/>
              <a:gd name="connsiteY0" fmla="*/ 0 h 276999"/>
              <a:gd name="connsiteX1" fmla="*/ 1014277 w 1198943"/>
              <a:gd name="connsiteY1" fmla="*/ 0 h 276999"/>
              <a:gd name="connsiteX2" fmla="*/ 1198943 w 1198943"/>
              <a:gd name="connsiteY2" fmla="*/ 92333 h 276999"/>
              <a:gd name="connsiteX3" fmla="*/ 1014277 w 1198943"/>
              <a:gd name="connsiteY3" fmla="*/ 276999 h 276999"/>
              <a:gd name="connsiteX4" fmla="*/ 1014277 w 1198943"/>
              <a:gd name="connsiteY4" fmla="*/ 184666 h 276999"/>
              <a:gd name="connsiteX5" fmla="*/ 0 w 1198943"/>
              <a:gd name="connsiteY5" fmla="*/ 184666 h 276999"/>
              <a:gd name="connsiteX6" fmla="*/ 0 w 1198943"/>
              <a:gd name="connsiteY6" fmla="*/ 0 h 276999"/>
              <a:gd name="connsiteX0" fmla="*/ 0 w 1014277"/>
              <a:gd name="connsiteY0" fmla="*/ 0 h 276999"/>
              <a:gd name="connsiteX1" fmla="*/ 1014277 w 1014277"/>
              <a:gd name="connsiteY1" fmla="*/ 0 h 276999"/>
              <a:gd name="connsiteX2" fmla="*/ 1014277 w 1014277"/>
              <a:gd name="connsiteY2" fmla="*/ 276999 h 276999"/>
              <a:gd name="connsiteX3" fmla="*/ 1014277 w 1014277"/>
              <a:gd name="connsiteY3" fmla="*/ 184666 h 276999"/>
              <a:gd name="connsiteX4" fmla="*/ 0 w 1014277"/>
              <a:gd name="connsiteY4" fmla="*/ 184666 h 276999"/>
              <a:gd name="connsiteX5" fmla="*/ 0 w 1014277"/>
              <a:gd name="connsiteY5" fmla="*/ 0 h 276999"/>
              <a:gd name="connsiteX0" fmla="*/ 0 w 1014277"/>
              <a:gd name="connsiteY0" fmla="*/ 0 h 184666"/>
              <a:gd name="connsiteX1" fmla="*/ 1014277 w 1014277"/>
              <a:gd name="connsiteY1" fmla="*/ 0 h 184666"/>
              <a:gd name="connsiteX2" fmla="*/ 1014277 w 1014277"/>
              <a:gd name="connsiteY2" fmla="*/ 184666 h 184666"/>
              <a:gd name="connsiteX3" fmla="*/ 0 w 1014277"/>
              <a:gd name="connsiteY3" fmla="*/ 184666 h 184666"/>
              <a:gd name="connsiteX4" fmla="*/ 0 w 1014277"/>
              <a:gd name="connsiteY4" fmla="*/ 0 h 184666"/>
              <a:gd name="connsiteX0" fmla="*/ 0 w 1014277"/>
              <a:gd name="connsiteY0" fmla="*/ 0 h 184666"/>
              <a:gd name="connsiteX1" fmla="*/ 732921 w 1014277"/>
              <a:gd name="connsiteY1" fmla="*/ 1684 h 184666"/>
              <a:gd name="connsiteX2" fmla="*/ 1014277 w 1014277"/>
              <a:gd name="connsiteY2" fmla="*/ 0 h 184666"/>
              <a:gd name="connsiteX3" fmla="*/ 1014277 w 1014277"/>
              <a:gd name="connsiteY3" fmla="*/ 184666 h 184666"/>
              <a:gd name="connsiteX4" fmla="*/ 0 w 1014277"/>
              <a:gd name="connsiteY4" fmla="*/ 184666 h 184666"/>
              <a:gd name="connsiteX5" fmla="*/ 0 w 1014277"/>
              <a:gd name="connsiteY5" fmla="*/ 0 h 184666"/>
              <a:gd name="connsiteX0" fmla="*/ 0 w 1014277"/>
              <a:gd name="connsiteY0" fmla="*/ 0 h 184666"/>
              <a:gd name="connsiteX1" fmla="*/ 732921 w 1014277"/>
              <a:gd name="connsiteY1" fmla="*/ 1684 h 184666"/>
              <a:gd name="connsiteX2" fmla="*/ 1014277 w 1014277"/>
              <a:gd name="connsiteY2" fmla="*/ 184666 h 184666"/>
              <a:gd name="connsiteX3" fmla="*/ 0 w 1014277"/>
              <a:gd name="connsiteY3" fmla="*/ 184666 h 184666"/>
              <a:gd name="connsiteX4" fmla="*/ 0 w 1014277"/>
              <a:gd name="connsiteY4" fmla="*/ 0 h 184666"/>
              <a:gd name="connsiteX0" fmla="*/ 0 w 1014277"/>
              <a:gd name="connsiteY0" fmla="*/ 0 h 184666"/>
              <a:gd name="connsiteX1" fmla="*/ 802247 w 1014277"/>
              <a:gd name="connsiteY1" fmla="*/ 637 h 184666"/>
              <a:gd name="connsiteX2" fmla="*/ 1014277 w 1014277"/>
              <a:gd name="connsiteY2" fmla="*/ 184666 h 184666"/>
              <a:gd name="connsiteX3" fmla="*/ 0 w 1014277"/>
              <a:gd name="connsiteY3" fmla="*/ 184666 h 184666"/>
              <a:gd name="connsiteX4" fmla="*/ 0 w 1014277"/>
              <a:gd name="connsiteY4" fmla="*/ 0 h 184666"/>
              <a:gd name="connsiteX0" fmla="*/ 0 w 970949"/>
              <a:gd name="connsiteY0" fmla="*/ 0 h 185321"/>
              <a:gd name="connsiteX1" fmla="*/ 802247 w 970949"/>
              <a:gd name="connsiteY1" fmla="*/ 637 h 185321"/>
              <a:gd name="connsiteX2" fmla="*/ 970949 w 970949"/>
              <a:gd name="connsiteY2" fmla="*/ 185321 h 185321"/>
              <a:gd name="connsiteX3" fmla="*/ 0 w 970949"/>
              <a:gd name="connsiteY3" fmla="*/ 184666 h 185321"/>
              <a:gd name="connsiteX4" fmla="*/ 0 w 970949"/>
              <a:gd name="connsiteY4" fmla="*/ 0 h 1853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949" h="185321">
                <a:moveTo>
                  <a:pt x="0" y="0"/>
                </a:moveTo>
                <a:lnTo>
                  <a:pt x="802247" y="637"/>
                </a:lnTo>
                <a:lnTo>
                  <a:pt x="970949" y="185321"/>
                </a:lnTo>
                <a:lnTo>
                  <a:pt x="0" y="184666"/>
                </a:lnTo>
                <a:lnTo>
                  <a:pt x="0" y="0"/>
                </a:lnTo>
                <a:close/>
              </a:path>
            </a:pathLst>
          </a:cu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Arrow: Right 45">
            <a:extLst>
              <a:ext uri="{FF2B5EF4-FFF2-40B4-BE49-F238E27FC236}">
                <a16:creationId xmlns:a16="http://schemas.microsoft.com/office/drawing/2014/main" id="{4A56442E-58DE-8B45-93D2-8DDE22FFB751}"/>
              </a:ext>
            </a:extLst>
          </p:cNvPr>
          <p:cNvSpPr/>
          <p:nvPr/>
        </p:nvSpPr>
        <p:spPr>
          <a:xfrm>
            <a:off x="2551781" y="1580572"/>
            <a:ext cx="942174" cy="548640"/>
          </a:xfrm>
          <a:prstGeom prst="rightArrow">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Arrow: Right 45">
            <a:extLst>
              <a:ext uri="{FF2B5EF4-FFF2-40B4-BE49-F238E27FC236}">
                <a16:creationId xmlns:a16="http://schemas.microsoft.com/office/drawing/2014/main" id="{93A186C0-5046-6408-935A-AC29A208A368}"/>
              </a:ext>
            </a:extLst>
          </p:cNvPr>
          <p:cNvSpPr/>
          <p:nvPr/>
        </p:nvSpPr>
        <p:spPr>
          <a:xfrm>
            <a:off x="5671448" y="1580572"/>
            <a:ext cx="804907" cy="548640"/>
          </a:xfrm>
          <a:prstGeom prst="rightArrow">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Arrow: Right 45">
            <a:extLst>
              <a:ext uri="{FF2B5EF4-FFF2-40B4-BE49-F238E27FC236}">
                <a16:creationId xmlns:a16="http://schemas.microsoft.com/office/drawing/2014/main" id="{09AAA98B-24D9-723B-585F-A52DB0D37FF9}"/>
              </a:ext>
            </a:extLst>
          </p:cNvPr>
          <p:cNvSpPr/>
          <p:nvPr/>
        </p:nvSpPr>
        <p:spPr>
          <a:xfrm>
            <a:off x="8607895" y="1580572"/>
            <a:ext cx="930244" cy="548640"/>
          </a:xfrm>
          <a:prstGeom prst="rightArrow">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Arrow: Right 1029">
            <a:extLst>
              <a:ext uri="{FF2B5EF4-FFF2-40B4-BE49-F238E27FC236}">
                <a16:creationId xmlns:a16="http://schemas.microsoft.com/office/drawing/2014/main" id="{70D379E4-B91F-1878-74CE-958E72CD4C0A}"/>
              </a:ext>
            </a:extLst>
          </p:cNvPr>
          <p:cNvSpPr/>
          <p:nvPr/>
        </p:nvSpPr>
        <p:spPr>
          <a:xfrm rot="13517759">
            <a:off x="-252651" y="3988997"/>
            <a:ext cx="1033227" cy="365760"/>
          </a:xfrm>
          <a:custGeom>
            <a:avLst/>
            <a:gdLst>
              <a:gd name="connsiteX0" fmla="*/ 0 w 1198943"/>
              <a:gd name="connsiteY0" fmla="*/ 92333 h 369332"/>
              <a:gd name="connsiteX1" fmla="*/ 1014277 w 1198943"/>
              <a:gd name="connsiteY1" fmla="*/ 92333 h 369332"/>
              <a:gd name="connsiteX2" fmla="*/ 1014277 w 1198943"/>
              <a:gd name="connsiteY2" fmla="*/ 0 h 369332"/>
              <a:gd name="connsiteX3" fmla="*/ 1198943 w 1198943"/>
              <a:gd name="connsiteY3" fmla="*/ 184666 h 369332"/>
              <a:gd name="connsiteX4" fmla="*/ 1014277 w 1198943"/>
              <a:gd name="connsiteY4" fmla="*/ 369332 h 369332"/>
              <a:gd name="connsiteX5" fmla="*/ 1014277 w 1198943"/>
              <a:gd name="connsiteY5" fmla="*/ 276999 h 369332"/>
              <a:gd name="connsiteX6" fmla="*/ 0 w 1198943"/>
              <a:gd name="connsiteY6" fmla="*/ 276999 h 369332"/>
              <a:gd name="connsiteX7" fmla="*/ 0 w 1198943"/>
              <a:gd name="connsiteY7" fmla="*/ 92333 h 369332"/>
              <a:gd name="connsiteX0" fmla="*/ 0 w 1198943"/>
              <a:gd name="connsiteY0" fmla="*/ 0 h 276999"/>
              <a:gd name="connsiteX1" fmla="*/ 1014277 w 1198943"/>
              <a:gd name="connsiteY1" fmla="*/ 0 h 276999"/>
              <a:gd name="connsiteX2" fmla="*/ 1198943 w 1198943"/>
              <a:gd name="connsiteY2" fmla="*/ 92333 h 276999"/>
              <a:gd name="connsiteX3" fmla="*/ 1014277 w 1198943"/>
              <a:gd name="connsiteY3" fmla="*/ 276999 h 276999"/>
              <a:gd name="connsiteX4" fmla="*/ 1014277 w 1198943"/>
              <a:gd name="connsiteY4" fmla="*/ 184666 h 276999"/>
              <a:gd name="connsiteX5" fmla="*/ 0 w 1198943"/>
              <a:gd name="connsiteY5" fmla="*/ 184666 h 276999"/>
              <a:gd name="connsiteX6" fmla="*/ 0 w 1198943"/>
              <a:gd name="connsiteY6" fmla="*/ 0 h 276999"/>
              <a:gd name="connsiteX0" fmla="*/ 0 w 1014277"/>
              <a:gd name="connsiteY0" fmla="*/ 0 h 276999"/>
              <a:gd name="connsiteX1" fmla="*/ 1014277 w 1014277"/>
              <a:gd name="connsiteY1" fmla="*/ 0 h 276999"/>
              <a:gd name="connsiteX2" fmla="*/ 1014277 w 1014277"/>
              <a:gd name="connsiteY2" fmla="*/ 276999 h 276999"/>
              <a:gd name="connsiteX3" fmla="*/ 1014277 w 1014277"/>
              <a:gd name="connsiteY3" fmla="*/ 184666 h 276999"/>
              <a:gd name="connsiteX4" fmla="*/ 0 w 1014277"/>
              <a:gd name="connsiteY4" fmla="*/ 184666 h 276999"/>
              <a:gd name="connsiteX5" fmla="*/ 0 w 1014277"/>
              <a:gd name="connsiteY5" fmla="*/ 0 h 276999"/>
              <a:gd name="connsiteX0" fmla="*/ 0 w 1014277"/>
              <a:gd name="connsiteY0" fmla="*/ 0 h 184666"/>
              <a:gd name="connsiteX1" fmla="*/ 1014277 w 1014277"/>
              <a:gd name="connsiteY1" fmla="*/ 0 h 184666"/>
              <a:gd name="connsiteX2" fmla="*/ 1014277 w 1014277"/>
              <a:gd name="connsiteY2" fmla="*/ 184666 h 184666"/>
              <a:gd name="connsiteX3" fmla="*/ 0 w 1014277"/>
              <a:gd name="connsiteY3" fmla="*/ 184666 h 184666"/>
              <a:gd name="connsiteX4" fmla="*/ 0 w 1014277"/>
              <a:gd name="connsiteY4" fmla="*/ 0 h 184666"/>
              <a:gd name="connsiteX0" fmla="*/ 0 w 1014277"/>
              <a:gd name="connsiteY0" fmla="*/ 0 h 184666"/>
              <a:gd name="connsiteX1" fmla="*/ 732921 w 1014277"/>
              <a:gd name="connsiteY1" fmla="*/ 1684 h 184666"/>
              <a:gd name="connsiteX2" fmla="*/ 1014277 w 1014277"/>
              <a:gd name="connsiteY2" fmla="*/ 0 h 184666"/>
              <a:gd name="connsiteX3" fmla="*/ 1014277 w 1014277"/>
              <a:gd name="connsiteY3" fmla="*/ 184666 h 184666"/>
              <a:gd name="connsiteX4" fmla="*/ 0 w 1014277"/>
              <a:gd name="connsiteY4" fmla="*/ 184666 h 184666"/>
              <a:gd name="connsiteX5" fmla="*/ 0 w 1014277"/>
              <a:gd name="connsiteY5" fmla="*/ 0 h 184666"/>
              <a:gd name="connsiteX0" fmla="*/ 0 w 1014277"/>
              <a:gd name="connsiteY0" fmla="*/ 0 h 184666"/>
              <a:gd name="connsiteX1" fmla="*/ 732921 w 1014277"/>
              <a:gd name="connsiteY1" fmla="*/ 1684 h 184666"/>
              <a:gd name="connsiteX2" fmla="*/ 1014277 w 1014277"/>
              <a:gd name="connsiteY2" fmla="*/ 184666 h 184666"/>
              <a:gd name="connsiteX3" fmla="*/ 0 w 1014277"/>
              <a:gd name="connsiteY3" fmla="*/ 184666 h 184666"/>
              <a:gd name="connsiteX4" fmla="*/ 0 w 1014277"/>
              <a:gd name="connsiteY4" fmla="*/ 0 h 184666"/>
              <a:gd name="connsiteX0" fmla="*/ 0 w 1014277"/>
              <a:gd name="connsiteY0" fmla="*/ 0 h 184666"/>
              <a:gd name="connsiteX1" fmla="*/ 802247 w 1014277"/>
              <a:gd name="connsiteY1" fmla="*/ 637 h 184666"/>
              <a:gd name="connsiteX2" fmla="*/ 1014277 w 1014277"/>
              <a:gd name="connsiteY2" fmla="*/ 184666 h 184666"/>
              <a:gd name="connsiteX3" fmla="*/ 0 w 1014277"/>
              <a:gd name="connsiteY3" fmla="*/ 184666 h 184666"/>
              <a:gd name="connsiteX4" fmla="*/ 0 w 1014277"/>
              <a:gd name="connsiteY4" fmla="*/ 0 h 184666"/>
              <a:gd name="connsiteX0" fmla="*/ 0 w 970949"/>
              <a:gd name="connsiteY0" fmla="*/ 0 h 185321"/>
              <a:gd name="connsiteX1" fmla="*/ 802247 w 970949"/>
              <a:gd name="connsiteY1" fmla="*/ 637 h 185321"/>
              <a:gd name="connsiteX2" fmla="*/ 970949 w 970949"/>
              <a:gd name="connsiteY2" fmla="*/ 185321 h 185321"/>
              <a:gd name="connsiteX3" fmla="*/ 0 w 970949"/>
              <a:gd name="connsiteY3" fmla="*/ 184666 h 185321"/>
              <a:gd name="connsiteX4" fmla="*/ 0 w 970949"/>
              <a:gd name="connsiteY4" fmla="*/ 0 h 1853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949" h="185321">
                <a:moveTo>
                  <a:pt x="0" y="0"/>
                </a:moveTo>
                <a:lnTo>
                  <a:pt x="802247" y="637"/>
                </a:lnTo>
                <a:lnTo>
                  <a:pt x="970949" y="185321"/>
                </a:lnTo>
                <a:lnTo>
                  <a:pt x="0" y="184666"/>
                </a:lnTo>
                <a:lnTo>
                  <a:pt x="0" y="0"/>
                </a:lnTo>
                <a:close/>
              </a:path>
            </a:pathLst>
          </a:cu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Arrow: Right 45">
            <a:extLst>
              <a:ext uri="{FF2B5EF4-FFF2-40B4-BE49-F238E27FC236}">
                <a16:creationId xmlns:a16="http://schemas.microsoft.com/office/drawing/2014/main" id="{8BDD054D-7621-6DAC-0ED4-A618DFA62182}"/>
              </a:ext>
            </a:extLst>
          </p:cNvPr>
          <p:cNvSpPr/>
          <p:nvPr/>
        </p:nvSpPr>
        <p:spPr>
          <a:xfrm>
            <a:off x="2539003" y="4259096"/>
            <a:ext cx="782180" cy="548640"/>
          </a:xfrm>
          <a:prstGeom prst="rightArrow">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Arrow: Right 45">
            <a:extLst>
              <a:ext uri="{FF2B5EF4-FFF2-40B4-BE49-F238E27FC236}">
                <a16:creationId xmlns:a16="http://schemas.microsoft.com/office/drawing/2014/main" id="{7FE2ABD3-7DD7-FAD8-AA6C-D55C6DE16CC1}"/>
              </a:ext>
            </a:extLst>
          </p:cNvPr>
          <p:cNvSpPr/>
          <p:nvPr/>
        </p:nvSpPr>
        <p:spPr>
          <a:xfrm>
            <a:off x="5671448" y="4259096"/>
            <a:ext cx="739807" cy="548640"/>
          </a:xfrm>
          <a:prstGeom prst="rightArrow">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Arrow: Right 45">
            <a:extLst>
              <a:ext uri="{FF2B5EF4-FFF2-40B4-BE49-F238E27FC236}">
                <a16:creationId xmlns:a16="http://schemas.microsoft.com/office/drawing/2014/main" id="{38EF0B2F-960B-DD5C-0F6F-133B7C3DC66A}"/>
              </a:ext>
            </a:extLst>
          </p:cNvPr>
          <p:cNvSpPr/>
          <p:nvPr/>
        </p:nvSpPr>
        <p:spPr>
          <a:xfrm>
            <a:off x="8680611" y="4259096"/>
            <a:ext cx="785222" cy="548640"/>
          </a:xfrm>
          <a:prstGeom prst="rightArrow">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507578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58A29E65-D53E-2E1F-D691-565EC6FC6AD7}"/>
              </a:ext>
            </a:extLst>
          </p:cNvPr>
          <p:cNvSpPr/>
          <p:nvPr/>
        </p:nvSpPr>
        <p:spPr>
          <a:xfrm>
            <a:off x="6520341" y="3455705"/>
            <a:ext cx="5275668" cy="273490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A7BFE5C-EA4E-4B67-32D2-707AF3E76ED0}"/>
              </a:ext>
            </a:extLst>
          </p:cNvPr>
          <p:cNvSpPr/>
          <p:nvPr/>
        </p:nvSpPr>
        <p:spPr>
          <a:xfrm>
            <a:off x="6520342" y="787501"/>
            <a:ext cx="5275667" cy="1922024"/>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DF8E6B8-8A1F-CBA5-E3BB-A814E8D6E4F7}"/>
              </a:ext>
            </a:extLst>
          </p:cNvPr>
          <p:cNvSpPr>
            <a:spLocks noGrp="1"/>
          </p:cNvSpPr>
          <p:nvPr>
            <p:ph type="title"/>
          </p:nvPr>
        </p:nvSpPr>
        <p:spPr/>
        <p:txBody>
          <a:bodyPr/>
          <a:lstStyle/>
          <a:p>
            <a:r>
              <a:rPr lang="en-US" dirty="0"/>
              <a:t>Processing Pipeline Overview</a:t>
            </a:r>
          </a:p>
        </p:txBody>
      </p:sp>
      <p:sp>
        <p:nvSpPr>
          <p:cNvPr id="9" name="Arrow: Right 8">
            <a:extLst>
              <a:ext uri="{FF2B5EF4-FFF2-40B4-BE49-F238E27FC236}">
                <a16:creationId xmlns:a16="http://schemas.microsoft.com/office/drawing/2014/main" id="{576B7C9D-8250-E652-8F31-3ECCB88DD259}"/>
              </a:ext>
            </a:extLst>
          </p:cNvPr>
          <p:cNvSpPr/>
          <p:nvPr/>
        </p:nvSpPr>
        <p:spPr>
          <a:xfrm rot="5400000">
            <a:off x="954582" y="999393"/>
            <a:ext cx="125415"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FC52EC62-3EE6-31C3-E974-3A994552009B}"/>
              </a:ext>
            </a:extLst>
          </p:cNvPr>
          <p:cNvGrpSpPr/>
          <p:nvPr/>
        </p:nvGrpSpPr>
        <p:grpSpPr>
          <a:xfrm>
            <a:off x="259881" y="615983"/>
            <a:ext cx="1514816" cy="338554"/>
            <a:chOff x="-69645" y="698949"/>
            <a:chExt cx="2178751" cy="338554"/>
          </a:xfrm>
        </p:grpSpPr>
        <p:sp>
          <p:nvSpPr>
            <p:cNvPr id="14" name="Rectangle 13">
              <a:extLst>
                <a:ext uri="{FF2B5EF4-FFF2-40B4-BE49-F238E27FC236}">
                  <a16:creationId xmlns:a16="http://schemas.microsoft.com/office/drawing/2014/main" id="{094D59F3-A58F-43A1-6844-502B5B9F3A03}"/>
                </a:ext>
              </a:extLst>
            </p:cNvPr>
            <p:cNvSpPr/>
            <p:nvPr/>
          </p:nvSpPr>
          <p:spPr>
            <a:xfrm>
              <a:off x="113942" y="750352"/>
              <a:ext cx="1834757" cy="256032"/>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endParaRPr>
            </a:p>
          </p:txBody>
        </p:sp>
        <p:sp>
          <p:nvSpPr>
            <p:cNvPr id="16" name="TextBox 15">
              <a:extLst>
                <a:ext uri="{FF2B5EF4-FFF2-40B4-BE49-F238E27FC236}">
                  <a16:creationId xmlns:a16="http://schemas.microsoft.com/office/drawing/2014/main" id="{BB86446B-9320-FE2A-7388-7697C29FA0E3}"/>
                </a:ext>
              </a:extLst>
            </p:cNvPr>
            <p:cNvSpPr txBox="1"/>
            <p:nvPr/>
          </p:nvSpPr>
          <p:spPr>
            <a:xfrm>
              <a:off x="-69645" y="698949"/>
              <a:ext cx="2178751" cy="338554"/>
            </a:xfrm>
            <a:prstGeom prst="rect">
              <a:avLst/>
            </a:prstGeom>
            <a:noFill/>
          </p:spPr>
          <p:txBody>
            <a:bodyPr wrap="square" rtlCol="0">
              <a:spAutoFit/>
            </a:bodyPr>
            <a:lstStyle/>
            <a:p>
              <a:pPr algn="ctr"/>
              <a:r>
                <a:rPr lang="en-US" sz="1600" b="1" dirty="0"/>
                <a:t>Importation</a:t>
              </a:r>
            </a:p>
          </p:txBody>
        </p:sp>
      </p:grpSp>
      <p:grpSp>
        <p:nvGrpSpPr>
          <p:cNvPr id="18" name="Group 17">
            <a:extLst>
              <a:ext uri="{FF2B5EF4-FFF2-40B4-BE49-F238E27FC236}">
                <a16:creationId xmlns:a16="http://schemas.microsoft.com/office/drawing/2014/main" id="{6C4FA832-292F-EF3F-D50D-9B58DCDCFE4C}"/>
              </a:ext>
            </a:extLst>
          </p:cNvPr>
          <p:cNvGrpSpPr/>
          <p:nvPr/>
        </p:nvGrpSpPr>
        <p:grpSpPr>
          <a:xfrm>
            <a:off x="129591" y="2495739"/>
            <a:ext cx="1775396" cy="338554"/>
            <a:chOff x="-11289" y="2786494"/>
            <a:chExt cx="2170520" cy="338554"/>
          </a:xfrm>
        </p:grpSpPr>
        <p:sp>
          <p:nvSpPr>
            <p:cNvPr id="20" name="Rectangle 19">
              <a:extLst>
                <a:ext uri="{FF2B5EF4-FFF2-40B4-BE49-F238E27FC236}">
                  <a16:creationId xmlns:a16="http://schemas.microsoft.com/office/drawing/2014/main" id="{892484C9-A567-F836-24FC-44778559A189}"/>
                </a:ext>
              </a:extLst>
            </p:cNvPr>
            <p:cNvSpPr/>
            <p:nvPr/>
          </p:nvSpPr>
          <p:spPr>
            <a:xfrm>
              <a:off x="176908" y="2814116"/>
              <a:ext cx="1835101" cy="256032"/>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TextBox 21">
              <a:extLst>
                <a:ext uri="{FF2B5EF4-FFF2-40B4-BE49-F238E27FC236}">
                  <a16:creationId xmlns:a16="http://schemas.microsoft.com/office/drawing/2014/main" id="{EF74B156-3155-C302-05C2-B5B0A65BF7E4}"/>
                </a:ext>
              </a:extLst>
            </p:cNvPr>
            <p:cNvSpPr txBox="1"/>
            <p:nvPr/>
          </p:nvSpPr>
          <p:spPr>
            <a:xfrm>
              <a:off x="-11289" y="2786494"/>
              <a:ext cx="2170520" cy="338554"/>
            </a:xfrm>
            <a:prstGeom prst="rect">
              <a:avLst/>
            </a:prstGeom>
            <a:noFill/>
          </p:spPr>
          <p:txBody>
            <a:bodyPr wrap="square" rtlCol="0">
              <a:spAutoFit/>
            </a:bodyPr>
            <a:lstStyle/>
            <a:p>
              <a:pPr algn="ctr"/>
              <a:r>
                <a:rPr lang="en-US" sz="1600" b="1" dirty="0"/>
                <a:t>Normalization</a:t>
              </a:r>
            </a:p>
          </p:txBody>
        </p:sp>
      </p:grpSp>
      <p:grpSp>
        <p:nvGrpSpPr>
          <p:cNvPr id="30" name="Group 29">
            <a:extLst>
              <a:ext uri="{FF2B5EF4-FFF2-40B4-BE49-F238E27FC236}">
                <a16:creationId xmlns:a16="http://schemas.microsoft.com/office/drawing/2014/main" id="{87D45311-95F4-0A50-1D5E-CF71A733CBA7}"/>
              </a:ext>
            </a:extLst>
          </p:cNvPr>
          <p:cNvGrpSpPr/>
          <p:nvPr/>
        </p:nvGrpSpPr>
        <p:grpSpPr>
          <a:xfrm>
            <a:off x="126166" y="3893924"/>
            <a:ext cx="1782247" cy="830997"/>
            <a:chOff x="27906" y="5317845"/>
            <a:chExt cx="2185416" cy="830997"/>
          </a:xfrm>
        </p:grpSpPr>
        <p:sp>
          <p:nvSpPr>
            <p:cNvPr id="31" name="Rectangle 30">
              <a:extLst>
                <a:ext uri="{FF2B5EF4-FFF2-40B4-BE49-F238E27FC236}">
                  <a16:creationId xmlns:a16="http://schemas.microsoft.com/office/drawing/2014/main" id="{F672AA8E-C812-9674-35C8-26D2084E1191}"/>
                </a:ext>
              </a:extLst>
            </p:cNvPr>
            <p:cNvSpPr/>
            <p:nvPr/>
          </p:nvSpPr>
          <p:spPr>
            <a:xfrm>
              <a:off x="292267" y="5372080"/>
              <a:ext cx="1658952" cy="729608"/>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2" name="TextBox 31">
              <a:extLst>
                <a:ext uri="{FF2B5EF4-FFF2-40B4-BE49-F238E27FC236}">
                  <a16:creationId xmlns:a16="http://schemas.microsoft.com/office/drawing/2014/main" id="{CAFE2BE7-3DA5-20AB-ECC6-4111F6F8DB79}"/>
                </a:ext>
              </a:extLst>
            </p:cNvPr>
            <p:cNvSpPr txBox="1"/>
            <p:nvPr/>
          </p:nvSpPr>
          <p:spPr>
            <a:xfrm>
              <a:off x="27906" y="5317845"/>
              <a:ext cx="2185416" cy="830997"/>
            </a:xfrm>
            <a:prstGeom prst="rect">
              <a:avLst/>
            </a:prstGeom>
            <a:noFill/>
          </p:spPr>
          <p:txBody>
            <a:bodyPr wrap="square" rtlCol="0">
              <a:spAutoFit/>
            </a:bodyPr>
            <a:lstStyle/>
            <a:p>
              <a:pPr algn="ctr"/>
              <a:r>
                <a:rPr lang="en-US" sz="1600" b="1" dirty="0"/>
                <a:t>Linear Dimensional </a:t>
              </a:r>
            </a:p>
            <a:p>
              <a:pPr algn="ctr"/>
              <a:r>
                <a:rPr lang="en-US" sz="1600" b="1" dirty="0"/>
                <a:t>Reduction </a:t>
              </a:r>
            </a:p>
          </p:txBody>
        </p:sp>
      </p:grpSp>
      <p:grpSp>
        <p:nvGrpSpPr>
          <p:cNvPr id="33" name="Group 32">
            <a:extLst>
              <a:ext uri="{FF2B5EF4-FFF2-40B4-BE49-F238E27FC236}">
                <a16:creationId xmlns:a16="http://schemas.microsoft.com/office/drawing/2014/main" id="{57AB1722-65A6-2BE0-C2C9-82CA05D7339C}"/>
              </a:ext>
            </a:extLst>
          </p:cNvPr>
          <p:cNvGrpSpPr/>
          <p:nvPr/>
        </p:nvGrpSpPr>
        <p:grpSpPr>
          <a:xfrm>
            <a:off x="297313" y="5068440"/>
            <a:ext cx="1439952" cy="338554"/>
            <a:chOff x="154851" y="5720670"/>
            <a:chExt cx="2215538" cy="338554"/>
          </a:xfrm>
        </p:grpSpPr>
        <p:sp>
          <p:nvSpPr>
            <p:cNvPr id="35" name="Rectangle 34">
              <a:extLst>
                <a:ext uri="{FF2B5EF4-FFF2-40B4-BE49-F238E27FC236}">
                  <a16:creationId xmlns:a16="http://schemas.microsoft.com/office/drawing/2014/main" id="{754162AC-8EB7-0CB7-1C59-6265B5086B30}"/>
                </a:ext>
              </a:extLst>
            </p:cNvPr>
            <p:cNvSpPr/>
            <p:nvPr/>
          </p:nvSpPr>
          <p:spPr>
            <a:xfrm>
              <a:off x="199869" y="5754457"/>
              <a:ext cx="2170520" cy="282928"/>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7" name="TextBox 36">
              <a:extLst>
                <a:ext uri="{FF2B5EF4-FFF2-40B4-BE49-F238E27FC236}">
                  <a16:creationId xmlns:a16="http://schemas.microsoft.com/office/drawing/2014/main" id="{11D41DEE-F048-D80E-0203-E72474AECDDF}"/>
                </a:ext>
              </a:extLst>
            </p:cNvPr>
            <p:cNvSpPr txBox="1"/>
            <p:nvPr/>
          </p:nvSpPr>
          <p:spPr>
            <a:xfrm>
              <a:off x="154851" y="5720670"/>
              <a:ext cx="2170520" cy="338554"/>
            </a:xfrm>
            <a:prstGeom prst="rect">
              <a:avLst/>
            </a:prstGeom>
            <a:noFill/>
          </p:spPr>
          <p:txBody>
            <a:bodyPr wrap="square" rtlCol="0">
              <a:spAutoFit/>
            </a:bodyPr>
            <a:lstStyle/>
            <a:p>
              <a:pPr algn="ctr"/>
              <a:r>
                <a:rPr lang="en-US" sz="1600" b="1" dirty="0"/>
                <a:t>Clustering</a:t>
              </a:r>
            </a:p>
          </p:txBody>
        </p:sp>
      </p:grpSp>
      <p:grpSp>
        <p:nvGrpSpPr>
          <p:cNvPr id="38" name="Group 37">
            <a:extLst>
              <a:ext uri="{FF2B5EF4-FFF2-40B4-BE49-F238E27FC236}">
                <a16:creationId xmlns:a16="http://schemas.microsoft.com/office/drawing/2014/main" id="{920DC482-30D4-693D-DE52-02606E8C223D}"/>
              </a:ext>
            </a:extLst>
          </p:cNvPr>
          <p:cNvGrpSpPr/>
          <p:nvPr/>
        </p:nvGrpSpPr>
        <p:grpSpPr>
          <a:xfrm>
            <a:off x="497860" y="1868568"/>
            <a:ext cx="1038858" cy="338554"/>
            <a:chOff x="59136" y="2068190"/>
            <a:chExt cx="2233557" cy="338554"/>
          </a:xfrm>
        </p:grpSpPr>
        <p:sp>
          <p:nvSpPr>
            <p:cNvPr id="39" name="Rectangle 38">
              <a:extLst>
                <a:ext uri="{FF2B5EF4-FFF2-40B4-BE49-F238E27FC236}">
                  <a16:creationId xmlns:a16="http://schemas.microsoft.com/office/drawing/2014/main" id="{D72DEFAB-FDE4-CB27-B258-30E5664D6FDD}"/>
                </a:ext>
              </a:extLst>
            </p:cNvPr>
            <p:cNvSpPr/>
            <p:nvPr/>
          </p:nvSpPr>
          <p:spPr>
            <a:xfrm>
              <a:off x="113938" y="2120893"/>
              <a:ext cx="2178755" cy="256032"/>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dirty="0">
                <a:solidFill>
                  <a:schemeClr val="tx1"/>
                </a:solidFill>
              </a:endParaRPr>
            </a:p>
          </p:txBody>
        </p:sp>
        <p:sp>
          <p:nvSpPr>
            <p:cNvPr id="41" name="TextBox 40">
              <a:extLst>
                <a:ext uri="{FF2B5EF4-FFF2-40B4-BE49-F238E27FC236}">
                  <a16:creationId xmlns:a16="http://schemas.microsoft.com/office/drawing/2014/main" id="{7A8EA9F9-5946-7E81-AE01-439CF94FDBC3}"/>
                </a:ext>
              </a:extLst>
            </p:cNvPr>
            <p:cNvSpPr txBox="1"/>
            <p:nvPr/>
          </p:nvSpPr>
          <p:spPr>
            <a:xfrm>
              <a:off x="59136" y="2068190"/>
              <a:ext cx="2204989" cy="338554"/>
            </a:xfrm>
            <a:prstGeom prst="rect">
              <a:avLst/>
            </a:prstGeom>
            <a:noFill/>
          </p:spPr>
          <p:txBody>
            <a:bodyPr wrap="square" rtlCol="0">
              <a:spAutoFit/>
            </a:bodyPr>
            <a:lstStyle/>
            <a:p>
              <a:pPr algn="ctr"/>
              <a:r>
                <a:rPr lang="en-US" sz="1600" b="1" dirty="0"/>
                <a:t>Filtering</a:t>
              </a:r>
            </a:p>
          </p:txBody>
        </p:sp>
      </p:grpSp>
      <p:grpSp>
        <p:nvGrpSpPr>
          <p:cNvPr id="43" name="Group 42">
            <a:extLst>
              <a:ext uri="{FF2B5EF4-FFF2-40B4-BE49-F238E27FC236}">
                <a16:creationId xmlns:a16="http://schemas.microsoft.com/office/drawing/2014/main" id="{68CC32A8-556E-6706-6CA7-7A794F5767F9}"/>
              </a:ext>
            </a:extLst>
          </p:cNvPr>
          <p:cNvGrpSpPr/>
          <p:nvPr/>
        </p:nvGrpSpPr>
        <p:grpSpPr>
          <a:xfrm>
            <a:off x="10652" y="1251183"/>
            <a:ext cx="2013275" cy="338554"/>
            <a:chOff x="97343" y="1300458"/>
            <a:chExt cx="2194560" cy="338554"/>
          </a:xfrm>
        </p:grpSpPr>
        <p:sp>
          <p:nvSpPr>
            <p:cNvPr id="44" name="Rectangle 43">
              <a:extLst>
                <a:ext uri="{FF2B5EF4-FFF2-40B4-BE49-F238E27FC236}">
                  <a16:creationId xmlns:a16="http://schemas.microsoft.com/office/drawing/2014/main" id="{49E67C2A-805A-9F3F-9525-62A3BB87609B}"/>
                </a:ext>
              </a:extLst>
            </p:cNvPr>
            <p:cNvSpPr/>
            <p:nvPr/>
          </p:nvSpPr>
          <p:spPr>
            <a:xfrm>
              <a:off x="179627" y="1332386"/>
              <a:ext cx="2062017" cy="256032"/>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6" name="TextBox 45">
              <a:extLst>
                <a:ext uri="{FF2B5EF4-FFF2-40B4-BE49-F238E27FC236}">
                  <a16:creationId xmlns:a16="http://schemas.microsoft.com/office/drawing/2014/main" id="{DBB9C17D-C175-E206-E35C-0FDA5829051D}"/>
                </a:ext>
              </a:extLst>
            </p:cNvPr>
            <p:cNvSpPr txBox="1"/>
            <p:nvPr/>
          </p:nvSpPr>
          <p:spPr>
            <a:xfrm>
              <a:off x="97343" y="1300458"/>
              <a:ext cx="2194560" cy="338554"/>
            </a:xfrm>
            <a:prstGeom prst="rect">
              <a:avLst/>
            </a:prstGeom>
            <a:noFill/>
          </p:spPr>
          <p:txBody>
            <a:bodyPr wrap="square" rtlCol="0">
              <a:spAutoFit/>
            </a:bodyPr>
            <a:lstStyle/>
            <a:p>
              <a:pPr algn="ctr"/>
              <a:r>
                <a:rPr lang="en-US" sz="1600" b="1" dirty="0"/>
                <a:t>Metadata Curation</a:t>
              </a:r>
            </a:p>
          </p:txBody>
        </p:sp>
      </p:grpSp>
      <p:grpSp>
        <p:nvGrpSpPr>
          <p:cNvPr id="54" name="Group 53">
            <a:extLst>
              <a:ext uri="{FF2B5EF4-FFF2-40B4-BE49-F238E27FC236}">
                <a16:creationId xmlns:a16="http://schemas.microsoft.com/office/drawing/2014/main" id="{E59DFE12-3BEF-7E5B-F853-04A1C6C8B134}"/>
              </a:ext>
            </a:extLst>
          </p:cNvPr>
          <p:cNvGrpSpPr/>
          <p:nvPr/>
        </p:nvGrpSpPr>
        <p:grpSpPr>
          <a:xfrm>
            <a:off x="442419" y="3286428"/>
            <a:ext cx="1149740" cy="338554"/>
            <a:chOff x="-63988" y="3721744"/>
            <a:chExt cx="2170519" cy="338554"/>
          </a:xfrm>
        </p:grpSpPr>
        <p:sp>
          <p:nvSpPr>
            <p:cNvPr id="55" name="Rectangle 54">
              <a:extLst>
                <a:ext uri="{FF2B5EF4-FFF2-40B4-BE49-F238E27FC236}">
                  <a16:creationId xmlns:a16="http://schemas.microsoft.com/office/drawing/2014/main" id="{ACEEA5DF-F8FC-A37D-BD67-B514082C366A}"/>
                </a:ext>
              </a:extLst>
            </p:cNvPr>
            <p:cNvSpPr/>
            <p:nvPr/>
          </p:nvSpPr>
          <p:spPr>
            <a:xfrm>
              <a:off x="87705" y="3760558"/>
              <a:ext cx="1918995" cy="281534"/>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6" name="TextBox 55">
              <a:extLst>
                <a:ext uri="{FF2B5EF4-FFF2-40B4-BE49-F238E27FC236}">
                  <a16:creationId xmlns:a16="http://schemas.microsoft.com/office/drawing/2014/main" id="{7BD44781-30C5-419B-F670-FCF2CF4C7C0E}"/>
                </a:ext>
              </a:extLst>
            </p:cNvPr>
            <p:cNvSpPr txBox="1"/>
            <p:nvPr/>
          </p:nvSpPr>
          <p:spPr>
            <a:xfrm>
              <a:off x="-63988" y="3721744"/>
              <a:ext cx="2170519" cy="338554"/>
            </a:xfrm>
            <a:prstGeom prst="rect">
              <a:avLst/>
            </a:prstGeom>
            <a:noFill/>
          </p:spPr>
          <p:txBody>
            <a:bodyPr wrap="square" rtlCol="0">
              <a:spAutoFit/>
            </a:bodyPr>
            <a:lstStyle/>
            <a:p>
              <a:pPr algn="ctr"/>
              <a:r>
                <a:rPr lang="en-US" sz="1600" b="1" dirty="0"/>
                <a:t>Scaling</a:t>
              </a:r>
            </a:p>
          </p:txBody>
        </p:sp>
      </p:grpSp>
      <p:sp>
        <p:nvSpPr>
          <p:cNvPr id="58" name="TextBox 57">
            <a:extLst>
              <a:ext uri="{FF2B5EF4-FFF2-40B4-BE49-F238E27FC236}">
                <a16:creationId xmlns:a16="http://schemas.microsoft.com/office/drawing/2014/main" id="{484D91B0-E11D-0AB8-0CAD-3619DAC873D8}"/>
              </a:ext>
            </a:extLst>
          </p:cNvPr>
          <p:cNvSpPr txBox="1"/>
          <p:nvPr/>
        </p:nvSpPr>
        <p:spPr>
          <a:xfrm>
            <a:off x="116204" y="872289"/>
            <a:ext cx="1802171" cy="276999"/>
          </a:xfrm>
          <a:prstGeom prst="rect">
            <a:avLst/>
          </a:prstGeom>
          <a:noFill/>
        </p:spPr>
        <p:txBody>
          <a:bodyPr wrap="square">
            <a:spAutoFit/>
          </a:bodyPr>
          <a:lstStyle/>
          <a:p>
            <a:pPr algn="ctr"/>
            <a:r>
              <a:rPr lang="en-US" sz="1200" i="1" dirty="0" err="1"/>
              <a:t>CreateSeuratObject</a:t>
            </a:r>
            <a:r>
              <a:rPr lang="en-US" sz="1200" i="1" dirty="0"/>
              <a:t>()</a:t>
            </a:r>
          </a:p>
        </p:txBody>
      </p:sp>
      <p:sp>
        <p:nvSpPr>
          <p:cNvPr id="59" name="TextBox 58">
            <a:extLst>
              <a:ext uri="{FF2B5EF4-FFF2-40B4-BE49-F238E27FC236}">
                <a16:creationId xmlns:a16="http://schemas.microsoft.com/office/drawing/2014/main" id="{F7A3D3E8-E00D-1E51-A524-942989A10E66}"/>
              </a:ext>
            </a:extLst>
          </p:cNvPr>
          <p:cNvSpPr txBox="1"/>
          <p:nvPr/>
        </p:nvSpPr>
        <p:spPr>
          <a:xfrm>
            <a:off x="95851" y="1480009"/>
            <a:ext cx="1842877" cy="276999"/>
          </a:xfrm>
          <a:prstGeom prst="rect">
            <a:avLst/>
          </a:prstGeom>
          <a:noFill/>
        </p:spPr>
        <p:txBody>
          <a:bodyPr wrap="square">
            <a:spAutoFit/>
          </a:bodyPr>
          <a:lstStyle/>
          <a:p>
            <a:pPr algn="ctr"/>
            <a:r>
              <a:rPr lang="en-US" sz="1200" i="1" dirty="0" err="1"/>
              <a:t>PercentageFeatureSet</a:t>
            </a:r>
            <a:r>
              <a:rPr lang="en-US" sz="1200" i="1" dirty="0"/>
              <a:t>()</a:t>
            </a:r>
          </a:p>
        </p:txBody>
      </p:sp>
      <p:sp>
        <p:nvSpPr>
          <p:cNvPr id="60" name="TextBox 59">
            <a:extLst>
              <a:ext uri="{FF2B5EF4-FFF2-40B4-BE49-F238E27FC236}">
                <a16:creationId xmlns:a16="http://schemas.microsoft.com/office/drawing/2014/main" id="{D35B847D-6593-95A3-A9B0-AF1E2516A770}"/>
              </a:ext>
            </a:extLst>
          </p:cNvPr>
          <p:cNvSpPr txBox="1"/>
          <p:nvPr/>
        </p:nvSpPr>
        <p:spPr>
          <a:xfrm>
            <a:off x="599219" y="2119187"/>
            <a:ext cx="836140" cy="276999"/>
          </a:xfrm>
          <a:prstGeom prst="rect">
            <a:avLst/>
          </a:prstGeom>
          <a:noFill/>
        </p:spPr>
        <p:txBody>
          <a:bodyPr wrap="square">
            <a:spAutoFit/>
          </a:bodyPr>
          <a:lstStyle/>
          <a:p>
            <a:pPr algn="ctr"/>
            <a:r>
              <a:rPr lang="en-US" sz="1200" i="1" dirty="0"/>
              <a:t>subset()</a:t>
            </a:r>
          </a:p>
        </p:txBody>
      </p:sp>
      <p:sp>
        <p:nvSpPr>
          <p:cNvPr id="1024" name="TextBox 1023">
            <a:extLst>
              <a:ext uri="{FF2B5EF4-FFF2-40B4-BE49-F238E27FC236}">
                <a16:creationId xmlns:a16="http://schemas.microsoft.com/office/drawing/2014/main" id="{A401B65F-CBA4-DFC5-72AD-F9822CDAB9AE}"/>
              </a:ext>
            </a:extLst>
          </p:cNvPr>
          <p:cNvSpPr txBox="1"/>
          <p:nvPr/>
        </p:nvSpPr>
        <p:spPr>
          <a:xfrm>
            <a:off x="278254" y="2741589"/>
            <a:ext cx="1478071" cy="276999"/>
          </a:xfrm>
          <a:prstGeom prst="rect">
            <a:avLst/>
          </a:prstGeom>
          <a:noFill/>
        </p:spPr>
        <p:txBody>
          <a:bodyPr wrap="square">
            <a:spAutoFit/>
          </a:bodyPr>
          <a:lstStyle/>
          <a:p>
            <a:pPr algn="ctr"/>
            <a:r>
              <a:rPr lang="en-US" sz="1200" i="1" dirty="0" err="1"/>
              <a:t>NormalizeData</a:t>
            </a:r>
            <a:r>
              <a:rPr lang="en-US" sz="1200" i="1" dirty="0"/>
              <a:t>()</a:t>
            </a:r>
          </a:p>
        </p:txBody>
      </p:sp>
      <p:sp>
        <p:nvSpPr>
          <p:cNvPr id="1029" name="TextBox 1028">
            <a:extLst>
              <a:ext uri="{FF2B5EF4-FFF2-40B4-BE49-F238E27FC236}">
                <a16:creationId xmlns:a16="http://schemas.microsoft.com/office/drawing/2014/main" id="{033F1621-B371-8471-1BB5-AB75E5623CBA}"/>
              </a:ext>
            </a:extLst>
          </p:cNvPr>
          <p:cNvSpPr txBox="1"/>
          <p:nvPr/>
        </p:nvSpPr>
        <p:spPr>
          <a:xfrm>
            <a:off x="230288" y="2911408"/>
            <a:ext cx="1574002" cy="276999"/>
          </a:xfrm>
          <a:prstGeom prst="rect">
            <a:avLst/>
          </a:prstGeom>
          <a:noFill/>
        </p:spPr>
        <p:txBody>
          <a:bodyPr wrap="square">
            <a:spAutoFit/>
          </a:bodyPr>
          <a:lstStyle/>
          <a:p>
            <a:pPr algn="ctr"/>
            <a:r>
              <a:rPr lang="en-US" sz="1200" i="1" dirty="0" err="1"/>
              <a:t>FindVariableFeatures</a:t>
            </a:r>
            <a:r>
              <a:rPr lang="en-US" sz="1200" i="1" dirty="0"/>
              <a:t>()</a:t>
            </a:r>
          </a:p>
        </p:txBody>
      </p:sp>
      <p:sp>
        <p:nvSpPr>
          <p:cNvPr id="1031" name="TextBox 1030">
            <a:extLst>
              <a:ext uri="{FF2B5EF4-FFF2-40B4-BE49-F238E27FC236}">
                <a16:creationId xmlns:a16="http://schemas.microsoft.com/office/drawing/2014/main" id="{4F21D145-3C68-3697-4217-5147FB277480}"/>
              </a:ext>
            </a:extLst>
          </p:cNvPr>
          <p:cNvSpPr txBox="1"/>
          <p:nvPr/>
        </p:nvSpPr>
        <p:spPr>
          <a:xfrm>
            <a:off x="548026" y="3551210"/>
            <a:ext cx="938526" cy="276999"/>
          </a:xfrm>
          <a:prstGeom prst="rect">
            <a:avLst/>
          </a:prstGeom>
          <a:noFill/>
        </p:spPr>
        <p:txBody>
          <a:bodyPr wrap="square">
            <a:spAutoFit/>
          </a:bodyPr>
          <a:lstStyle/>
          <a:p>
            <a:pPr algn="ctr"/>
            <a:r>
              <a:rPr lang="en-US" sz="1200" i="1" dirty="0" err="1"/>
              <a:t>ScaleData</a:t>
            </a:r>
            <a:r>
              <a:rPr lang="en-US" sz="1200" i="1" dirty="0"/>
              <a:t>()</a:t>
            </a:r>
          </a:p>
        </p:txBody>
      </p:sp>
      <p:sp>
        <p:nvSpPr>
          <p:cNvPr id="1032" name="TextBox 1031">
            <a:extLst>
              <a:ext uri="{FF2B5EF4-FFF2-40B4-BE49-F238E27FC236}">
                <a16:creationId xmlns:a16="http://schemas.microsoft.com/office/drawing/2014/main" id="{A20F4C9F-093D-B8AC-13C6-1FE01DDAC64E}"/>
              </a:ext>
            </a:extLst>
          </p:cNvPr>
          <p:cNvSpPr txBox="1"/>
          <p:nvPr/>
        </p:nvSpPr>
        <p:spPr>
          <a:xfrm>
            <a:off x="132240" y="4654161"/>
            <a:ext cx="1770098" cy="276999"/>
          </a:xfrm>
          <a:prstGeom prst="rect">
            <a:avLst/>
          </a:prstGeom>
          <a:noFill/>
        </p:spPr>
        <p:txBody>
          <a:bodyPr wrap="square">
            <a:spAutoFit/>
          </a:bodyPr>
          <a:lstStyle/>
          <a:p>
            <a:pPr algn="ctr"/>
            <a:r>
              <a:rPr lang="en-US" sz="1200" i="1" dirty="0" err="1"/>
              <a:t>RunPCA</a:t>
            </a:r>
            <a:r>
              <a:rPr lang="en-US" sz="1200" i="1" dirty="0"/>
              <a:t>(),   </a:t>
            </a:r>
            <a:r>
              <a:rPr lang="en-US" sz="1200" i="1" dirty="0" err="1"/>
              <a:t>ElbowPlot</a:t>
            </a:r>
            <a:r>
              <a:rPr lang="en-US" sz="1200" i="1" dirty="0"/>
              <a:t>() </a:t>
            </a:r>
          </a:p>
        </p:txBody>
      </p:sp>
      <p:sp>
        <p:nvSpPr>
          <p:cNvPr id="1033" name="TextBox 1032">
            <a:extLst>
              <a:ext uri="{FF2B5EF4-FFF2-40B4-BE49-F238E27FC236}">
                <a16:creationId xmlns:a16="http://schemas.microsoft.com/office/drawing/2014/main" id="{96B2FA08-F827-1A83-C84D-56120BC1AE2B}"/>
              </a:ext>
            </a:extLst>
          </p:cNvPr>
          <p:cNvSpPr txBox="1"/>
          <p:nvPr/>
        </p:nvSpPr>
        <p:spPr>
          <a:xfrm>
            <a:off x="-79991" y="5334143"/>
            <a:ext cx="2194560" cy="276999"/>
          </a:xfrm>
          <a:prstGeom prst="rect">
            <a:avLst/>
          </a:prstGeom>
          <a:noFill/>
        </p:spPr>
        <p:txBody>
          <a:bodyPr wrap="square">
            <a:spAutoFit/>
          </a:bodyPr>
          <a:lstStyle/>
          <a:p>
            <a:pPr algn="ctr"/>
            <a:r>
              <a:rPr lang="en-US" sz="1200" i="1" dirty="0"/>
              <a:t> </a:t>
            </a:r>
            <a:r>
              <a:rPr lang="en-US" sz="1200" i="1" dirty="0" err="1"/>
              <a:t>FindNeighbors</a:t>
            </a:r>
            <a:r>
              <a:rPr lang="en-US" sz="1200" i="1" dirty="0"/>
              <a:t>(),  </a:t>
            </a:r>
            <a:r>
              <a:rPr lang="en-US" sz="1200" i="1" dirty="0" err="1"/>
              <a:t>FindClusters</a:t>
            </a:r>
            <a:r>
              <a:rPr lang="en-US" sz="1200" i="1" dirty="0"/>
              <a:t>()</a:t>
            </a:r>
          </a:p>
        </p:txBody>
      </p:sp>
      <p:sp>
        <p:nvSpPr>
          <p:cNvPr id="1034" name="TextBox 1033">
            <a:extLst>
              <a:ext uri="{FF2B5EF4-FFF2-40B4-BE49-F238E27FC236}">
                <a16:creationId xmlns:a16="http://schemas.microsoft.com/office/drawing/2014/main" id="{69FE7B27-1B3D-D133-BACC-AD75714D1246}"/>
              </a:ext>
            </a:extLst>
          </p:cNvPr>
          <p:cNvSpPr txBox="1"/>
          <p:nvPr/>
        </p:nvSpPr>
        <p:spPr>
          <a:xfrm>
            <a:off x="121397" y="6514655"/>
            <a:ext cx="1791785" cy="276999"/>
          </a:xfrm>
          <a:prstGeom prst="rect">
            <a:avLst/>
          </a:prstGeom>
          <a:noFill/>
        </p:spPr>
        <p:txBody>
          <a:bodyPr wrap="square">
            <a:spAutoFit/>
          </a:bodyPr>
          <a:lstStyle/>
          <a:p>
            <a:pPr algn="ctr"/>
            <a:r>
              <a:rPr lang="en-US" sz="1200" i="1" dirty="0" err="1"/>
              <a:t>RunUMAP</a:t>
            </a:r>
            <a:r>
              <a:rPr lang="en-US" sz="1200" i="1" dirty="0"/>
              <a:t>(), </a:t>
            </a:r>
            <a:r>
              <a:rPr lang="en-US" sz="1200" i="1" dirty="0" err="1"/>
              <a:t>DimPlot</a:t>
            </a:r>
            <a:r>
              <a:rPr lang="en-US" sz="1200" i="1" dirty="0"/>
              <a:t>()</a:t>
            </a:r>
          </a:p>
        </p:txBody>
      </p:sp>
      <p:grpSp>
        <p:nvGrpSpPr>
          <p:cNvPr id="1035" name="Group 1034">
            <a:extLst>
              <a:ext uri="{FF2B5EF4-FFF2-40B4-BE49-F238E27FC236}">
                <a16:creationId xmlns:a16="http://schemas.microsoft.com/office/drawing/2014/main" id="{C6531626-0FE9-55A0-CCDA-31C13F0E9A6C}"/>
              </a:ext>
            </a:extLst>
          </p:cNvPr>
          <p:cNvGrpSpPr/>
          <p:nvPr/>
        </p:nvGrpSpPr>
        <p:grpSpPr>
          <a:xfrm>
            <a:off x="311331" y="5752796"/>
            <a:ext cx="1411916" cy="830997"/>
            <a:chOff x="136544" y="5759803"/>
            <a:chExt cx="2172401" cy="830997"/>
          </a:xfrm>
        </p:grpSpPr>
        <p:sp>
          <p:nvSpPr>
            <p:cNvPr id="1036" name="Rectangle 1035">
              <a:extLst>
                <a:ext uri="{FF2B5EF4-FFF2-40B4-BE49-F238E27FC236}">
                  <a16:creationId xmlns:a16="http://schemas.microsoft.com/office/drawing/2014/main" id="{F903C74E-0ACF-E414-271D-32C82921F3BA}"/>
                </a:ext>
              </a:extLst>
            </p:cNvPr>
            <p:cNvSpPr/>
            <p:nvPr/>
          </p:nvSpPr>
          <p:spPr>
            <a:xfrm>
              <a:off x="138426" y="5810056"/>
              <a:ext cx="2170519" cy="730198"/>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37" name="TextBox 1036">
              <a:extLst>
                <a:ext uri="{FF2B5EF4-FFF2-40B4-BE49-F238E27FC236}">
                  <a16:creationId xmlns:a16="http://schemas.microsoft.com/office/drawing/2014/main" id="{C1486769-D5EA-E897-72EE-6D2034D1DE45}"/>
                </a:ext>
              </a:extLst>
            </p:cNvPr>
            <p:cNvSpPr txBox="1"/>
            <p:nvPr/>
          </p:nvSpPr>
          <p:spPr>
            <a:xfrm>
              <a:off x="136544" y="5759803"/>
              <a:ext cx="2170519" cy="830997"/>
            </a:xfrm>
            <a:prstGeom prst="rect">
              <a:avLst/>
            </a:prstGeom>
            <a:noFill/>
          </p:spPr>
          <p:txBody>
            <a:bodyPr wrap="square" rtlCol="0">
              <a:spAutoFit/>
            </a:bodyPr>
            <a:lstStyle/>
            <a:p>
              <a:pPr algn="ctr"/>
              <a:r>
                <a:rPr lang="en-US" sz="1600" b="1" dirty="0"/>
                <a:t>Nonlinear Dimension Reduction</a:t>
              </a:r>
            </a:p>
          </p:txBody>
        </p:sp>
      </p:grpSp>
      <p:sp>
        <p:nvSpPr>
          <p:cNvPr id="1038" name="Arrow: Right 1037">
            <a:extLst>
              <a:ext uri="{FF2B5EF4-FFF2-40B4-BE49-F238E27FC236}">
                <a16:creationId xmlns:a16="http://schemas.microsoft.com/office/drawing/2014/main" id="{3E4AB706-63BA-A98F-0DDB-1DDD3A0D410A}"/>
              </a:ext>
            </a:extLst>
          </p:cNvPr>
          <p:cNvSpPr/>
          <p:nvPr/>
        </p:nvSpPr>
        <p:spPr>
          <a:xfrm rot="5400000">
            <a:off x="949027" y="1629598"/>
            <a:ext cx="136524"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9" name="Arrow: Right 1038">
            <a:extLst>
              <a:ext uri="{FF2B5EF4-FFF2-40B4-BE49-F238E27FC236}">
                <a16:creationId xmlns:a16="http://schemas.microsoft.com/office/drawing/2014/main" id="{C280D0FA-A620-C016-BD6F-EE728ED30587}"/>
              </a:ext>
            </a:extLst>
          </p:cNvPr>
          <p:cNvSpPr/>
          <p:nvPr/>
        </p:nvSpPr>
        <p:spPr>
          <a:xfrm rot="5400000">
            <a:off x="959855" y="2237326"/>
            <a:ext cx="114868"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0" name="Arrow: Right 1039">
            <a:extLst>
              <a:ext uri="{FF2B5EF4-FFF2-40B4-BE49-F238E27FC236}">
                <a16:creationId xmlns:a16="http://schemas.microsoft.com/office/drawing/2014/main" id="{C7840257-53DE-2AAF-C9CE-27E99EBCA6ED}"/>
              </a:ext>
            </a:extLst>
          </p:cNvPr>
          <p:cNvSpPr/>
          <p:nvPr/>
        </p:nvSpPr>
        <p:spPr>
          <a:xfrm rot="5400000">
            <a:off x="964387" y="3041195"/>
            <a:ext cx="105805"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1" name="Arrow: Right 1040">
            <a:extLst>
              <a:ext uri="{FF2B5EF4-FFF2-40B4-BE49-F238E27FC236}">
                <a16:creationId xmlns:a16="http://schemas.microsoft.com/office/drawing/2014/main" id="{648F8DEE-C813-54AA-DB6F-2D02BEF52B31}"/>
              </a:ext>
            </a:extLst>
          </p:cNvPr>
          <p:cNvSpPr/>
          <p:nvPr/>
        </p:nvSpPr>
        <p:spPr>
          <a:xfrm rot="5400000">
            <a:off x="957539" y="3673785"/>
            <a:ext cx="119500"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2" name="Arrow: Right 1041">
            <a:extLst>
              <a:ext uri="{FF2B5EF4-FFF2-40B4-BE49-F238E27FC236}">
                <a16:creationId xmlns:a16="http://schemas.microsoft.com/office/drawing/2014/main" id="{50753E85-8B9A-8422-17DA-55A946AE80E1}"/>
              </a:ext>
            </a:extLst>
          </p:cNvPr>
          <p:cNvSpPr/>
          <p:nvPr/>
        </p:nvSpPr>
        <p:spPr>
          <a:xfrm rot="5400000">
            <a:off x="940804" y="4805633"/>
            <a:ext cx="152971"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3" name="Arrow: Right 1042">
            <a:extLst>
              <a:ext uri="{FF2B5EF4-FFF2-40B4-BE49-F238E27FC236}">
                <a16:creationId xmlns:a16="http://schemas.microsoft.com/office/drawing/2014/main" id="{515E2C39-12FF-A5CB-E556-9DFAAFF99B4D}"/>
              </a:ext>
            </a:extLst>
          </p:cNvPr>
          <p:cNvSpPr/>
          <p:nvPr/>
        </p:nvSpPr>
        <p:spPr>
          <a:xfrm rot="5400000">
            <a:off x="940804" y="5501332"/>
            <a:ext cx="152971"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8D577BAF-33A7-7DDB-AC3F-2FF810E1BCE8}"/>
              </a:ext>
            </a:extLst>
          </p:cNvPr>
          <p:cNvGrpSpPr/>
          <p:nvPr/>
        </p:nvGrpSpPr>
        <p:grpSpPr>
          <a:xfrm>
            <a:off x="2102858" y="1202697"/>
            <a:ext cx="4248133" cy="5530605"/>
            <a:chOff x="2102858" y="1202697"/>
            <a:chExt cx="4248133" cy="5530605"/>
          </a:xfrm>
        </p:grpSpPr>
        <p:sp>
          <p:nvSpPr>
            <p:cNvPr id="11" name="TextBox 10">
              <a:extLst>
                <a:ext uri="{FF2B5EF4-FFF2-40B4-BE49-F238E27FC236}">
                  <a16:creationId xmlns:a16="http://schemas.microsoft.com/office/drawing/2014/main" id="{77E841F9-8238-A8A4-7598-C94333C0ADE7}"/>
                </a:ext>
              </a:extLst>
            </p:cNvPr>
            <p:cNvSpPr txBox="1"/>
            <p:nvPr/>
          </p:nvSpPr>
          <p:spPr>
            <a:xfrm>
              <a:off x="2102858" y="5810691"/>
              <a:ext cx="3973632" cy="400110"/>
            </a:xfrm>
            <a:prstGeom prst="rect">
              <a:avLst/>
            </a:prstGeom>
            <a:noFill/>
          </p:spPr>
          <p:txBody>
            <a:bodyPr wrap="square">
              <a:spAutoFit/>
            </a:bodyPr>
            <a:lstStyle/>
            <a:p>
              <a:r>
                <a:rPr lang="en-US" sz="2000" b="1" dirty="0"/>
                <a:t>Reduce dimensions (nonlinear).</a:t>
              </a:r>
            </a:p>
          </p:txBody>
        </p:sp>
        <p:sp>
          <p:nvSpPr>
            <p:cNvPr id="13" name="TextBox 12">
              <a:extLst>
                <a:ext uri="{FF2B5EF4-FFF2-40B4-BE49-F238E27FC236}">
                  <a16:creationId xmlns:a16="http://schemas.microsoft.com/office/drawing/2014/main" id="{F8648772-4B43-1981-09C3-AE9C3F2B1C9E}"/>
                </a:ext>
              </a:extLst>
            </p:cNvPr>
            <p:cNvSpPr txBox="1"/>
            <p:nvPr/>
          </p:nvSpPr>
          <p:spPr>
            <a:xfrm>
              <a:off x="2102858" y="6333192"/>
              <a:ext cx="1574002" cy="400110"/>
            </a:xfrm>
            <a:prstGeom prst="rect">
              <a:avLst/>
            </a:prstGeom>
            <a:noFill/>
          </p:spPr>
          <p:txBody>
            <a:bodyPr wrap="square">
              <a:spAutoFit/>
            </a:bodyPr>
            <a:lstStyle/>
            <a:p>
              <a:r>
                <a:rPr lang="en-US" sz="2000" b="1" dirty="0"/>
                <a:t>Visualize.</a:t>
              </a:r>
            </a:p>
          </p:txBody>
        </p:sp>
        <p:sp>
          <p:nvSpPr>
            <p:cNvPr id="17" name="TextBox 16">
              <a:extLst>
                <a:ext uri="{FF2B5EF4-FFF2-40B4-BE49-F238E27FC236}">
                  <a16:creationId xmlns:a16="http://schemas.microsoft.com/office/drawing/2014/main" id="{F8E31CA9-A22A-D9FA-6A32-77AA50AC02D4}"/>
                </a:ext>
              </a:extLst>
            </p:cNvPr>
            <p:cNvSpPr txBox="1"/>
            <p:nvPr/>
          </p:nvSpPr>
          <p:spPr>
            <a:xfrm>
              <a:off x="2102858" y="5088332"/>
              <a:ext cx="2451199" cy="400110"/>
            </a:xfrm>
            <a:prstGeom prst="rect">
              <a:avLst/>
            </a:prstGeom>
            <a:noFill/>
          </p:spPr>
          <p:txBody>
            <a:bodyPr wrap="square">
              <a:spAutoFit/>
            </a:bodyPr>
            <a:lstStyle/>
            <a:p>
              <a:r>
                <a:rPr lang="en-US" sz="2000" b="1" dirty="0"/>
                <a:t>Identify cell clusters.</a:t>
              </a:r>
            </a:p>
          </p:txBody>
        </p:sp>
        <p:sp>
          <p:nvSpPr>
            <p:cNvPr id="21" name="TextBox 20">
              <a:extLst>
                <a:ext uri="{FF2B5EF4-FFF2-40B4-BE49-F238E27FC236}">
                  <a16:creationId xmlns:a16="http://schemas.microsoft.com/office/drawing/2014/main" id="{0EE6B5BE-57B8-B14A-43A2-C62820147503}"/>
                </a:ext>
              </a:extLst>
            </p:cNvPr>
            <p:cNvSpPr txBox="1"/>
            <p:nvPr/>
          </p:nvSpPr>
          <p:spPr>
            <a:xfrm>
              <a:off x="2102858" y="4102296"/>
              <a:ext cx="3321031" cy="400110"/>
            </a:xfrm>
            <a:prstGeom prst="rect">
              <a:avLst/>
            </a:prstGeom>
            <a:noFill/>
          </p:spPr>
          <p:txBody>
            <a:bodyPr wrap="square">
              <a:spAutoFit/>
            </a:bodyPr>
            <a:lstStyle/>
            <a:p>
              <a:r>
                <a:rPr lang="en-US" sz="2000" b="1" dirty="0"/>
                <a:t>Reduce dimensions (linear).</a:t>
              </a:r>
            </a:p>
          </p:txBody>
        </p:sp>
        <p:sp>
          <p:nvSpPr>
            <p:cNvPr id="24" name="TextBox 23">
              <a:extLst>
                <a:ext uri="{FF2B5EF4-FFF2-40B4-BE49-F238E27FC236}">
                  <a16:creationId xmlns:a16="http://schemas.microsoft.com/office/drawing/2014/main" id="{2AA174C3-5A17-933F-D99B-64E0BFBC7792}"/>
                </a:ext>
              </a:extLst>
            </p:cNvPr>
            <p:cNvSpPr txBox="1"/>
            <p:nvPr/>
          </p:nvSpPr>
          <p:spPr>
            <a:xfrm>
              <a:off x="2102858" y="1886958"/>
              <a:ext cx="3973632" cy="400110"/>
            </a:xfrm>
            <a:prstGeom prst="rect">
              <a:avLst/>
            </a:prstGeom>
            <a:noFill/>
          </p:spPr>
          <p:txBody>
            <a:bodyPr wrap="square">
              <a:spAutoFit/>
            </a:bodyPr>
            <a:lstStyle/>
            <a:p>
              <a:r>
                <a:rPr lang="en-US" sz="2000" b="1" dirty="0"/>
                <a:t>Remove low </a:t>
              </a:r>
              <a:r>
                <a:rPr lang="en-US" sz="2000" b="1"/>
                <a:t>quality data.</a:t>
              </a:r>
              <a:endParaRPr lang="en-US" sz="2000" b="1" dirty="0"/>
            </a:p>
          </p:txBody>
        </p:sp>
        <p:sp>
          <p:nvSpPr>
            <p:cNvPr id="26" name="TextBox 25">
              <a:extLst>
                <a:ext uri="{FF2B5EF4-FFF2-40B4-BE49-F238E27FC236}">
                  <a16:creationId xmlns:a16="http://schemas.microsoft.com/office/drawing/2014/main" id="{A1171442-50AD-9DD1-6AE9-0E7AA9CB851C}"/>
                </a:ext>
              </a:extLst>
            </p:cNvPr>
            <p:cNvSpPr txBox="1"/>
            <p:nvPr/>
          </p:nvSpPr>
          <p:spPr>
            <a:xfrm>
              <a:off x="2102858" y="1202697"/>
              <a:ext cx="2906832" cy="400110"/>
            </a:xfrm>
            <a:prstGeom prst="rect">
              <a:avLst/>
            </a:prstGeom>
            <a:noFill/>
          </p:spPr>
          <p:txBody>
            <a:bodyPr wrap="square">
              <a:spAutoFit/>
            </a:bodyPr>
            <a:lstStyle/>
            <a:p>
              <a:r>
                <a:rPr lang="en-US" sz="2000" b="1" dirty="0"/>
                <a:t>Add/correct metadata.</a:t>
              </a:r>
            </a:p>
          </p:txBody>
        </p:sp>
        <p:sp>
          <p:nvSpPr>
            <p:cNvPr id="28" name="TextBox 27">
              <a:extLst>
                <a:ext uri="{FF2B5EF4-FFF2-40B4-BE49-F238E27FC236}">
                  <a16:creationId xmlns:a16="http://schemas.microsoft.com/office/drawing/2014/main" id="{54583FFA-EBA8-E156-88B6-20FB48F8E38F}"/>
                </a:ext>
              </a:extLst>
            </p:cNvPr>
            <p:cNvSpPr txBox="1"/>
            <p:nvPr/>
          </p:nvSpPr>
          <p:spPr>
            <a:xfrm>
              <a:off x="2102858" y="2924975"/>
              <a:ext cx="4248133" cy="400110"/>
            </a:xfrm>
            <a:prstGeom prst="rect">
              <a:avLst/>
            </a:prstGeom>
            <a:noFill/>
          </p:spPr>
          <p:txBody>
            <a:bodyPr wrap="square">
              <a:spAutoFit/>
            </a:bodyPr>
            <a:lstStyle/>
            <a:p>
              <a:r>
                <a:rPr lang="en-US" sz="2000" b="1" dirty="0"/>
                <a:t>Gene expression normalization.</a:t>
              </a:r>
            </a:p>
          </p:txBody>
        </p:sp>
      </p:grpSp>
      <p:pic>
        <p:nvPicPr>
          <p:cNvPr id="4098" name="Picture 2">
            <a:extLst>
              <a:ext uri="{FF2B5EF4-FFF2-40B4-BE49-F238E27FC236}">
                <a16:creationId xmlns:a16="http://schemas.microsoft.com/office/drawing/2014/main" id="{BBA0B464-2B1D-41C0-C35C-101A4008BE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57789" y="4646916"/>
            <a:ext cx="2134322" cy="1067161"/>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4CE01EE9-7B4B-892E-224F-D0DCD5F3EDB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87669" y="3560401"/>
            <a:ext cx="2718335" cy="2174668"/>
          </a:xfrm>
          <a:prstGeom prst="rect">
            <a:avLst/>
          </a:prstGeom>
          <a:noFill/>
          <a:extLst>
            <a:ext uri="{909E8E84-426E-40DD-AFC4-6F175D3DCCD1}">
              <a14:hiddenFill xmlns:a14="http://schemas.microsoft.com/office/drawing/2010/main">
                <a:solidFill>
                  <a:srgbClr val="FFFFFF"/>
                </a:solidFill>
              </a14:hiddenFill>
            </a:ext>
          </a:extLst>
        </p:spPr>
      </p:pic>
      <p:sp>
        <p:nvSpPr>
          <p:cNvPr id="36" name="Arrow: Right 35">
            <a:extLst>
              <a:ext uri="{FF2B5EF4-FFF2-40B4-BE49-F238E27FC236}">
                <a16:creationId xmlns:a16="http://schemas.microsoft.com/office/drawing/2014/main" id="{657CF75F-1066-5F53-3B1B-28F7C91CFD4A}"/>
              </a:ext>
            </a:extLst>
          </p:cNvPr>
          <p:cNvSpPr/>
          <p:nvPr/>
        </p:nvSpPr>
        <p:spPr>
          <a:xfrm rot="5400000">
            <a:off x="8913464" y="2742724"/>
            <a:ext cx="489423" cy="714997"/>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a:extLst>
              <a:ext uri="{FF2B5EF4-FFF2-40B4-BE49-F238E27FC236}">
                <a16:creationId xmlns:a16="http://schemas.microsoft.com/office/drawing/2014/main" id="{5EBB7AB5-4E73-9DD9-D0C7-CDC907F1A0E2}"/>
              </a:ext>
            </a:extLst>
          </p:cNvPr>
          <p:cNvGrpSpPr/>
          <p:nvPr/>
        </p:nvGrpSpPr>
        <p:grpSpPr>
          <a:xfrm>
            <a:off x="6936709" y="838236"/>
            <a:ext cx="4526347" cy="1409700"/>
            <a:chOff x="7367931" y="781816"/>
            <a:chExt cx="4526347" cy="1409700"/>
          </a:xfrm>
        </p:grpSpPr>
        <p:graphicFrame>
          <p:nvGraphicFramePr>
            <p:cNvPr id="3" name="Object 2">
              <a:extLst>
                <a:ext uri="{FF2B5EF4-FFF2-40B4-BE49-F238E27FC236}">
                  <a16:creationId xmlns:a16="http://schemas.microsoft.com/office/drawing/2014/main" id="{5A08801A-52C1-C194-4ACF-2D2A0F95B0C9}"/>
                </a:ext>
              </a:extLst>
            </p:cNvPr>
            <p:cNvGraphicFramePr>
              <a:graphicFrameLocks noChangeAspect="1"/>
            </p:cNvGraphicFramePr>
            <p:nvPr>
              <p:extLst>
                <p:ext uri="{D42A27DB-BD31-4B8C-83A1-F6EECF244321}">
                  <p14:modId xmlns:p14="http://schemas.microsoft.com/office/powerpoint/2010/main" val="3724266532"/>
                </p:ext>
              </p:extLst>
            </p:nvPr>
          </p:nvGraphicFramePr>
          <p:xfrm>
            <a:off x="7367931" y="800866"/>
            <a:ext cx="1428750" cy="1371600"/>
          </p:xfrm>
          <a:graphic>
            <a:graphicData uri="http://schemas.openxmlformats.org/presentationml/2006/ole">
              <mc:AlternateContent xmlns:mc="http://schemas.openxmlformats.org/markup-compatibility/2006">
                <mc:Choice xmlns:v="urn:schemas-microsoft-com:vml" Requires="v">
                  <p:oleObj name="Worksheet" r:id="rId5" imgW="1428685" imgH="1371716" progId="Excel.Sheet.12">
                    <p:embed/>
                  </p:oleObj>
                </mc:Choice>
                <mc:Fallback>
                  <p:oleObj name="Worksheet" r:id="rId5" imgW="1428685" imgH="1371716" progId="Excel.Sheet.12">
                    <p:embed/>
                    <p:pic>
                      <p:nvPicPr>
                        <p:cNvPr id="6" name="Object 5">
                          <a:extLst>
                            <a:ext uri="{FF2B5EF4-FFF2-40B4-BE49-F238E27FC236}">
                              <a16:creationId xmlns:a16="http://schemas.microsoft.com/office/drawing/2014/main" id="{FFC927AB-B526-DDB5-9A2F-40F77904AD45}"/>
                            </a:ext>
                          </a:extLst>
                        </p:cNvPr>
                        <p:cNvPicPr/>
                        <p:nvPr/>
                      </p:nvPicPr>
                      <p:blipFill>
                        <a:blip r:embed="rId6"/>
                        <a:stretch>
                          <a:fillRect/>
                        </a:stretch>
                      </p:blipFill>
                      <p:spPr>
                        <a:xfrm>
                          <a:off x="7367931" y="800866"/>
                          <a:ext cx="1428750" cy="1371600"/>
                        </a:xfrm>
                        <a:prstGeom prst="rect">
                          <a:avLst/>
                        </a:prstGeom>
                      </p:spPr>
                    </p:pic>
                  </p:oleObj>
                </mc:Fallback>
              </mc:AlternateContent>
            </a:graphicData>
          </a:graphic>
        </p:graphicFrame>
        <p:graphicFrame>
          <p:nvGraphicFramePr>
            <p:cNvPr id="4" name="Object 3">
              <a:extLst>
                <a:ext uri="{FF2B5EF4-FFF2-40B4-BE49-F238E27FC236}">
                  <a16:creationId xmlns:a16="http://schemas.microsoft.com/office/drawing/2014/main" id="{03068B1F-ABBD-45FC-713B-99DB5B2B7E04}"/>
                </a:ext>
              </a:extLst>
            </p:cNvPr>
            <p:cNvGraphicFramePr>
              <a:graphicFrameLocks noChangeAspect="1"/>
            </p:cNvGraphicFramePr>
            <p:nvPr>
              <p:extLst>
                <p:ext uri="{D42A27DB-BD31-4B8C-83A1-F6EECF244321}">
                  <p14:modId xmlns:p14="http://schemas.microsoft.com/office/powerpoint/2010/main" val="1878561103"/>
                </p:ext>
              </p:extLst>
            </p:nvPr>
          </p:nvGraphicFramePr>
          <p:xfrm>
            <a:off x="9278445" y="781816"/>
            <a:ext cx="1257300" cy="1409700"/>
          </p:xfrm>
          <a:graphic>
            <a:graphicData uri="http://schemas.openxmlformats.org/presentationml/2006/ole">
              <mc:AlternateContent xmlns:mc="http://schemas.openxmlformats.org/markup-compatibility/2006">
                <mc:Choice xmlns:v="urn:schemas-microsoft-com:vml" Requires="v">
                  <p:oleObj name="Worksheet" r:id="rId7" imgW="1257257" imgH="1409597" progId="Excel.Sheet.12">
                    <p:embed/>
                  </p:oleObj>
                </mc:Choice>
                <mc:Fallback>
                  <p:oleObj name="Worksheet" r:id="rId7" imgW="1257257" imgH="1409597" progId="Excel.Sheet.12">
                    <p:embed/>
                    <p:pic>
                      <p:nvPicPr>
                        <p:cNvPr id="8" name="Object 7">
                          <a:extLst>
                            <a:ext uri="{FF2B5EF4-FFF2-40B4-BE49-F238E27FC236}">
                              <a16:creationId xmlns:a16="http://schemas.microsoft.com/office/drawing/2014/main" id="{13FE65DA-4B6D-F88C-84C3-9260472D31C0}"/>
                            </a:ext>
                          </a:extLst>
                        </p:cNvPr>
                        <p:cNvPicPr/>
                        <p:nvPr/>
                      </p:nvPicPr>
                      <p:blipFill>
                        <a:blip r:embed="rId8"/>
                        <a:stretch>
                          <a:fillRect/>
                        </a:stretch>
                      </p:blipFill>
                      <p:spPr>
                        <a:xfrm>
                          <a:off x="9278445" y="781816"/>
                          <a:ext cx="1257300" cy="1409700"/>
                        </a:xfrm>
                        <a:prstGeom prst="rect">
                          <a:avLst/>
                        </a:prstGeom>
                      </p:spPr>
                    </p:pic>
                  </p:oleObj>
                </mc:Fallback>
              </mc:AlternateContent>
            </a:graphicData>
          </a:graphic>
        </p:graphicFrame>
        <p:graphicFrame>
          <p:nvGraphicFramePr>
            <p:cNvPr id="5" name="Object 4">
              <a:extLst>
                <a:ext uri="{FF2B5EF4-FFF2-40B4-BE49-F238E27FC236}">
                  <a16:creationId xmlns:a16="http://schemas.microsoft.com/office/drawing/2014/main" id="{D7B5F157-D2C3-CC87-9162-EFB074F473BB}"/>
                </a:ext>
              </a:extLst>
            </p:cNvPr>
            <p:cNvGraphicFramePr>
              <a:graphicFrameLocks noChangeAspect="1"/>
            </p:cNvGraphicFramePr>
            <p:nvPr>
              <p:extLst>
                <p:ext uri="{D42A27DB-BD31-4B8C-83A1-F6EECF244321}">
                  <p14:modId xmlns:p14="http://schemas.microsoft.com/office/powerpoint/2010/main" val="292645349"/>
                </p:ext>
              </p:extLst>
            </p:nvPr>
          </p:nvGraphicFramePr>
          <p:xfrm>
            <a:off x="10884628" y="781816"/>
            <a:ext cx="1009650" cy="1409700"/>
          </p:xfrm>
          <a:graphic>
            <a:graphicData uri="http://schemas.openxmlformats.org/presentationml/2006/ole">
              <mc:AlternateContent xmlns:mc="http://schemas.openxmlformats.org/markup-compatibility/2006">
                <mc:Choice xmlns:v="urn:schemas-microsoft-com:vml" Requires="v">
                  <p:oleObj name="Worksheet" r:id="rId9" imgW="1009484" imgH="1409597" progId="Excel.Sheet.12">
                    <p:embed/>
                  </p:oleObj>
                </mc:Choice>
                <mc:Fallback>
                  <p:oleObj name="Worksheet" r:id="rId9" imgW="1009484" imgH="1409597" progId="Excel.Sheet.12">
                    <p:embed/>
                    <p:pic>
                      <p:nvPicPr>
                        <p:cNvPr id="10" name="Object 9">
                          <a:extLst>
                            <a:ext uri="{FF2B5EF4-FFF2-40B4-BE49-F238E27FC236}">
                              <a16:creationId xmlns:a16="http://schemas.microsoft.com/office/drawing/2014/main" id="{B6FA931E-6D52-E158-B38F-6844B84DBFF9}"/>
                            </a:ext>
                          </a:extLst>
                        </p:cNvPr>
                        <p:cNvPicPr/>
                        <p:nvPr/>
                      </p:nvPicPr>
                      <p:blipFill>
                        <a:blip r:embed="rId10"/>
                        <a:stretch>
                          <a:fillRect/>
                        </a:stretch>
                      </p:blipFill>
                      <p:spPr>
                        <a:xfrm>
                          <a:off x="10884628" y="781816"/>
                          <a:ext cx="1009650" cy="1409700"/>
                        </a:xfrm>
                        <a:prstGeom prst="rect">
                          <a:avLst/>
                        </a:prstGeom>
                      </p:spPr>
                    </p:pic>
                  </p:oleObj>
                </mc:Fallback>
              </mc:AlternateContent>
            </a:graphicData>
          </a:graphic>
        </p:graphicFrame>
      </p:grpSp>
      <p:sp>
        <p:nvSpPr>
          <p:cNvPr id="7" name="TextBox 6">
            <a:extLst>
              <a:ext uri="{FF2B5EF4-FFF2-40B4-BE49-F238E27FC236}">
                <a16:creationId xmlns:a16="http://schemas.microsoft.com/office/drawing/2014/main" id="{0939D4E4-F890-D28A-7117-D8B1359154D5}"/>
              </a:ext>
            </a:extLst>
          </p:cNvPr>
          <p:cNvSpPr txBox="1"/>
          <p:nvPr/>
        </p:nvSpPr>
        <p:spPr>
          <a:xfrm>
            <a:off x="7258296" y="2247399"/>
            <a:ext cx="3799758" cy="461665"/>
          </a:xfrm>
          <a:prstGeom prst="rect">
            <a:avLst/>
          </a:prstGeom>
          <a:noFill/>
        </p:spPr>
        <p:txBody>
          <a:bodyPr wrap="none" rtlCol="0">
            <a:spAutoFit/>
          </a:bodyPr>
          <a:lstStyle/>
          <a:p>
            <a:r>
              <a:rPr lang="en-US" sz="2400" b="1" dirty="0"/>
              <a:t>Sequence Alignment Output</a:t>
            </a:r>
          </a:p>
        </p:txBody>
      </p:sp>
      <p:pic>
        <p:nvPicPr>
          <p:cNvPr id="34" name="Picture 33">
            <a:extLst>
              <a:ext uri="{FF2B5EF4-FFF2-40B4-BE49-F238E27FC236}">
                <a16:creationId xmlns:a16="http://schemas.microsoft.com/office/drawing/2014/main" id="{B380AF15-129A-E144-6308-D2C363238A25}"/>
              </a:ext>
            </a:extLst>
          </p:cNvPr>
          <p:cNvPicPr>
            <a:picLocks noChangeAspect="1"/>
          </p:cNvPicPr>
          <p:nvPr/>
        </p:nvPicPr>
        <p:blipFill>
          <a:blip r:embed="rId11"/>
          <a:stretch>
            <a:fillRect/>
          </a:stretch>
        </p:blipFill>
        <p:spPr>
          <a:xfrm>
            <a:off x="6738292" y="3614033"/>
            <a:ext cx="1612558" cy="1390136"/>
          </a:xfrm>
          <a:prstGeom prst="rect">
            <a:avLst/>
          </a:prstGeom>
        </p:spPr>
      </p:pic>
      <p:sp>
        <p:nvSpPr>
          <p:cNvPr id="8" name="TextBox 7">
            <a:extLst>
              <a:ext uri="{FF2B5EF4-FFF2-40B4-BE49-F238E27FC236}">
                <a16:creationId xmlns:a16="http://schemas.microsoft.com/office/drawing/2014/main" id="{572324BF-B735-6E88-0C7C-A7F9771F87A8}"/>
              </a:ext>
            </a:extLst>
          </p:cNvPr>
          <p:cNvSpPr txBox="1"/>
          <p:nvPr/>
        </p:nvSpPr>
        <p:spPr>
          <a:xfrm>
            <a:off x="8606422" y="5741431"/>
            <a:ext cx="1103507" cy="461665"/>
          </a:xfrm>
          <a:prstGeom prst="rect">
            <a:avLst/>
          </a:prstGeom>
          <a:noFill/>
        </p:spPr>
        <p:txBody>
          <a:bodyPr wrap="none" rtlCol="0">
            <a:spAutoFit/>
          </a:bodyPr>
          <a:lstStyle/>
          <a:p>
            <a:r>
              <a:rPr lang="en-US" sz="2400" b="1" dirty="0"/>
              <a:t>Results</a:t>
            </a:r>
          </a:p>
        </p:txBody>
      </p:sp>
    </p:spTree>
    <p:extLst>
      <p:ext uri="{BB962C8B-B14F-4D97-AF65-F5344CB8AC3E}">
        <p14:creationId xmlns:p14="http://schemas.microsoft.com/office/powerpoint/2010/main" val="1267160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0" name="Arrow: Right 1029">
            <a:extLst>
              <a:ext uri="{FF2B5EF4-FFF2-40B4-BE49-F238E27FC236}">
                <a16:creationId xmlns:a16="http://schemas.microsoft.com/office/drawing/2014/main" id="{6B93D8AB-DFB3-D29C-F751-91B0305A84D4}"/>
              </a:ext>
            </a:extLst>
          </p:cNvPr>
          <p:cNvSpPr/>
          <p:nvPr/>
        </p:nvSpPr>
        <p:spPr>
          <a:xfrm rot="2746638">
            <a:off x="11667899" y="1711723"/>
            <a:ext cx="700703" cy="184666"/>
          </a:xfrm>
          <a:custGeom>
            <a:avLst/>
            <a:gdLst>
              <a:gd name="connsiteX0" fmla="*/ 0 w 1198943"/>
              <a:gd name="connsiteY0" fmla="*/ 92333 h 369332"/>
              <a:gd name="connsiteX1" fmla="*/ 1014277 w 1198943"/>
              <a:gd name="connsiteY1" fmla="*/ 92333 h 369332"/>
              <a:gd name="connsiteX2" fmla="*/ 1014277 w 1198943"/>
              <a:gd name="connsiteY2" fmla="*/ 0 h 369332"/>
              <a:gd name="connsiteX3" fmla="*/ 1198943 w 1198943"/>
              <a:gd name="connsiteY3" fmla="*/ 184666 h 369332"/>
              <a:gd name="connsiteX4" fmla="*/ 1014277 w 1198943"/>
              <a:gd name="connsiteY4" fmla="*/ 369332 h 369332"/>
              <a:gd name="connsiteX5" fmla="*/ 1014277 w 1198943"/>
              <a:gd name="connsiteY5" fmla="*/ 276999 h 369332"/>
              <a:gd name="connsiteX6" fmla="*/ 0 w 1198943"/>
              <a:gd name="connsiteY6" fmla="*/ 276999 h 369332"/>
              <a:gd name="connsiteX7" fmla="*/ 0 w 1198943"/>
              <a:gd name="connsiteY7" fmla="*/ 92333 h 369332"/>
              <a:gd name="connsiteX0" fmla="*/ 0 w 1198943"/>
              <a:gd name="connsiteY0" fmla="*/ 0 h 276999"/>
              <a:gd name="connsiteX1" fmla="*/ 1014277 w 1198943"/>
              <a:gd name="connsiteY1" fmla="*/ 0 h 276999"/>
              <a:gd name="connsiteX2" fmla="*/ 1198943 w 1198943"/>
              <a:gd name="connsiteY2" fmla="*/ 92333 h 276999"/>
              <a:gd name="connsiteX3" fmla="*/ 1014277 w 1198943"/>
              <a:gd name="connsiteY3" fmla="*/ 276999 h 276999"/>
              <a:gd name="connsiteX4" fmla="*/ 1014277 w 1198943"/>
              <a:gd name="connsiteY4" fmla="*/ 184666 h 276999"/>
              <a:gd name="connsiteX5" fmla="*/ 0 w 1198943"/>
              <a:gd name="connsiteY5" fmla="*/ 184666 h 276999"/>
              <a:gd name="connsiteX6" fmla="*/ 0 w 1198943"/>
              <a:gd name="connsiteY6" fmla="*/ 0 h 276999"/>
              <a:gd name="connsiteX0" fmla="*/ 0 w 1014277"/>
              <a:gd name="connsiteY0" fmla="*/ 0 h 276999"/>
              <a:gd name="connsiteX1" fmla="*/ 1014277 w 1014277"/>
              <a:gd name="connsiteY1" fmla="*/ 0 h 276999"/>
              <a:gd name="connsiteX2" fmla="*/ 1014277 w 1014277"/>
              <a:gd name="connsiteY2" fmla="*/ 276999 h 276999"/>
              <a:gd name="connsiteX3" fmla="*/ 1014277 w 1014277"/>
              <a:gd name="connsiteY3" fmla="*/ 184666 h 276999"/>
              <a:gd name="connsiteX4" fmla="*/ 0 w 1014277"/>
              <a:gd name="connsiteY4" fmla="*/ 184666 h 276999"/>
              <a:gd name="connsiteX5" fmla="*/ 0 w 1014277"/>
              <a:gd name="connsiteY5" fmla="*/ 0 h 276999"/>
              <a:gd name="connsiteX0" fmla="*/ 0 w 1014277"/>
              <a:gd name="connsiteY0" fmla="*/ 0 h 184666"/>
              <a:gd name="connsiteX1" fmla="*/ 1014277 w 1014277"/>
              <a:gd name="connsiteY1" fmla="*/ 0 h 184666"/>
              <a:gd name="connsiteX2" fmla="*/ 1014277 w 1014277"/>
              <a:gd name="connsiteY2" fmla="*/ 184666 h 184666"/>
              <a:gd name="connsiteX3" fmla="*/ 0 w 1014277"/>
              <a:gd name="connsiteY3" fmla="*/ 184666 h 184666"/>
              <a:gd name="connsiteX4" fmla="*/ 0 w 1014277"/>
              <a:gd name="connsiteY4" fmla="*/ 0 h 184666"/>
              <a:gd name="connsiteX0" fmla="*/ 0 w 1014277"/>
              <a:gd name="connsiteY0" fmla="*/ 0 h 184666"/>
              <a:gd name="connsiteX1" fmla="*/ 732921 w 1014277"/>
              <a:gd name="connsiteY1" fmla="*/ 1684 h 184666"/>
              <a:gd name="connsiteX2" fmla="*/ 1014277 w 1014277"/>
              <a:gd name="connsiteY2" fmla="*/ 0 h 184666"/>
              <a:gd name="connsiteX3" fmla="*/ 1014277 w 1014277"/>
              <a:gd name="connsiteY3" fmla="*/ 184666 h 184666"/>
              <a:gd name="connsiteX4" fmla="*/ 0 w 1014277"/>
              <a:gd name="connsiteY4" fmla="*/ 184666 h 184666"/>
              <a:gd name="connsiteX5" fmla="*/ 0 w 1014277"/>
              <a:gd name="connsiteY5" fmla="*/ 0 h 184666"/>
              <a:gd name="connsiteX0" fmla="*/ 0 w 1014277"/>
              <a:gd name="connsiteY0" fmla="*/ 0 h 184666"/>
              <a:gd name="connsiteX1" fmla="*/ 732921 w 1014277"/>
              <a:gd name="connsiteY1" fmla="*/ 1684 h 184666"/>
              <a:gd name="connsiteX2" fmla="*/ 1014277 w 1014277"/>
              <a:gd name="connsiteY2" fmla="*/ 184666 h 184666"/>
              <a:gd name="connsiteX3" fmla="*/ 0 w 1014277"/>
              <a:gd name="connsiteY3" fmla="*/ 184666 h 184666"/>
              <a:gd name="connsiteX4" fmla="*/ 0 w 1014277"/>
              <a:gd name="connsiteY4" fmla="*/ 0 h 1846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4277" h="184666">
                <a:moveTo>
                  <a:pt x="0" y="0"/>
                </a:moveTo>
                <a:lnTo>
                  <a:pt x="732921" y="1684"/>
                </a:lnTo>
                <a:lnTo>
                  <a:pt x="1014277" y="184666"/>
                </a:lnTo>
                <a:lnTo>
                  <a:pt x="0" y="184666"/>
                </a:lnTo>
                <a:lnTo>
                  <a:pt x="0" y="0"/>
                </a:lnTo>
                <a:close/>
              </a:path>
            </a:pathLst>
          </a:cu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8C492D52-73A9-3C81-2774-1A201095FFE0}"/>
              </a:ext>
            </a:extLst>
          </p:cNvPr>
          <p:cNvSpPr/>
          <p:nvPr/>
        </p:nvSpPr>
        <p:spPr>
          <a:xfrm>
            <a:off x="9900696" y="1231344"/>
            <a:ext cx="1965592" cy="773853"/>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54530EA3-0C13-F9CE-9D03-1DF527E30A44}"/>
              </a:ext>
            </a:extLst>
          </p:cNvPr>
          <p:cNvSpPr/>
          <p:nvPr/>
        </p:nvSpPr>
        <p:spPr>
          <a:xfrm>
            <a:off x="0" y="3146485"/>
            <a:ext cx="12192000" cy="3711515"/>
          </a:xfrm>
          <a:prstGeom prst="rect">
            <a:avLst/>
          </a:prstGeom>
          <a:solidFill>
            <a:srgbClr val="FDF3E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29" name="Arrow: Right 1028">
            <a:extLst>
              <a:ext uri="{FF2B5EF4-FFF2-40B4-BE49-F238E27FC236}">
                <a16:creationId xmlns:a16="http://schemas.microsoft.com/office/drawing/2014/main" id="{1DA09ABC-E5BF-8A3C-CC75-B948864317FA}"/>
              </a:ext>
            </a:extLst>
          </p:cNvPr>
          <p:cNvSpPr/>
          <p:nvPr/>
        </p:nvSpPr>
        <p:spPr>
          <a:xfrm rot="2746638">
            <a:off x="11601072" y="4456884"/>
            <a:ext cx="786464" cy="184666"/>
          </a:xfrm>
          <a:custGeom>
            <a:avLst/>
            <a:gdLst>
              <a:gd name="connsiteX0" fmla="*/ 0 w 1198943"/>
              <a:gd name="connsiteY0" fmla="*/ 92333 h 369332"/>
              <a:gd name="connsiteX1" fmla="*/ 1014277 w 1198943"/>
              <a:gd name="connsiteY1" fmla="*/ 92333 h 369332"/>
              <a:gd name="connsiteX2" fmla="*/ 1014277 w 1198943"/>
              <a:gd name="connsiteY2" fmla="*/ 0 h 369332"/>
              <a:gd name="connsiteX3" fmla="*/ 1198943 w 1198943"/>
              <a:gd name="connsiteY3" fmla="*/ 184666 h 369332"/>
              <a:gd name="connsiteX4" fmla="*/ 1014277 w 1198943"/>
              <a:gd name="connsiteY4" fmla="*/ 369332 h 369332"/>
              <a:gd name="connsiteX5" fmla="*/ 1014277 w 1198943"/>
              <a:gd name="connsiteY5" fmla="*/ 276999 h 369332"/>
              <a:gd name="connsiteX6" fmla="*/ 0 w 1198943"/>
              <a:gd name="connsiteY6" fmla="*/ 276999 h 369332"/>
              <a:gd name="connsiteX7" fmla="*/ 0 w 1198943"/>
              <a:gd name="connsiteY7" fmla="*/ 92333 h 369332"/>
              <a:gd name="connsiteX0" fmla="*/ 0 w 1198943"/>
              <a:gd name="connsiteY0" fmla="*/ 0 h 276999"/>
              <a:gd name="connsiteX1" fmla="*/ 1014277 w 1198943"/>
              <a:gd name="connsiteY1" fmla="*/ 0 h 276999"/>
              <a:gd name="connsiteX2" fmla="*/ 1198943 w 1198943"/>
              <a:gd name="connsiteY2" fmla="*/ 92333 h 276999"/>
              <a:gd name="connsiteX3" fmla="*/ 1014277 w 1198943"/>
              <a:gd name="connsiteY3" fmla="*/ 276999 h 276999"/>
              <a:gd name="connsiteX4" fmla="*/ 1014277 w 1198943"/>
              <a:gd name="connsiteY4" fmla="*/ 184666 h 276999"/>
              <a:gd name="connsiteX5" fmla="*/ 0 w 1198943"/>
              <a:gd name="connsiteY5" fmla="*/ 184666 h 276999"/>
              <a:gd name="connsiteX6" fmla="*/ 0 w 1198943"/>
              <a:gd name="connsiteY6" fmla="*/ 0 h 276999"/>
              <a:gd name="connsiteX0" fmla="*/ 0 w 1014277"/>
              <a:gd name="connsiteY0" fmla="*/ 0 h 276999"/>
              <a:gd name="connsiteX1" fmla="*/ 1014277 w 1014277"/>
              <a:gd name="connsiteY1" fmla="*/ 0 h 276999"/>
              <a:gd name="connsiteX2" fmla="*/ 1014277 w 1014277"/>
              <a:gd name="connsiteY2" fmla="*/ 276999 h 276999"/>
              <a:gd name="connsiteX3" fmla="*/ 1014277 w 1014277"/>
              <a:gd name="connsiteY3" fmla="*/ 184666 h 276999"/>
              <a:gd name="connsiteX4" fmla="*/ 0 w 1014277"/>
              <a:gd name="connsiteY4" fmla="*/ 184666 h 276999"/>
              <a:gd name="connsiteX5" fmla="*/ 0 w 1014277"/>
              <a:gd name="connsiteY5" fmla="*/ 0 h 276999"/>
              <a:gd name="connsiteX0" fmla="*/ 0 w 1014277"/>
              <a:gd name="connsiteY0" fmla="*/ 0 h 184666"/>
              <a:gd name="connsiteX1" fmla="*/ 1014277 w 1014277"/>
              <a:gd name="connsiteY1" fmla="*/ 0 h 184666"/>
              <a:gd name="connsiteX2" fmla="*/ 1014277 w 1014277"/>
              <a:gd name="connsiteY2" fmla="*/ 184666 h 184666"/>
              <a:gd name="connsiteX3" fmla="*/ 0 w 1014277"/>
              <a:gd name="connsiteY3" fmla="*/ 184666 h 184666"/>
              <a:gd name="connsiteX4" fmla="*/ 0 w 1014277"/>
              <a:gd name="connsiteY4" fmla="*/ 0 h 184666"/>
              <a:gd name="connsiteX0" fmla="*/ 0 w 1014277"/>
              <a:gd name="connsiteY0" fmla="*/ 0 h 184666"/>
              <a:gd name="connsiteX1" fmla="*/ 758838 w 1014277"/>
              <a:gd name="connsiteY1" fmla="*/ 6406 h 184666"/>
              <a:gd name="connsiteX2" fmla="*/ 1014277 w 1014277"/>
              <a:gd name="connsiteY2" fmla="*/ 0 h 184666"/>
              <a:gd name="connsiteX3" fmla="*/ 1014277 w 1014277"/>
              <a:gd name="connsiteY3" fmla="*/ 184666 h 184666"/>
              <a:gd name="connsiteX4" fmla="*/ 0 w 1014277"/>
              <a:gd name="connsiteY4" fmla="*/ 184666 h 184666"/>
              <a:gd name="connsiteX5" fmla="*/ 0 w 1014277"/>
              <a:gd name="connsiteY5" fmla="*/ 0 h 184666"/>
              <a:gd name="connsiteX0" fmla="*/ 0 w 1014277"/>
              <a:gd name="connsiteY0" fmla="*/ 0 h 184666"/>
              <a:gd name="connsiteX1" fmla="*/ 758838 w 1014277"/>
              <a:gd name="connsiteY1" fmla="*/ 6406 h 184666"/>
              <a:gd name="connsiteX2" fmla="*/ 1014277 w 1014277"/>
              <a:gd name="connsiteY2" fmla="*/ 184666 h 184666"/>
              <a:gd name="connsiteX3" fmla="*/ 0 w 1014277"/>
              <a:gd name="connsiteY3" fmla="*/ 184666 h 184666"/>
              <a:gd name="connsiteX4" fmla="*/ 0 w 1014277"/>
              <a:gd name="connsiteY4" fmla="*/ 0 h 1846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4277" h="184666">
                <a:moveTo>
                  <a:pt x="0" y="0"/>
                </a:moveTo>
                <a:lnTo>
                  <a:pt x="758838" y="6406"/>
                </a:lnTo>
                <a:lnTo>
                  <a:pt x="1014277" y="184666"/>
                </a:lnTo>
                <a:lnTo>
                  <a:pt x="0" y="184666"/>
                </a:lnTo>
                <a:lnTo>
                  <a:pt x="0" y="0"/>
                </a:lnTo>
                <a:close/>
              </a:path>
            </a:pathLst>
          </a:cu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C0CF4171-E842-31D9-0B2E-D14EF4239DA5}"/>
              </a:ext>
            </a:extLst>
          </p:cNvPr>
          <p:cNvSpPr/>
          <p:nvPr/>
        </p:nvSpPr>
        <p:spPr>
          <a:xfrm>
            <a:off x="428722" y="3891160"/>
            <a:ext cx="1843629" cy="730672"/>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Rectangle 23">
            <a:extLst>
              <a:ext uri="{FF2B5EF4-FFF2-40B4-BE49-F238E27FC236}">
                <a16:creationId xmlns:a16="http://schemas.microsoft.com/office/drawing/2014/main" id="{130AF43F-A44A-EDCB-6D3C-D7E883981C83}"/>
              </a:ext>
            </a:extLst>
          </p:cNvPr>
          <p:cNvSpPr/>
          <p:nvPr/>
        </p:nvSpPr>
        <p:spPr>
          <a:xfrm>
            <a:off x="2685804" y="3869570"/>
            <a:ext cx="1965592" cy="773853"/>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Rectangle 24">
            <a:extLst>
              <a:ext uri="{FF2B5EF4-FFF2-40B4-BE49-F238E27FC236}">
                <a16:creationId xmlns:a16="http://schemas.microsoft.com/office/drawing/2014/main" id="{957C3233-89B3-3FFF-1031-FCB53DEFFF56}"/>
              </a:ext>
            </a:extLst>
          </p:cNvPr>
          <p:cNvSpPr/>
          <p:nvPr/>
        </p:nvSpPr>
        <p:spPr>
          <a:xfrm>
            <a:off x="5078234" y="3869570"/>
            <a:ext cx="1965592" cy="773853"/>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6" name="Rectangle 25">
            <a:extLst>
              <a:ext uri="{FF2B5EF4-FFF2-40B4-BE49-F238E27FC236}">
                <a16:creationId xmlns:a16="http://schemas.microsoft.com/office/drawing/2014/main" id="{2C0E852C-8BC8-3E02-D71C-D62CFF53E46D}"/>
              </a:ext>
            </a:extLst>
          </p:cNvPr>
          <p:cNvSpPr/>
          <p:nvPr/>
        </p:nvSpPr>
        <p:spPr>
          <a:xfrm>
            <a:off x="7434284" y="3869570"/>
            <a:ext cx="1965592" cy="773853"/>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7" name="Rectangle 26">
            <a:extLst>
              <a:ext uri="{FF2B5EF4-FFF2-40B4-BE49-F238E27FC236}">
                <a16:creationId xmlns:a16="http://schemas.microsoft.com/office/drawing/2014/main" id="{6838059C-867D-B36A-3A66-703AC90460BD}"/>
              </a:ext>
            </a:extLst>
          </p:cNvPr>
          <p:cNvSpPr/>
          <p:nvPr/>
        </p:nvSpPr>
        <p:spPr>
          <a:xfrm>
            <a:off x="9835786" y="3869570"/>
            <a:ext cx="1965592" cy="773853"/>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8" name="Rectangle 27">
            <a:extLst>
              <a:ext uri="{FF2B5EF4-FFF2-40B4-BE49-F238E27FC236}">
                <a16:creationId xmlns:a16="http://schemas.microsoft.com/office/drawing/2014/main" id="{B6147A4B-A8FF-29E9-F17C-B8A78F260BD7}"/>
              </a:ext>
            </a:extLst>
          </p:cNvPr>
          <p:cNvSpPr/>
          <p:nvPr/>
        </p:nvSpPr>
        <p:spPr>
          <a:xfrm>
            <a:off x="325525" y="5448121"/>
            <a:ext cx="1965592" cy="773853"/>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9" name="Rectangle 28">
            <a:extLst>
              <a:ext uri="{FF2B5EF4-FFF2-40B4-BE49-F238E27FC236}">
                <a16:creationId xmlns:a16="http://schemas.microsoft.com/office/drawing/2014/main" id="{79750FFA-6C8D-7D46-1ABC-BD75AE4AD1D4}"/>
              </a:ext>
            </a:extLst>
          </p:cNvPr>
          <p:cNvSpPr/>
          <p:nvPr/>
        </p:nvSpPr>
        <p:spPr>
          <a:xfrm>
            <a:off x="2662819" y="5448121"/>
            <a:ext cx="1965592" cy="773853"/>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0" name="Rectangle 29">
            <a:extLst>
              <a:ext uri="{FF2B5EF4-FFF2-40B4-BE49-F238E27FC236}">
                <a16:creationId xmlns:a16="http://schemas.microsoft.com/office/drawing/2014/main" id="{73EE6AB6-7D9D-77FE-A870-BE6907D239C3}"/>
              </a:ext>
            </a:extLst>
          </p:cNvPr>
          <p:cNvSpPr/>
          <p:nvPr/>
        </p:nvSpPr>
        <p:spPr>
          <a:xfrm>
            <a:off x="5221109" y="5448121"/>
            <a:ext cx="1965592" cy="773853"/>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1" name="Rectangle 30">
            <a:extLst>
              <a:ext uri="{FF2B5EF4-FFF2-40B4-BE49-F238E27FC236}">
                <a16:creationId xmlns:a16="http://schemas.microsoft.com/office/drawing/2014/main" id="{D0878D34-F1D7-9C01-41F5-7583024E68B0}"/>
              </a:ext>
            </a:extLst>
          </p:cNvPr>
          <p:cNvSpPr/>
          <p:nvPr/>
        </p:nvSpPr>
        <p:spPr>
          <a:xfrm>
            <a:off x="7670327" y="5448121"/>
            <a:ext cx="1965592" cy="773853"/>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2" name="Rectangle 31">
            <a:extLst>
              <a:ext uri="{FF2B5EF4-FFF2-40B4-BE49-F238E27FC236}">
                <a16:creationId xmlns:a16="http://schemas.microsoft.com/office/drawing/2014/main" id="{B672D768-A4B7-414A-C486-2FADF49B80AD}"/>
              </a:ext>
            </a:extLst>
          </p:cNvPr>
          <p:cNvSpPr/>
          <p:nvPr/>
        </p:nvSpPr>
        <p:spPr>
          <a:xfrm>
            <a:off x="9981441" y="5448121"/>
            <a:ext cx="1965592" cy="773853"/>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9" name="Arrow: Right 48">
            <a:extLst>
              <a:ext uri="{FF2B5EF4-FFF2-40B4-BE49-F238E27FC236}">
                <a16:creationId xmlns:a16="http://schemas.microsoft.com/office/drawing/2014/main" id="{E95BD623-9705-6D5E-AF8F-67FE4283769D}"/>
              </a:ext>
            </a:extLst>
          </p:cNvPr>
          <p:cNvSpPr/>
          <p:nvPr/>
        </p:nvSpPr>
        <p:spPr>
          <a:xfrm>
            <a:off x="2195613" y="2407356"/>
            <a:ext cx="3140103" cy="184666"/>
          </a:xfrm>
          <a:custGeom>
            <a:avLst/>
            <a:gdLst>
              <a:gd name="connsiteX0" fmla="*/ 0 w 2997392"/>
              <a:gd name="connsiteY0" fmla="*/ 92333 h 369332"/>
              <a:gd name="connsiteX1" fmla="*/ 2812726 w 2997392"/>
              <a:gd name="connsiteY1" fmla="*/ 92333 h 369332"/>
              <a:gd name="connsiteX2" fmla="*/ 2812726 w 2997392"/>
              <a:gd name="connsiteY2" fmla="*/ 0 h 369332"/>
              <a:gd name="connsiteX3" fmla="*/ 2997392 w 2997392"/>
              <a:gd name="connsiteY3" fmla="*/ 184666 h 369332"/>
              <a:gd name="connsiteX4" fmla="*/ 2812726 w 2997392"/>
              <a:gd name="connsiteY4" fmla="*/ 369332 h 369332"/>
              <a:gd name="connsiteX5" fmla="*/ 2812726 w 2997392"/>
              <a:gd name="connsiteY5" fmla="*/ 276999 h 369332"/>
              <a:gd name="connsiteX6" fmla="*/ 0 w 2997392"/>
              <a:gd name="connsiteY6" fmla="*/ 276999 h 369332"/>
              <a:gd name="connsiteX7" fmla="*/ 0 w 2997392"/>
              <a:gd name="connsiteY7" fmla="*/ 92333 h 369332"/>
              <a:gd name="connsiteX0" fmla="*/ 0 w 2997392"/>
              <a:gd name="connsiteY0" fmla="*/ 0 h 276999"/>
              <a:gd name="connsiteX1" fmla="*/ 2812726 w 2997392"/>
              <a:gd name="connsiteY1" fmla="*/ 0 h 276999"/>
              <a:gd name="connsiteX2" fmla="*/ 2997392 w 2997392"/>
              <a:gd name="connsiteY2" fmla="*/ 92333 h 276999"/>
              <a:gd name="connsiteX3" fmla="*/ 2812726 w 2997392"/>
              <a:gd name="connsiteY3" fmla="*/ 276999 h 276999"/>
              <a:gd name="connsiteX4" fmla="*/ 2812726 w 2997392"/>
              <a:gd name="connsiteY4" fmla="*/ 184666 h 276999"/>
              <a:gd name="connsiteX5" fmla="*/ 0 w 2997392"/>
              <a:gd name="connsiteY5" fmla="*/ 184666 h 276999"/>
              <a:gd name="connsiteX6" fmla="*/ 0 w 2997392"/>
              <a:gd name="connsiteY6" fmla="*/ 0 h 276999"/>
              <a:gd name="connsiteX0" fmla="*/ 0 w 2997392"/>
              <a:gd name="connsiteY0" fmla="*/ 0 h 184666"/>
              <a:gd name="connsiteX1" fmla="*/ 2812726 w 2997392"/>
              <a:gd name="connsiteY1" fmla="*/ 0 h 184666"/>
              <a:gd name="connsiteX2" fmla="*/ 2997392 w 2997392"/>
              <a:gd name="connsiteY2" fmla="*/ 92333 h 184666"/>
              <a:gd name="connsiteX3" fmla="*/ 2812726 w 2997392"/>
              <a:gd name="connsiteY3" fmla="*/ 184666 h 184666"/>
              <a:gd name="connsiteX4" fmla="*/ 0 w 2997392"/>
              <a:gd name="connsiteY4" fmla="*/ 184666 h 184666"/>
              <a:gd name="connsiteX5" fmla="*/ 0 w 2997392"/>
              <a:gd name="connsiteY5" fmla="*/ 0 h 184666"/>
              <a:gd name="connsiteX0" fmla="*/ 0 w 2812726"/>
              <a:gd name="connsiteY0" fmla="*/ 0 h 184666"/>
              <a:gd name="connsiteX1" fmla="*/ 2812726 w 2812726"/>
              <a:gd name="connsiteY1" fmla="*/ 0 h 184666"/>
              <a:gd name="connsiteX2" fmla="*/ 2812726 w 2812726"/>
              <a:gd name="connsiteY2" fmla="*/ 184666 h 184666"/>
              <a:gd name="connsiteX3" fmla="*/ 0 w 2812726"/>
              <a:gd name="connsiteY3" fmla="*/ 184666 h 184666"/>
              <a:gd name="connsiteX4" fmla="*/ 0 w 2812726"/>
              <a:gd name="connsiteY4" fmla="*/ 0 h 1846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2726" h="184666">
                <a:moveTo>
                  <a:pt x="0" y="0"/>
                </a:moveTo>
                <a:lnTo>
                  <a:pt x="2812726" y="0"/>
                </a:lnTo>
                <a:lnTo>
                  <a:pt x="2812726" y="184666"/>
                </a:lnTo>
                <a:lnTo>
                  <a:pt x="0" y="184666"/>
                </a:lnTo>
                <a:lnTo>
                  <a:pt x="0" y="0"/>
                </a:lnTo>
                <a:close/>
              </a:path>
            </a:pathLst>
          </a:cu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Arrow: Right 47">
            <a:extLst>
              <a:ext uri="{FF2B5EF4-FFF2-40B4-BE49-F238E27FC236}">
                <a16:creationId xmlns:a16="http://schemas.microsoft.com/office/drawing/2014/main" id="{67CA95DD-C327-B590-AA6C-79F0606FCB08}"/>
              </a:ext>
            </a:extLst>
          </p:cNvPr>
          <p:cNvSpPr/>
          <p:nvPr/>
        </p:nvSpPr>
        <p:spPr>
          <a:xfrm>
            <a:off x="2292696" y="4071830"/>
            <a:ext cx="393108" cy="369332"/>
          </a:xfrm>
          <a:prstGeom prst="rightArrow">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Arrow: Right 46">
            <a:extLst>
              <a:ext uri="{FF2B5EF4-FFF2-40B4-BE49-F238E27FC236}">
                <a16:creationId xmlns:a16="http://schemas.microsoft.com/office/drawing/2014/main" id="{700216F0-5248-AC41-6045-19E1FEB1D8C2}"/>
              </a:ext>
            </a:extLst>
          </p:cNvPr>
          <p:cNvSpPr/>
          <p:nvPr/>
        </p:nvSpPr>
        <p:spPr>
          <a:xfrm rot="5400000">
            <a:off x="3517652" y="1851732"/>
            <a:ext cx="517491" cy="369332"/>
          </a:xfrm>
          <a:prstGeom prst="rightArrow">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DF8E6B8-8A1F-CBA5-E3BB-A814E8D6E4F7}"/>
              </a:ext>
            </a:extLst>
          </p:cNvPr>
          <p:cNvSpPr>
            <a:spLocks noGrp="1"/>
          </p:cNvSpPr>
          <p:nvPr>
            <p:ph type="title"/>
          </p:nvPr>
        </p:nvSpPr>
        <p:spPr/>
        <p:txBody>
          <a:bodyPr/>
          <a:lstStyle/>
          <a:p>
            <a:r>
              <a:rPr lang="en-US" dirty="0"/>
              <a:t>Processing Pipeline Overview</a:t>
            </a:r>
          </a:p>
        </p:txBody>
      </p:sp>
      <p:sp>
        <p:nvSpPr>
          <p:cNvPr id="3" name="TextBox 2">
            <a:extLst>
              <a:ext uri="{FF2B5EF4-FFF2-40B4-BE49-F238E27FC236}">
                <a16:creationId xmlns:a16="http://schemas.microsoft.com/office/drawing/2014/main" id="{E251A1FE-B9C3-A9E9-EA29-CB35B5502439}"/>
              </a:ext>
            </a:extLst>
          </p:cNvPr>
          <p:cNvSpPr txBox="1"/>
          <p:nvPr/>
        </p:nvSpPr>
        <p:spPr>
          <a:xfrm>
            <a:off x="486818" y="4071830"/>
            <a:ext cx="1391076" cy="369332"/>
          </a:xfrm>
          <a:prstGeom prst="rect">
            <a:avLst/>
          </a:prstGeom>
          <a:noFill/>
        </p:spPr>
        <p:txBody>
          <a:bodyPr wrap="square" rtlCol="0">
            <a:spAutoFit/>
          </a:bodyPr>
          <a:lstStyle/>
          <a:p>
            <a:r>
              <a:rPr lang="en-US" dirty="0"/>
              <a:t>Importation</a:t>
            </a:r>
          </a:p>
        </p:txBody>
      </p:sp>
      <p:sp>
        <p:nvSpPr>
          <p:cNvPr id="4" name="TextBox 3">
            <a:extLst>
              <a:ext uri="{FF2B5EF4-FFF2-40B4-BE49-F238E27FC236}">
                <a16:creationId xmlns:a16="http://schemas.microsoft.com/office/drawing/2014/main" id="{9741B7BE-5EF4-E7D6-63D2-190068A79E96}"/>
              </a:ext>
            </a:extLst>
          </p:cNvPr>
          <p:cNvSpPr txBox="1"/>
          <p:nvPr/>
        </p:nvSpPr>
        <p:spPr>
          <a:xfrm>
            <a:off x="7637636" y="3933331"/>
            <a:ext cx="1558888" cy="646331"/>
          </a:xfrm>
          <a:prstGeom prst="rect">
            <a:avLst/>
          </a:prstGeom>
          <a:noFill/>
        </p:spPr>
        <p:txBody>
          <a:bodyPr wrap="none" rtlCol="0">
            <a:spAutoFit/>
          </a:bodyPr>
          <a:lstStyle/>
          <a:p>
            <a:r>
              <a:rPr lang="en-US" dirty="0"/>
              <a:t>Normalization </a:t>
            </a:r>
          </a:p>
          <a:p>
            <a:r>
              <a:rPr lang="en-US" dirty="0"/>
              <a:t>and Scaling</a:t>
            </a:r>
          </a:p>
        </p:txBody>
      </p:sp>
      <p:sp>
        <p:nvSpPr>
          <p:cNvPr id="5" name="TextBox 4">
            <a:extLst>
              <a:ext uri="{FF2B5EF4-FFF2-40B4-BE49-F238E27FC236}">
                <a16:creationId xmlns:a16="http://schemas.microsoft.com/office/drawing/2014/main" id="{FE9EE7E1-5B5A-EDF3-518C-5B01395958BA}"/>
              </a:ext>
            </a:extLst>
          </p:cNvPr>
          <p:cNvSpPr txBox="1"/>
          <p:nvPr/>
        </p:nvSpPr>
        <p:spPr>
          <a:xfrm>
            <a:off x="9909328" y="3933331"/>
            <a:ext cx="1638590" cy="646331"/>
          </a:xfrm>
          <a:prstGeom prst="rect">
            <a:avLst/>
          </a:prstGeom>
          <a:noFill/>
        </p:spPr>
        <p:txBody>
          <a:bodyPr wrap="none" rtlCol="0">
            <a:spAutoFit/>
          </a:bodyPr>
          <a:lstStyle/>
          <a:p>
            <a:r>
              <a:rPr lang="en-US" dirty="0"/>
              <a:t>Dimensionality </a:t>
            </a:r>
          </a:p>
          <a:p>
            <a:r>
              <a:rPr lang="en-US" dirty="0"/>
              <a:t>Reduction </a:t>
            </a:r>
          </a:p>
        </p:txBody>
      </p:sp>
      <p:sp>
        <p:nvSpPr>
          <p:cNvPr id="6" name="TextBox 5">
            <a:extLst>
              <a:ext uri="{FF2B5EF4-FFF2-40B4-BE49-F238E27FC236}">
                <a16:creationId xmlns:a16="http://schemas.microsoft.com/office/drawing/2014/main" id="{5ACCC4E1-353A-DD7A-C75C-E7820011CDF8}"/>
              </a:ext>
            </a:extLst>
          </p:cNvPr>
          <p:cNvSpPr txBox="1"/>
          <p:nvPr/>
        </p:nvSpPr>
        <p:spPr>
          <a:xfrm>
            <a:off x="7753545" y="5511882"/>
            <a:ext cx="1838645" cy="646331"/>
          </a:xfrm>
          <a:prstGeom prst="rect">
            <a:avLst/>
          </a:prstGeom>
          <a:noFill/>
        </p:spPr>
        <p:txBody>
          <a:bodyPr wrap="none" rtlCol="0">
            <a:spAutoFit/>
          </a:bodyPr>
          <a:lstStyle/>
          <a:p>
            <a:r>
              <a:rPr lang="en-US" dirty="0"/>
              <a:t>Differential Gene </a:t>
            </a:r>
          </a:p>
          <a:p>
            <a:r>
              <a:rPr lang="en-US" dirty="0"/>
              <a:t>Expression</a:t>
            </a:r>
          </a:p>
        </p:txBody>
      </p:sp>
      <p:sp>
        <p:nvSpPr>
          <p:cNvPr id="7" name="TextBox 6">
            <a:extLst>
              <a:ext uri="{FF2B5EF4-FFF2-40B4-BE49-F238E27FC236}">
                <a16:creationId xmlns:a16="http://schemas.microsoft.com/office/drawing/2014/main" id="{F3FE32CF-908F-8E7F-AE7D-64640A2B6AF5}"/>
              </a:ext>
            </a:extLst>
          </p:cNvPr>
          <p:cNvSpPr txBox="1"/>
          <p:nvPr/>
        </p:nvSpPr>
        <p:spPr>
          <a:xfrm>
            <a:off x="591042" y="5650381"/>
            <a:ext cx="1366528" cy="369332"/>
          </a:xfrm>
          <a:prstGeom prst="rect">
            <a:avLst/>
          </a:prstGeom>
          <a:noFill/>
        </p:spPr>
        <p:txBody>
          <a:bodyPr wrap="none" rtlCol="0">
            <a:spAutoFit/>
          </a:bodyPr>
          <a:lstStyle/>
          <a:p>
            <a:r>
              <a:rPr lang="en-US" dirty="0"/>
              <a:t>Visualization</a:t>
            </a:r>
          </a:p>
        </p:txBody>
      </p:sp>
      <p:sp>
        <p:nvSpPr>
          <p:cNvPr id="8" name="TextBox 7">
            <a:extLst>
              <a:ext uri="{FF2B5EF4-FFF2-40B4-BE49-F238E27FC236}">
                <a16:creationId xmlns:a16="http://schemas.microsoft.com/office/drawing/2014/main" id="{7E8A6324-24B0-3F24-0CD2-CAF0651DF59E}"/>
              </a:ext>
            </a:extLst>
          </p:cNvPr>
          <p:cNvSpPr txBox="1"/>
          <p:nvPr/>
        </p:nvSpPr>
        <p:spPr>
          <a:xfrm>
            <a:off x="3124940" y="5650381"/>
            <a:ext cx="1123769" cy="369332"/>
          </a:xfrm>
          <a:prstGeom prst="rect">
            <a:avLst/>
          </a:prstGeom>
          <a:noFill/>
        </p:spPr>
        <p:txBody>
          <a:bodyPr wrap="none" rtlCol="0">
            <a:spAutoFit/>
          </a:bodyPr>
          <a:lstStyle/>
          <a:p>
            <a:r>
              <a:rPr lang="en-US" dirty="0"/>
              <a:t>Clustering</a:t>
            </a:r>
          </a:p>
        </p:txBody>
      </p:sp>
      <p:sp>
        <p:nvSpPr>
          <p:cNvPr id="9" name="TextBox 8">
            <a:extLst>
              <a:ext uri="{FF2B5EF4-FFF2-40B4-BE49-F238E27FC236}">
                <a16:creationId xmlns:a16="http://schemas.microsoft.com/office/drawing/2014/main" id="{86F09A47-C256-DCF2-2F44-269D60CD90BB}"/>
              </a:ext>
            </a:extLst>
          </p:cNvPr>
          <p:cNvSpPr txBox="1"/>
          <p:nvPr/>
        </p:nvSpPr>
        <p:spPr>
          <a:xfrm>
            <a:off x="5392288" y="5511882"/>
            <a:ext cx="1749784" cy="646331"/>
          </a:xfrm>
          <a:prstGeom prst="rect">
            <a:avLst/>
          </a:prstGeom>
          <a:noFill/>
        </p:spPr>
        <p:txBody>
          <a:bodyPr wrap="square" rtlCol="0">
            <a:spAutoFit/>
          </a:bodyPr>
          <a:lstStyle/>
          <a:p>
            <a:r>
              <a:rPr lang="en-US" dirty="0"/>
              <a:t>Marker Identification</a:t>
            </a:r>
          </a:p>
        </p:txBody>
      </p:sp>
      <p:sp>
        <p:nvSpPr>
          <p:cNvPr id="10" name="TextBox 9">
            <a:extLst>
              <a:ext uri="{FF2B5EF4-FFF2-40B4-BE49-F238E27FC236}">
                <a16:creationId xmlns:a16="http://schemas.microsoft.com/office/drawing/2014/main" id="{91E84F6D-40A2-F103-00E3-14AE9649BC07}"/>
              </a:ext>
            </a:extLst>
          </p:cNvPr>
          <p:cNvSpPr txBox="1"/>
          <p:nvPr/>
        </p:nvSpPr>
        <p:spPr>
          <a:xfrm>
            <a:off x="10255271" y="5511882"/>
            <a:ext cx="1501373" cy="646331"/>
          </a:xfrm>
          <a:prstGeom prst="rect">
            <a:avLst/>
          </a:prstGeom>
          <a:noFill/>
        </p:spPr>
        <p:txBody>
          <a:bodyPr wrap="none" rtlCol="0">
            <a:spAutoFit/>
          </a:bodyPr>
          <a:lstStyle/>
          <a:p>
            <a:r>
              <a:rPr lang="en-US" dirty="0"/>
              <a:t>Biological </a:t>
            </a:r>
          </a:p>
          <a:p>
            <a:r>
              <a:rPr lang="en-US" dirty="0"/>
              <a:t>Interpretation</a:t>
            </a:r>
          </a:p>
        </p:txBody>
      </p:sp>
      <p:sp>
        <p:nvSpPr>
          <p:cNvPr id="11" name="TextBox 10">
            <a:extLst>
              <a:ext uri="{FF2B5EF4-FFF2-40B4-BE49-F238E27FC236}">
                <a16:creationId xmlns:a16="http://schemas.microsoft.com/office/drawing/2014/main" id="{C7BDE81A-60BB-66C7-3570-9124817E49DD}"/>
              </a:ext>
            </a:extLst>
          </p:cNvPr>
          <p:cNvSpPr txBox="1"/>
          <p:nvPr/>
        </p:nvSpPr>
        <p:spPr>
          <a:xfrm>
            <a:off x="5554589" y="4071830"/>
            <a:ext cx="950004" cy="369332"/>
          </a:xfrm>
          <a:prstGeom prst="rect">
            <a:avLst/>
          </a:prstGeom>
          <a:noFill/>
        </p:spPr>
        <p:txBody>
          <a:bodyPr wrap="none" rtlCol="0">
            <a:spAutoFit/>
          </a:bodyPr>
          <a:lstStyle/>
          <a:p>
            <a:r>
              <a:rPr lang="en-US" dirty="0"/>
              <a:t>Filtering</a:t>
            </a:r>
          </a:p>
        </p:txBody>
      </p:sp>
      <p:sp>
        <p:nvSpPr>
          <p:cNvPr id="12" name="TextBox 11">
            <a:extLst>
              <a:ext uri="{FF2B5EF4-FFF2-40B4-BE49-F238E27FC236}">
                <a16:creationId xmlns:a16="http://schemas.microsoft.com/office/drawing/2014/main" id="{2570AFAE-0CD4-3DE2-7994-8F2F9302FD14}"/>
              </a:ext>
            </a:extLst>
          </p:cNvPr>
          <p:cNvSpPr txBox="1"/>
          <p:nvPr/>
        </p:nvSpPr>
        <p:spPr>
          <a:xfrm>
            <a:off x="2719100" y="4071830"/>
            <a:ext cx="1951368" cy="369332"/>
          </a:xfrm>
          <a:prstGeom prst="rect">
            <a:avLst/>
          </a:prstGeom>
          <a:noFill/>
        </p:spPr>
        <p:txBody>
          <a:bodyPr wrap="none" rtlCol="0">
            <a:spAutoFit/>
          </a:bodyPr>
          <a:lstStyle/>
          <a:p>
            <a:r>
              <a:rPr lang="en-US" dirty="0"/>
              <a:t>Metadata Curation</a:t>
            </a:r>
          </a:p>
        </p:txBody>
      </p:sp>
      <p:sp>
        <p:nvSpPr>
          <p:cNvPr id="14" name="TextBox 13">
            <a:extLst>
              <a:ext uri="{FF2B5EF4-FFF2-40B4-BE49-F238E27FC236}">
                <a16:creationId xmlns:a16="http://schemas.microsoft.com/office/drawing/2014/main" id="{F14B56FB-0D8B-69FB-A853-F0244862C55C}"/>
              </a:ext>
            </a:extLst>
          </p:cNvPr>
          <p:cNvSpPr txBox="1"/>
          <p:nvPr/>
        </p:nvSpPr>
        <p:spPr>
          <a:xfrm>
            <a:off x="3439899" y="1477414"/>
            <a:ext cx="645818" cy="307777"/>
          </a:xfrm>
          <a:prstGeom prst="rect">
            <a:avLst/>
          </a:prstGeom>
          <a:noFill/>
        </p:spPr>
        <p:txBody>
          <a:bodyPr wrap="none" rtlCol="0">
            <a:spAutoFit/>
          </a:bodyPr>
          <a:lstStyle/>
          <a:p>
            <a:r>
              <a:rPr lang="en-US" sz="1400" b="1" dirty="0" err="1">
                <a:solidFill>
                  <a:srgbClr val="0070C0"/>
                </a:solidFill>
              </a:rPr>
              <a:t>FastQ</a:t>
            </a:r>
            <a:r>
              <a:rPr lang="en-US" sz="1400" b="1" dirty="0">
                <a:solidFill>
                  <a:srgbClr val="0070C0"/>
                </a:solidFill>
              </a:rPr>
              <a:t> </a:t>
            </a:r>
          </a:p>
        </p:txBody>
      </p:sp>
      <p:sp>
        <p:nvSpPr>
          <p:cNvPr id="15" name="TextBox 14">
            <a:extLst>
              <a:ext uri="{FF2B5EF4-FFF2-40B4-BE49-F238E27FC236}">
                <a16:creationId xmlns:a16="http://schemas.microsoft.com/office/drawing/2014/main" id="{715E2E30-E355-4607-A0AE-3F2EBDADD9F9}"/>
              </a:ext>
            </a:extLst>
          </p:cNvPr>
          <p:cNvSpPr txBox="1"/>
          <p:nvPr/>
        </p:nvSpPr>
        <p:spPr>
          <a:xfrm>
            <a:off x="10058806" y="1295104"/>
            <a:ext cx="1807482" cy="646331"/>
          </a:xfrm>
          <a:prstGeom prst="rect">
            <a:avLst/>
          </a:prstGeom>
          <a:noFill/>
        </p:spPr>
        <p:txBody>
          <a:bodyPr wrap="none" rtlCol="0">
            <a:spAutoFit/>
          </a:bodyPr>
          <a:lstStyle/>
          <a:p>
            <a:r>
              <a:rPr lang="en-US" dirty="0"/>
              <a:t>Filtered feature-</a:t>
            </a:r>
          </a:p>
          <a:p>
            <a:r>
              <a:rPr lang="en-US" dirty="0"/>
              <a:t>barcode matrices</a:t>
            </a:r>
          </a:p>
        </p:txBody>
      </p:sp>
      <p:sp>
        <p:nvSpPr>
          <p:cNvPr id="16" name="TextBox 15">
            <a:extLst>
              <a:ext uri="{FF2B5EF4-FFF2-40B4-BE49-F238E27FC236}">
                <a16:creationId xmlns:a16="http://schemas.microsoft.com/office/drawing/2014/main" id="{18C51D5E-D5D4-6E00-258C-B5D4115B2CB0}"/>
              </a:ext>
            </a:extLst>
          </p:cNvPr>
          <p:cNvSpPr txBox="1"/>
          <p:nvPr/>
        </p:nvSpPr>
        <p:spPr>
          <a:xfrm>
            <a:off x="5943194" y="1291289"/>
            <a:ext cx="1295772" cy="646331"/>
          </a:xfrm>
          <a:prstGeom prst="rect">
            <a:avLst/>
          </a:prstGeom>
          <a:noFill/>
        </p:spPr>
        <p:txBody>
          <a:bodyPr wrap="square" rtlCol="0">
            <a:spAutoFit/>
          </a:bodyPr>
          <a:lstStyle/>
          <a:p>
            <a:r>
              <a:rPr lang="en-US" dirty="0"/>
              <a:t>Aligned Reads</a:t>
            </a:r>
          </a:p>
        </p:txBody>
      </p:sp>
      <p:sp>
        <p:nvSpPr>
          <p:cNvPr id="19" name="Rectangle 18">
            <a:extLst>
              <a:ext uri="{FF2B5EF4-FFF2-40B4-BE49-F238E27FC236}">
                <a16:creationId xmlns:a16="http://schemas.microsoft.com/office/drawing/2014/main" id="{66380F76-C0C8-F2C7-A95F-0462DC870677}"/>
              </a:ext>
            </a:extLst>
          </p:cNvPr>
          <p:cNvSpPr/>
          <p:nvPr/>
        </p:nvSpPr>
        <p:spPr>
          <a:xfrm>
            <a:off x="2909860" y="855045"/>
            <a:ext cx="1699535" cy="922606"/>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64FE801D-4A63-EDFC-F21D-A81A642E0B50}"/>
              </a:ext>
            </a:extLst>
          </p:cNvPr>
          <p:cNvSpPr/>
          <p:nvPr/>
        </p:nvSpPr>
        <p:spPr>
          <a:xfrm>
            <a:off x="5864610" y="1231344"/>
            <a:ext cx="1440781" cy="1176012"/>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6" name="Group 35">
            <a:extLst>
              <a:ext uri="{FF2B5EF4-FFF2-40B4-BE49-F238E27FC236}">
                <a16:creationId xmlns:a16="http://schemas.microsoft.com/office/drawing/2014/main" id="{02DB4161-B725-B153-6A13-38A92E59CE9D}"/>
              </a:ext>
            </a:extLst>
          </p:cNvPr>
          <p:cNvGrpSpPr/>
          <p:nvPr/>
        </p:nvGrpSpPr>
        <p:grpSpPr>
          <a:xfrm>
            <a:off x="317440" y="879111"/>
            <a:ext cx="1773936" cy="914400"/>
            <a:chOff x="758952" y="923544"/>
            <a:chExt cx="1773936" cy="914400"/>
          </a:xfrm>
        </p:grpSpPr>
        <p:sp>
          <p:nvSpPr>
            <p:cNvPr id="13" name="TextBox 12">
              <a:extLst>
                <a:ext uri="{FF2B5EF4-FFF2-40B4-BE49-F238E27FC236}">
                  <a16:creationId xmlns:a16="http://schemas.microsoft.com/office/drawing/2014/main" id="{4E1F8B8F-B179-E267-E168-9F6DD634CC8F}"/>
                </a:ext>
              </a:extLst>
            </p:cNvPr>
            <p:cNvSpPr txBox="1"/>
            <p:nvPr/>
          </p:nvSpPr>
          <p:spPr>
            <a:xfrm>
              <a:off x="788404" y="942730"/>
              <a:ext cx="1285480" cy="646331"/>
            </a:xfrm>
            <a:prstGeom prst="rect">
              <a:avLst/>
            </a:prstGeom>
            <a:noFill/>
          </p:spPr>
          <p:txBody>
            <a:bodyPr wrap="none" rtlCol="0">
              <a:spAutoFit/>
            </a:bodyPr>
            <a:lstStyle/>
            <a:p>
              <a:r>
                <a:rPr lang="en-US" dirty="0"/>
                <a:t>Raw Binary </a:t>
              </a:r>
            </a:p>
            <a:p>
              <a:r>
                <a:rPr lang="en-US" dirty="0"/>
                <a:t>Sequence</a:t>
              </a:r>
            </a:p>
          </p:txBody>
        </p:sp>
        <p:sp>
          <p:nvSpPr>
            <p:cNvPr id="18" name="Rectangle 17">
              <a:extLst>
                <a:ext uri="{FF2B5EF4-FFF2-40B4-BE49-F238E27FC236}">
                  <a16:creationId xmlns:a16="http://schemas.microsoft.com/office/drawing/2014/main" id="{A2B0084D-C20C-F91C-CD2B-E9F8ACCFCC3E}"/>
                </a:ext>
              </a:extLst>
            </p:cNvPr>
            <p:cNvSpPr/>
            <p:nvPr/>
          </p:nvSpPr>
          <p:spPr>
            <a:xfrm>
              <a:off x="758952" y="923544"/>
              <a:ext cx="1773936" cy="914400"/>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a:extLst>
                <a:ext uri="{FF2B5EF4-FFF2-40B4-BE49-F238E27FC236}">
                  <a16:creationId xmlns:a16="http://schemas.microsoft.com/office/drawing/2014/main" id="{D6419B3E-AE0D-DF41-0E89-C296E5C4292B}"/>
                </a:ext>
              </a:extLst>
            </p:cNvPr>
            <p:cNvPicPr>
              <a:picLocks noChangeAspect="1"/>
            </p:cNvPicPr>
            <p:nvPr/>
          </p:nvPicPr>
          <p:blipFill rotWithShape="1">
            <a:blip r:embed="rId3"/>
            <a:srcRect l="41918" t="12514" r="43769" b="28376"/>
            <a:stretch/>
          </p:blipFill>
          <p:spPr>
            <a:xfrm>
              <a:off x="2104590" y="1038492"/>
              <a:ext cx="341505" cy="744344"/>
            </a:xfrm>
            <a:prstGeom prst="rect">
              <a:avLst/>
            </a:prstGeom>
          </p:spPr>
        </p:pic>
        <p:sp>
          <p:nvSpPr>
            <p:cNvPr id="35" name="TextBox 34">
              <a:extLst>
                <a:ext uri="{FF2B5EF4-FFF2-40B4-BE49-F238E27FC236}">
                  <a16:creationId xmlns:a16="http://schemas.microsoft.com/office/drawing/2014/main" id="{9661D165-94CA-404E-050E-5AF93861DE7C}"/>
                </a:ext>
              </a:extLst>
            </p:cNvPr>
            <p:cNvSpPr txBox="1"/>
            <p:nvPr/>
          </p:nvSpPr>
          <p:spPr>
            <a:xfrm>
              <a:off x="832136" y="1530167"/>
              <a:ext cx="453970" cy="307777"/>
            </a:xfrm>
            <a:prstGeom prst="rect">
              <a:avLst/>
            </a:prstGeom>
            <a:noFill/>
          </p:spPr>
          <p:txBody>
            <a:bodyPr wrap="none" rtlCol="0">
              <a:spAutoFit/>
            </a:bodyPr>
            <a:lstStyle/>
            <a:p>
              <a:r>
                <a:rPr lang="en-US" sz="1400" b="1" dirty="0">
                  <a:solidFill>
                    <a:srgbClr val="0070C0"/>
                  </a:solidFill>
                </a:rPr>
                <a:t>BCL</a:t>
              </a:r>
            </a:p>
          </p:txBody>
        </p:sp>
      </p:grpSp>
      <p:sp>
        <p:nvSpPr>
          <p:cNvPr id="37" name="TextBox 36">
            <a:extLst>
              <a:ext uri="{FF2B5EF4-FFF2-40B4-BE49-F238E27FC236}">
                <a16:creationId xmlns:a16="http://schemas.microsoft.com/office/drawing/2014/main" id="{592874ED-55A5-D8DE-8CFF-DDBDDD15843A}"/>
              </a:ext>
            </a:extLst>
          </p:cNvPr>
          <p:cNvSpPr txBox="1"/>
          <p:nvPr/>
        </p:nvSpPr>
        <p:spPr>
          <a:xfrm>
            <a:off x="2951704" y="874580"/>
            <a:ext cx="1657691" cy="646331"/>
          </a:xfrm>
          <a:prstGeom prst="rect">
            <a:avLst/>
          </a:prstGeom>
          <a:noFill/>
        </p:spPr>
        <p:txBody>
          <a:bodyPr wrap="square" rtlCol="0">
            <a:spAutoFit/>
          </a:bodyPr>
          <a:lstStyle/>
          <a:p>
            <a:r>
              <a:rPr lang="en-US" dirty="0"/>
              <a:t>Demultiplexed Reads </a:t>
            </a:r>
          </a:p>
        </p:txBody>
      </p:sp>
      <p:grpSp>
        <p:nvGrpSpPr>
          <p:cNvPr id="44" name="Group 43">
            <a:extLst>
              <a:ext uri="{FF2B5EF4-FFF2-40B4-BE49-F238E27FC236}">
                <a16:creationId xmlns:a16="http://schemas.microsoft.com/office/drawing/2014/main" id="{3B78D8F8-2D8A-D6EB-EAA0-AC0DD9A460E0}"/>
              </a:ext>
            </a:extLst>
          </p:cNvPr>
          <p:cNvGrpSpPr/>
          <p:nvPr/>
        </p:nvGrpSpPr>
        <p:grpSpPr>
          <a:xfrm>
            <a:off x="278011" y="2075900"/>
            <a:ext cx="1909763" cy="836692"/>
            <a:chOff x="2286000" y="2103008"/>
            <a:chExt cx="1909763" cy="836692"/>
          </a:xfrm>
        </p:grpSpPr>
        <p:sp>
          <p:nvSpPr>
            <p:cNvPr id="17" name="TextBox 16">
              <a:extLst>
                <a:ext uri="{FF2B5EF4-FFF2-40B4-BE49-F238E27FC236}">
                  <a16:creationId xmlns:a16="http://schemas.microsoft.com/office/drawing/2014/main" id="{782B5E50-E2E8-90D3-2A0C-574AEE9B3B2E}"/>
                </a:ext>
              </a:extLst>
            </p:cNvPr>
            <p:cNvSpPr txBox="1"/>
            <p:nvPr/>
          </p:nvSpPr>
          <p:spPr>
            <a:xfrm>
              <a:off x="2333010" y="2195956"/>
              <a:ext cx="1179682" cy="646331"/>
            </a:xfrm>
            <a:prstGeom prst="rect">
              <a:avLst/>
            </a:prstGeom>
            <a:noFill/>
          </p:spPr>
          <p:txBody>
            <a:bodyPr wrap="none" rtlCol="0">
              <a:spAutoFit/>
            </a:bodyPr>
            <a:lstStyle/>
            <a:p>
              <a:r>
                <a:rPr lang="en-US" dirty="0"/>
                <a:t>Reference </a:t>
              </a:r>
            </a:p>
            <a:p>
              <a:r>
                <a:rPr lang="en-US" dirty="0"/>
                <a:t>Genome</a:t>
              </a:r>
            </a:p>
          </p:txBody>
        </p:sp>
        <p:sp>
          <p:nvSpPr>
            <p:cNvPr id="20" name="Rectangle 19">
              <a:extLst>
                <a:ext uri="{FF2B5EF4-FFF2-40B4-BE49-F238E27FC236}">
                  <a16:creationId xmlns:a16="http://schemas.microsoft.com/office/drawing/2014/main" id="{DA07DA56-634A-B770-9446-7FDAF6BFBD70}"/>
                </a:ext>
              </a:extLst>
            </p:cNvPr>
            <p:cNvSpPr/>
            <p:nvPr/>
          </p:nvSpPr>
          <p:spPr>
            <a:xfrm>
              <a:off x="2286000" y="2107407"/>
              <a:ext cx="1909763" cy="812006"/>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90D424F6-BB3D-38B4-938A-7CA5257175E9}"/>
                </a:ext>
              </a:extLst>
            </p:cNvPr>
            <p:cNvSpPr txBox="1"/>
            <p:nvPr/>
          </p:nvSpPr>
          <p:spPr>
            <a:xfrm>
              <a:off x="3711449" y="2103008"/>
              <a:ext cx="463588" cy="307777"/>
            </a:xfrm>
            <a:prstGeom prst="rect">
              <a:avLst/>
            </a:prstGeom>
            <a:noFill/>
          </p:spPr>
          <p:txBody>
            <a:bodyPr wrap="none" rtlCol="0">
              <a:spAutoFit/>
            </a:bodyPr>
            <a:lstStyle/>
            <a:p>
              <a:r>
                <a:rPr lang="en-US" sz="1400" b="1" dirty="0">
                  <a:solidFill>
                    <a:srgbClr val="0070C0"/>
                  </a:solidFill>
                </a:rPr>
                <a:t>VCF</a:t>
              </a:r>
            </a:p>
          </p:txBody>
        </p:sp>
        <p:sp>
          <p:nvSpPr>
            <p:cNvPr id="39" name="TextBox 38">
              <a:extLst>
                <a:ext uri="{FF2B5EF4-FFF2-40B4-BE49-F238E27FC236}">
                  <a16:creationId xmlns:a16="http://schemas.microsoft.com/office/drawing/2014/main" id="{21252B74-BB59-A78E-4DC4-A379EF7A83E7}"/>
                </a:ext>
              </a:extLst>
            </p:cNvPr>
            <p:cNvSpPr txBox="1"/>
            <p:nvPr/>
          </p:nvSpPr>
          <p:spPr>
            <a:xfrm>
              <a:off x="3710510" y="2362308"/>
              <a:ext cx="467500" cy="307777"/>
            </a:xfrm>
            <a:prstGeom prst="rect">
              <a:avLst/>
            </a:prstGeom>
            <a:noFill/>
          </p:spPr>
          <p:txBody>
            <a:bodyPr wrap="none" rtlCol="0">
              <a:spAutoFit/>
            </a:bodyPr>
            <a:lstStyle/>
            <a:p>
              <a:r>
                <a:rPr lang="en-US" sz="1400" b="1" dirty="0">
                  <a:solidFill>
                    <a:srgbClr val="0070C0"/>
                  </a:solidFill>
                </a:rPr>
                <a:t>GTF</a:t>
              </a:r>
            </a:p>
          </p:txBody>
        </p:sp>
        <p:sp>
          <p:nvSpPr>
            <p:cNvPr id="41" name="TextBox 40">
              <a:extLst>
                <a:ext uri="{FF2B5EF4-FFF2-40B4-BE49-F238E27FC236}">
                  <a16:creationId xmlns:a16="http://schemas.microsoft.com/office/drawing/2014/main" id="{8375CA82-0211-35E0-6957-A3A2F7BE06C1}"/>
                </a:ext>
              </a:extLst>
            </p:cNvPr>
            <p:cNvSpPr txBox="1"/>
            <p:nvPr/>
          </p:nvSpPr>
          <p:spPr>
            <a:xfrm>
              <a:off x="3704908" y="2631923"/>
              <a:ext cx="461986" cy="307777"/>
            </a:xfrm>
            <a:prstGeom prst="rect">
              <a:avLst/>
            </a:prstGeom>
            <a:noFill/>
          </p:spPr>
          <p:txBody>
            <a:bodyPr wrap="none" rtlCol="0">
              <a:spAutoFit/>
            </a:bodyPr>
            <a:lstStyle/>
            <a:p>
              <a:r>
                <a:rPr lang="en-US" sz="1400" b="1" dirty="0">
                  <a:solidFill>
                    <a:srgbClr val="0070C0"/>
                  </a:solidFill>
                </a:rPr>
                <a:t>GFF</a:t>
              </a:r>
            </a:p>
          </p:txBody>
        </p:sp>
        <p:pic>
          <p:nvPicPr>
            <p:cNvPr id="43" name="Picture 42">
              <a:extLst>
                <a:ext uri="{FF2B5EF4-FFF2-40B4-BE49-F238E27FC236}">
                  <a16:creationId xmlns:a16="http://schemas.microsoft.com/office/drawing/2014/main" id="{64CDA568-F844-B445-989E-A53531EE0BC7}"/>
                </a:ext>
              </a:extLst>
            </p:cNvPr>
            <p:cNvPicPr>
              <a:picLocks noChangeAspect="1"/>
            </p:cNvPicPr>
            <p:nvPr/>
          </p:nvPicPr>
          <p:blipFill>
            <a:blip r:embed="rId4"/>
            <a:stretch>
              <a:fillRect/>
            </a:stretch>
          </p:blipFill>
          <p:spPr>
            <a:xfrm>
              <a:off x="3384775" y="2247243"/>
              <a:ext cx="291265" cy="570916"/>
            </a:xfrm>
            <a:prstGeom prst="rect">
              <a:avLst/>
            </a:prstGeom>
          </p:spPr>
        </p:pic>
      </p:grpSp>
      <p:sp>
        <p:nvSpPr>
          <p:cNvPr id="45" name="TextBox 44">
            <a:extLst>
              <a:ext uri="{FF2B5EF4-FFF2-40B4-BE49-F238E27FC236}">
                <a16:creationId xmlns:a16="http://schemas.microsoft.com/office/drawing/2014/main" id="{3AA8B53F-3026-B47E-663D-9EAEC6EB0833}"/>
              </a:ext>
            </a:extLst>
          </p:cNvPr>
          <p:cNvSpPr txBox="1"/>
          <p:nvPr/>
        </p:nvSpPr>
        <p:spPr>
          <a:xfrm>
            <a:off x="3544603" y="2311745"/>
            <a:ext cx="463588" cy="369332"/>
          </a:xfrm>
          <a:prstGeom prst="rect">
            <a:avLst/>
          </a:prstGeom>
          <a:solidFill>
            <a:schemeClr val="bg1"/>
          </a:solidFill>
          <a:ln w="12700">
            <a:solidFill>
              <a:schemeClr val="tx1"/>
            </a:solidFill>
          </a:ln>
        </p:spPr>
        <p:txBody>
          <a:bodyPr wrap="none" rtlCol="0">
            <a:spAutoFit/>
          </a:bodyPr>
          <a:lstStyle/>
          <a:p>
            <a:r>
              <a:rPr lang="en-US" dirty="0"/>
              <a:t>QC</a:t>
            </a:r>
          </a:p>
        </p:txBody>
      </p:sp>
      <p:sp>
        <p:nvSpPr>
          <p:cNvPr id="46" name="Arrow: Right 45">
            <a:extLst>
              <a:ext uri="{FF2B5EF4-FFF2-40B4-BE49-F238E27FC236}">
                <a16:creationId xmlns:a16="http://schemas.microsoft.com/office/drawing/2014/main" id="{9503EBFF-AC12-EAF4-3B79-98CAB5FA0073}"/>
              </a:ext>
            </a:extLst>
          </p:cNvPr>
          <p:cNvSpPr/>
          <p:nvPr/>
        </p:nvSpPr>
        <p:spPr>
          <a:xfrm>
            <a:off x="2103114" y="1140323"/>
            <a:ext cx="813107" cy="369332"/>
          </a:xfrm>
          <a:prstGeom prst="rightArrow">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Arrow: Right 50">
            <a:extLst>
              <a:ext uri="{FF2B5EF4-FFF2-40B4-BE49-F238E27FC236}">
                <a16:creationId xmlns:a16="http://schemas.microsoft.com/office/drawing/2014/main" id="{9CEA96A1-ECF1-BB56-27B6-4D9D50F1A37A}"/>
              </a:ext>
            </a:extLst>
          </p:cNvPr>
          <p:cNvSpPr/>
          <p:nvPr/>
        </p:nvSpPr>
        <p:spPr>
          <a:xfrm>
            <a:off x="5367294" y="1408319"/>
            <a:ext cx="495994" cy="369332"/>
          </a:xfrm>
          <a:prstGeom prst="rightArrow">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Arrow: Right 48">
            <a:extLst>
              <a:ext uri="{FF2B5EF4-FFF2-40B4-BE49-F238E27FC236}">
                <a16:creationId xmlns:a16="http://schemas.microsoft.com/office/drawing/2014/main" id="{CE9C269F-DD3B-52B5-5E26-96EAE2AE7730}"/>
              </a:ext>
            </a:extLst>
          </p:cNvPr>
          <p:cNvSpPr/>
          <p:nvPr/>
        </p:nvSpPr>
        <p:spPr>
          <a:xfrm rot="5400000">
            <a:off x="4767422" y="1953672"/>
            <a:ext cx="1092040" cy="184666"/>
          </a:xfrm>
          <a:custGeom>
            <a:avLst/>
            <a:gdLst>
              <a:gd name="connsiteX0" fmla="*/ 0 w 2997392"/>
              <a:gd name="connsiteY0" fmla="*/ 92333 h 369332"/>
              <a:gd name="connsiteX1" fmla="*/ 2812726 w 2997392"/>
              <a:gd name="connsiteY1" fmla="*/ 92333 h 369332"/>
              <a:gd name="connsiteX2" fmla="*/ 2812726 w 2997392"/>
              <a:gd name="connsiteY2" fmla="*/ 0 h 369332"/>
              <a:gd name="connsiteX3" fmla="*/ 2997392 w 2997392"/>
              <a:gd name="connsiteY3" fmla="*/ 184666 h 369332"/>
              <a:gd name="connsiteX4" fmla="*/ 2812726 w 2997392"/>
              <a:gd name="connsiteY4" fmla="*/ 369332 h 369332"/>
              <a:gd name="connsiteX5" fmla="*/ 2812726 w 2997392"/>
              <a:gd name="connsiteY5" fmla="*/ 276999 h 369332"/>
              <a:gd name="connsiteX6" fmla="*/ 0 w 2997392"/>
              <a:gd name="connsiteY6" fmla="*/ 276999 h 369332"/>
              <a:gd name="connsiteX7" fmla="*/ 0 w 2997392"/>
              <a:gd name="connsiteY7" fmla="*/ 92333 h 369332"/>
              <a:gd name="connsiteX0" fmla="*/ 0 w 2997392"/>
              <a:gd name="connsiteY0" fmla="*/ 0 h 276999"/>
              <a:gd name="connsiteX1" fmla="*/ 2812726 w 2997392"/>
              <a:gd name="connsiteY1" fmla="*/ 0 h 276999"/>
              <a:gd name="connsiteX2" fmla="*/ 2997392 w 2997392"/>
              <a:gd name="connsiteY2" fmla="*/ 92333 h 276999"/>
              <a:gd name="connsiteX3" fmla="*/ 2812726 w 2997392"/>
              <a:gd name="connsiteY3" fmla="*/ 276999 h 276999"/>
              <a:gd name="connsiteX4" fmla="*/ 2812726 w 2997392"/>
              <a:gd name="connsiteY4" fmla="*/ 184666 h 276999"/>
              <a:gd name="connsiteX5" fmla="*/ 0 w 2997392"/>
              <a:gd name="connsiteY5" fmla="*/ 184666 h 276999"/>
              <a:gd name="connsiteX6" fmla="*/ 0 w 2997392"/>
              <a:gd name="connsiteY6" fmla="*/ 0 h 276999"/>
              <a:gd name="connsiteX0" fmla="*/ 0 w 2997392"/>
              <a:gd name="connsiteY0" fmla="*/ 0 h 184666"/>
              <a:gd name="connsiteX1" fmla="*/ 2812726 w 2997392"/>
              <a:gd name="connsiteY1" fmla="*/ 0 h 184666"/>
              <a:gd name="connsiteX2" fmla="*/ 2997392 w 2997392"/>
              <a:gd name="connsiteY2" fmla="*/ 92333 h 184666"/>
              <a:gd name="connsiteX3" fmla="*/ 2812726 w 2997392"/>
              <a:gd name="connsiteY3" fmla="*/ 184666 h 184666"/>
              <a:gd name="connsiteX4" fmla="*/ 0 w 2997392"/>
              <a:gd name="connsiteY4" fmla="*/ 184666 h 184666"/>
              <a:gd name="connsiteX5" fmla="*/ 0 w 2997392"/>
              <a:gd name="connsiteY5" fmla="*/ 0 h 184666"/>
              <a:gd name="connsiteX0" fmla="*/ 0 w 2812726"/>
              <a:gd name="connsiteY0" fmla="*/ 0 h 184666"/>
              <a:gd name="connsiteX1" fmla="*/ 2812726 w 2812726"/>
              <a:gd name="connsiteY1" fmla="*/ 0 h 184666"/>
              <a:gd name="connsiteX2" fmla="*/ 2812726 w 2812726"/>
              <a:gd name="connsiteY2" fmla="*/ 184666 h 184666"/>
              <a:gd name="connsiteX3" fmla="*/ 0 w 2812726"/>
              <a:gd name="connsiteY3" fmla="*/ 184666 h 184666"/>
              <a:gd name="connsiteX4" fmla="*/ 0 w 2812726"/>
              <a:gd name="connsiteY4" fmla="*/ 0 h 1846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2726" h="184666">
                <a:moveTo>
                  <a:pt x="0" y="0"/>
                </a:moveTo>
                <a:lnTo>
                  <a:pt x="2812726" y="0"/>
                </a:lnTo>
                <a:lnTo>
                  <a:pt x="2812726" y="184666"/>
                </a:lnTo>
                <a:lnTo>
                  <a:pt x="0" y="184666"/>
                </a:lnTo>
                <a:lnTo>
                  <a:pt x="0" y="0"/>
                </a:lnTo>
                <a:close/>
              </a:path>
            </a:pathLst>
          </a:cu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Arrow: Right 52">
            <a:extLst>
              <a:ext uri="{FF2B5EF4-FFF2-40B4-BE49-F238E27FC236}">
                <a16:creationId xmlns:a16="http://schemas.microsoft.com/office/drawing/2014/main" id="{EFB1FF72-0FA9-DCC9-D247-35D463BC07C9}"/>
              </a:ext>
            </a:extLst>
          </p:cNvPr>
          <p:cNvSpPr/>
          <p:nvPr/>
        </p:nvSpPr>
        <p:spPr>
          <a:xfrm>
            <a:off x="7317550" y="1350762"/>
            <a:ext cx="1934905" cy="369332"/>
          </a:xfrm>
          <a:prstGeom prst="rightArrow">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Arrow: Right 53">
            <a:extLst>
              <a:ext uri="{FF2B5EF4-FFF2-40B4-BE49-F238E27FC236}">
                <a16:creationId xmlns:a16="http://schemas.microsoft.com/office/drawing/2014/main" id="{7377BE80-BF78-6FB1-81D7-5933BC9D58F8}"/>
              </a:ext>
            </a:extLst>
          </p:cNvPr>
          <p:cNvSpPr/>
          <p:nvPr/>
        </p:nvSpPr>
        <p:spPr>
          <a:xfrm>
            <a:off x="4664581" y="4071830"/>
            <a:ext cx="413654" cy="369332"/>
          </a:xfrm>
          <a:prstGeom prst="rightArrow">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Arrow: Right 54">
            <a:extLst>
              <a:ext uri="{FF2B5EF4-FFF2-40B4-BE49-F238E27FC236}">
                <a16:creationId xmlns:a16="http://schemas.microsoft.com/office/drawing/2014/main" id="{0A63A633-4841-043B-60D1-FC2C87370AEC}"/>
              </a:ext>
            </a:extLst>
          </p:cNvPr>
          <p:cNvSpPr/>
          <p:nvPr/>
        </p:nvSpPr>
        <p:spPr>
          <a:xfrm>
            <a:off x="7064171" y="4071830"/>
            <a:ext cx="366064" cy="369332"/>
          </a:xfrm>
          <a:prstGeom prst="rightArrow">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Arrow: Right 55">
            <a:extLst>
              <a:ext uri="{FF2B5EF4-FFF2-40B4-BE49-F238E27FC236}">
                <a16:creationId xmlns:a16="http://schemas.microsoft.com/office/drawing/2014/main" id="{7B871755-1A2C-8CC2-0D5B-239F7FC13E12}"/>
              </a:ext>
            </a:extLst>
          </p:cNvPr>
          <p:cNvSpPr/>
          <p:nvPr/>
        </p:nvSpPr>
        <p:spPr>
          <a:xfrm>
            <a:off x="9413061" y="4071830"/>
            <a:ext cx="422725" cy="369332"/>
          </a:xfrm>
          <a:prstGeom prst="rightArrow">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Arrow: Right 56">
            <a:extLst>
              <a:ext uri="{FF2B5EF4-FFF2-40B4-BE49-F238E27FC236}">
                <a16:creationId xmlns:a16="http://schemas.microsoft.com/office/drawing/2014/main" id="{1BD3790B-1767-72AA-DEDE-C539DF3897E6}"/>
              </a:ext>
            </a:extLst>
          </p:cNvPr>
          <p:cNvSpPr/>
          <p:nvPr/>
        </p:nvSpPr>
        <p:spPr>
          <a:xfrm>
            <a:off x="2329272" y="5650381"/>
            <a:ext cx="349100" cy="369332"/>
          </a:xfrm>
          <a:prstGeom prst="rightArrow">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Arrow: Right 57">
            <a:extLst>
              <a:ext uri="{FF2B5EF4-FFF2-40B4-BE49-F238E27FC236}">
                <a16:creationId xmlns:a16="http://schemas.microsoft.com/office/drawing/2014/main" id="{BCE185CD-734A-7CAB-B024-931A6A78AC1F}"/>
              </a:ext>
            </a:extLst>
          </p:cNvPr>
          <p:cNvSpPr/>
          <p:nvPr/>
        </p:nvSpPr>
        <p:spPr>
          <a:xfrm>
            <a:off x="4752310" y="5650381"/>
            <a:ext cx="468799" cy="369332"/>
          </a:xfrm>
          <a:prstGeom prst="rightArrow">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Arrow: Right 58">
            <a:extLst>
              <a:ext uri="{FF2B5EF4-FFF2-40B4-BE49-F238E27FC236}">
                <a16:creationId xmlns:a16="http://schemas.microsoft.com/office/drawing/2014/main" id="{6387FD6E-90B8-DF11-924E-1DD01C4BC3D7}"/>
              </a:ext>
            </a:extLst>
          </p:cNvPr>
          <p:cNvSpPr/>
          <p:nvPr/>
        </p:nvSpPr>
        <p:spPr>
          <a:xfrm>
            <a:off x="7203483" y="5650381"/>
            <a:ext cx="451031" cy="369332"/>
          </a:xfrm>
          <a:prstGeom prst="rightArrow">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Arrow: Right 59">
            <a:extLst>
              <a:ext uri="{FF2B5EF4-FFF2-40B4-BE49-F238E27FC236}">
                <a16:creationId xmlns:a16="http://schemas.microsoft.com/office/drawing/2014/main" id="{056C80D0-B623-9880-158E-CD46CC0D37E1}"/>
              </a:ext>
            </a:extLst>
          </p:cNvPr>
          <p:cNvSpPr/>
          <p:nvPr/>
        </p:nvSpPr>
        <p:spPr>
          <a:xfrm>
            <a:off x="9683511" y="5650381"/>
            <a:ext cx="318400" cy="369332"/>
          </a:xfrm>
          <a:prstGeom prst="rightArrow">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TextBox 61">
            <a:extLst>
              <a:ext uri="{FF2B5EF4-FFF2-40B4-BE49-F238E27FC236}">
                <a16:creationId xmlns:a16="http://schemas.microsoft.com/office/drawing/2014/main" id="{47FE7CB7-D189-24BF-C58C-D314B26EA0BF}"/>
              </a:ext>
            </a:extLst>
          </p:cNvPr>
          <p:cNvSpPr txBox="1"/>
          <p:nvPr/>
        </p:nvSpPr>
        <p:spPr>
          <a:xfrm>
            <a:off x="5701726" y="3144548"/>
            <a:ext cx="788549" cy="369332"/>
          </a:xfrm>
          <a:prstGeom prst="rect">
            <a:avLst/>
          </a:prstGeom>
          <a:noFill/>
        </p:spPr>
        <p:txBody>
          <a:bodyPr wrap="none" rtlCol="0">
            <a:spAutoFit/>
          </a:bodyPr>
          <a:lstStyle/>
          <a:p>
            <a:r>
              <a:rPr lang="en-US" dirty="0"/>
              <a:t>Seurat</a:t>
            </a:r>
          </a:p>
        </p:txBody>
      </p:sp>
      <p:sp>
        <p:nvSpPr>
          <p:cNvPr id="63" name="TextBox 62">
            <a:extLst>
              <a:ext uri="{FF2B5EF4-FFF2-40B4-BE49-F238E27FC236}">
                <a16:creationId xmlns:a16="http://schemas.microsoft.com/office/drawing/2014/main" id="{4A1F372B-4F34-BFE8-F361-DD313C21B419}"/>
              </a:ext>
            </a:extLst>
          </p:cNvPr>
          <p:cNvSpPr txBox="1"/>
          <p:nvPr/>
        </p:nvSpPr>
        <p:spPr>
          <a:xfrm>
            <a:off x="5863287" y="1842834"/>
            <a:ext cx="590098" cy="307777"/>
          </a:xfrm>
          <a:prstGeom prst="rect">
            <a:avLst/>
          </a:prstGeom>
          <a:noFill/>
        </p:spPr>
        <p:txBody>
          <a:bodyPr wrap="none" rtlCol="0">
            <a:spAutoFit/>
          </a:bodyPr>
          <a:lstStyle/>
          <a:p>
            <a:r>
              <a:rPr lang="en-US" sz="1400" b="1" dirty="0">
                <a:solidFill>
                  <a:srgbClr val="0070C0"/>
                </a:solidFill>
              </a:rPr>
              <a:t>BAM </a:t>
            </a:r>
          </a:p>
        </p:txBody>
      </p:sp>
      <p:sp>
        <p:nvSpPr>
          <p:cNvPr id="1025" name="TextBox 1024">
            <a:extLst>
              <a:ext uri="{FF2B5EF4-FFF2-40B4-BE49-F238E27FC236}">
                <a16:creationId xmlns:a16="http://schemas.microsoft.com/office/drawing/2014/main" id="{39111CE8-F26A-31A1-46FB-552275AAA3C1}"/>
              </a:ext>
            </a:extLst>
          </p:cNvPr>
          <p:cNvSpPr txBox="1"/>
          <p:nvPr/>
        </p:nvSpPr>
        <p:spPr>
          <a:xfrm>
            <a:off x="5859720" y="2089170"/>
            <a:ext cx="625492" cy="307777"/>
          </a:xfrm>
          <a:prstGeom prst="rect">
            <a:avLst/>
          </a:prstGeom>
          <a:noFill/>
        </p:spPr>
        <p:txBody>
          <a:bodyPr wrap="none" rtlCol="0">
            <a:spAutoFit/>
          </a:bodyPr>
          <a:lstStyle/>
          <a:p>
            <a:r>
              <a:rPr lang="en-US" sz="1400" b="1" dirty="0">
                <a:solidFill>
                  <a:srgbClr val="0070C0"/>
                </a:solidFill>
              </a:rPr>
              <a:t>HDF5 </a:t>
            </a:r>
          </a:p>
        </p:txBody>
      </p:sp>
      <p:sp>
        <p:nvSpPr>
          <p:cNvPr id="1027" name="TextBox 1026">
            <a:extLst>
              <a:ext uri="{FF2B5EF4-FFF2-40B4-BE49-F238E27FC236}">
                <a16:creationId xmlns:a16="http://schemas.microsoft.com/office/drawing/2014/main" id="{616F1E58-EAB6-BDA2-50FD-7F45D9A21B67}"/>
              </a:ext>
            </a:extLst>
          </p:cNvPr>
          <p:cNvSpPr txBox="1"/>
          <p:nvPr/>
        </p:nvSpPr>
        <p:spPr>
          <a:xfrm>
            <a:off x="6561209" y="1832103"/>
            <a:ext cx="433132" cy="307777"/>
          </a:xfrm>
          <a:prstGeom prst="rect">
            <a:avLst/>
          </a:prstGeom>
          <a:noFill/>
        </p:spPr>
        <p:txBody>
          <a:bodyPr wrap="none" rtlCol="0">
            <a:spAutoFit/>
          </a:bodyPr>
          <a:lstStyle/>
          <a:p>
            <a:r>
              <a:rPr lang="en-US" sz="1400" b="1" dirty="0">
                <a:solidFill>
                  <a:srgbClr val="0070C0"/>
                </a:solidFill>
              </a:rPr>
              <a:t>SFF</a:t>
            </a:r>
          </a:p>
        </p:txBody>
      </p:sp>
      <p:sp>
        <p:nvSpPr>
          <p:cNvPr id="1031" name="Arrow: Right 1030">
            <a:extLst>
              <a:ext uri="{FF2B5EF4-FFF2-40B4-BE49-F238E27FC236}">
                <a16:creationId xmlns:a16="http://schemas.microsoft.com/office/drawing/2014/main" id="{7BB141E0-974A-9290-DFF4-84D12893A9A1}"/>
              </a:ext>
            </a:extLst>
          </p:cNvPr>
          <p:cNvSpPr/>
          <p:nvPr/>
        </p:nvSpPr>
        <p:spPr>
          <a:xfrm rot="2746638">
            <a:off x="-179905" y="3891786"/>
            <a:ext cx="566842" cy="369332"/>
          </a:xfrm>
          <a:prstGeom prst="rightArrow">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2" name="Arrow: Right 1031">
            <a:extLst>
              <a:ext uri="{FF2B5EF4-FFF2-40B4-BE49-F238E27FC236}">
                <a16:creationId xmlns:a16="http://schemas.microsoft.com/office/drawing/2014/main" id="{94AD4C68-EC37-C7D0-A175-11811B9D2F63}"/>
              </a:ext>
            </a:extLst>
          </p:cNvPr>
          <p:cNvSpPr/>
          <p:nvPr/>
        </p:nvSpPr>
        <p:spPr>
          <a:xfrm rot="2746638">
            <a:off x="-115230" y="5437531"/>
            <a:ext cx="474541" cy="369332"/>
          </a:xfrm>
          <a:prstGeom prst="rightArrow">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70001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Arrow: Right 47">
            <a:extLst>
              <a:ext uri="{FF2B5EF4-FFF2-40B4-BE49-F238E27FC236}">
                <a16:creationId xmlns:a16="http://schemas.microsoft.com/office/drawing/2014/main" id="{67CA95DD-C327-B590-AA6C-79F0606FCB08}"/>
              </a:ext>
            </a:extLst>
          </p:cNvPr>
          <p:cNvSpPr/>
          <p:nvPr/>
        </p:nvSpPr>
        <p:spPr>
          <a:xfrm rot="5400000">
            <a:off x="1159761" y="999393"/>
            <a:ext cx="125415"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DF8E6B8-8A1F-CBA5-E3BB-A814E8D6E4F7}"/>
              </a:ext>
            </a:extLst>
          </p:cNvPr>
          <p:cNvSpPr>
            <a:spLocks noGrp="1"/>
          </p:cNvSpPr>
          <p:nvPr>
            <p:ph type="title"/>
          </p:nvPr>
        </p:nvSpPr>
        <p:spPr/>
        <p:txBody>
          <a:bodyPr/>
          <a:lstStyle/>
          <a:p>
            <a:r>
              <a:rPr lang="en-US" dirty="0"/>
              <a:t>Seurat v5 S4 Class Object</a:t>
            </a:r>
          </a:p>
        </p:txBody>
      </p:sp>
      <p:grpSp>
        <p:nvGrpSpPr>
          <p:cNvPr id="47" name="Group 46">
            <a:extLst>
              <a:ext uri="{FF2B5EF4-FFF2-40B4-BE49-F238E27FC236}">
                <a16:creationId xmlns:a16="http://schemas.microsoft.com/office/drawing/2014/main" id="{6888D682-0FF3-927D-D8FC-B32AED14036B}"/>
              </a:ext>
            </a:extLst>
          </p:cNvPr>
          <p:cNvGrpSpPr/>
          <p:nvPr/>
        </p:nvGrpSpPr>
        <p:grpSpPr>
          <a:xfrm>
            <a:off x="465060" y="615983"/>
            <a:ext cx="1514816" cy="338554"/>
            <a:chOff x="-69645" y="698949"/>
            <a:chExt cx="2178751" cy="338554"/>
          </a:xfrm>
        </p:grpSpPr>
        <p:sp>
          <p:nvSpPr>
            <p:cNvPr id="23" name="Rectangle 22">
              <a:extLst>
                <a:ext uri="{FF2B5EF4-FFF2-40B4-BE49-F238E27FC236}">
                  <a16:creationId xmlns:a16="http://schemas.microsoft.com/office/drawing/2014/main" id="{C0CF4171-E842-31D9-0B2E-D14EF4239DA5}"/>
                </a:ext>
              </a:extLst>
            </p:cNvPr>
            <p:cNvSpPr/>
            <p:nvPr/>
          </p:nvSpPr>
          <p:spPr>
            <a:xfrm>
              <a:off x="113942" y="750352"/>
              <a:ext cx="1834757" cy="256032"/>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endParaRPr>
            </a:p>
          </p:txBody>
        </p:sp>
        <p:sp>
          <p:nvSpPr>
            <p:cNvPr id="3" name="TextBox 2">
              <a:extLst>
                <a:ext uri="{FF2B5EF4-FFF2-40B4-BE49-F238E27FC236}">
                  <a16:creationId xmlns:a16="http://schemas.microsoft.com/office/drawing/2014/main" id="{E251A1FE-B9C3-A9E9-EA29-CB35B5502439}"/>
                </a:ext>
              </a:extLst>
            </p:cNvPr>
            <p:cNvSpPr txBox="1"/>
            <p:nvPr/>
          </p:nvSpPr>
          <p:spPr>
            <a:xfrm>
              <a:off x="-69645" y="698949"/>
              <a:ext cx="2178751" cy="338554"/>
            </a:xfrm>
            <a:prstGeom prst="rect">
              <a:avLst/>
            </a:prstGeom>
            <a:noFill/>
          </p:spPr>
          <p:txBody>
            <a:bodyPr wrap="square" rtlCol="0">
              <a:spAutoFit/>
            </a:bodyPr>
            <a:lstStyle/>
            <a:p>
              <a:pPr algn="ctr"/>
              <a:r>
                <a:rPr lang="en-US" sz="1600" b="1" dirty="0"/>
                <a:t>Importation</a:t>
              </a:r>
            </a:p>
          </p:txBody>
        </p:sp>
      </p:grpSp>
      <p:grpSp>
        <p:nvGrpSpPr>
          <p:cNvPr id="50" name="Group 49">
            <a:extLst>
              <a:ext uri="{FF2B5EF4-FFF2-40B4-BE49-F238E27FC236}">
                <a16:creationId xmlns:a16="http://schemas.microsoft.com/office/drawing/2014/main" id="{CAE25B0A-7581-977C-7DBF-ADC958D7CAA3}"/>
              </a:ext>
            </a:extLst>
          </p:cNvPr>
          <p:cNvGrpSpPr/>
          <p:nvPr/>
        </p:nvGrpSpPr>
        <p:grpSpPr>
          <a:xfrm>
            <a:off x="334770" y="2495739"/>
            <a:ext cx="1775396" cy="338554"/>
            <a:chOff x="-11289" y="2786494"/>
            <a:chExt cx="2170520" cy="338554"/>
          </a:xfrm>
        </p:grpSpPr>
        <p:sp>
          <p:nvSpPr>
            <p:cNvPr id="26" name="Rectangle 25">
              <a:extLst>
                <a:ext uri="{FF2B5EF4-FFF2-40B4-BE49-F238E27FC236}">
                  <a16:creationId xmlns:a16="http://schemas.microsoft.com/office/drawing/2014/main" id="{2C0E852C-8BC8-3E02-D71C-D62CFF53E46D}"/>
                </a:ext>
              </a:extLst>
            </p:cNvPr>
            <p:cNvSpPr/>
            <p:nvPr/>
          </p:nvSpPr>
          <p:spPr>
            <a:xfrm>
              <a:off x="176908" y="2814116"/>
              <a:ext cx="1835101" cy="256032"/>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TextBox 3">
              <a:extLst>
                <a:ext uri="{FF2B5EF4-FFF2-40B4-BE49-F238E27FC236}">
                  <a16:creationId xmlns:a16="http://schemas.microsoft.com/office/drawing/2014/main" id="{9741B7BE-5EF4-E7D6-63D2-190068A79E96}"/>
                </a:ext>
              </a:extLst>
            </p:cNvPr>
            <p:cNvSpPr txBox="1"/>
            <p:nvPr/>
          </p:nvSpPr>
          <p:spPr>
            <a:xfrm>
              <a:off x="-11289" y="2786494"/>
              <a:ext cx="2170520" cy="338554"/>
            </a:xfrm>
            <a:prstGeom prst="rect">
              <a:avLst/>
            </a:prstGeom>
            <a:noFill/>
          </p:spPr>
          <p:txBody>
            <a:bodyPr wrap="square" rtlCol="0">
              <a:spAutoFit/>
            </a:bodyPr>
            <a:lstStyle/>
            <a:p>
              <a:pPr algn="ctr"/>
              <a:r>
                <a:rPr lang="en-US" sz="1600" b="1" dirty="0"/>
                <a:t>Normalization</a:t>
              </a:r>
            </a:p>
          </p:txBody>
        </p:sp>
      </p:grpSp>
      <p:grpSp>
        <p:nvGrpSpPr>
          <p:cNvPr id="52" name="Group 51">
            <a:extLst>
              <a:ext uri="{FF2B5EF4-FFF2-40B4-BE49-F238E27FC236}">
                <a16:creationId xmlns:a16="http://schemas.microsoft.com/office/drawing/2014/main" id="{58D3FD91-EBC8-1279-7040-BF1877A67A1A}"/>
              </a:ext>
            </a:extLst>
          </p:cNvPr>
          <p:cNvGrpSpPr/>
          <p:nvPr/>
        </p:nvGrpSpPr>
        <p:grpSpPr>
          <a:xfrm>
            <a:off x="331345" y="3893924"/>
            <a:ext cx="1782247" cy="830997"/>
            <a:chOff x="27906" y="5317845"/>
            <a:chExt cx="2185416" cy="830997"/>
          </a:xfrm>
        </p:grpSpPr>
        <p:sp>
          <p:nvSpPr>
            <p:cNvPr id="27" name="Rectangle 26">
              <a:extLst>
                <a:ext uri="{FF2B5EF4-FFF2-40B4-BE49-F238E27FC236}">
                  <a16:creationId xmlns:a16="http://schemas.microsoft.com/office/drawing/2014/main" id="{6838059C-867D-B36A-3A66-703AC90460BD}"/>
                </a:ext>
              </a:extLst>
            </p:cNvPr>
            <p:cNvSpPr/>
            <p:nvPr/>
          </p:nvSpPr>
          <p:spPr>
            <a:xfrm>
              <a:off x="292267" y="5372080"/>
              <a:ext cx="1658952" cy="729608"/>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TextBox 4">
              <a:extLst>
                <a:ext uri="{FF2B5EF4-FFF2-40B4-BE49-F238E27FC236}">
                  <a16:creationId xmlns:a16="http://schemas.microsoft.com/office/drawing/2014/main" id="{FE9EE7E1-5B5A-EDF3-518C-5B01395958BA}"/>
                </a:ext>
              </a:extLst>
            </p:cNvPr>
            <p:cNvSpPr txBox="1"/>
            <p:nvPr/>
          </p:nvSpPr>
          <p:spPr>
            <a:xfrm>
              <a:off x="27906" y="5317845"/>
              <a:ext cx="2185416" cy="830997"/>
            </a:xfrm>
            <a:prstGeom prst="rect">
              <a:avLst/>
            </a:prstGeom>
            <a:noFill/>
          </p:spPr>
          <p:txBody>
            <a:bodyPr wrap="square" rtlCol="0">
              <a:spAutoFit/>
            </a:bodyPr>
            <a:lstStyle/>
            <a:p>
              <a:pPr algn="ctr"/>
              <a:r>
                <a:rPr lang="en-US" sz="1600" b="1" dirty="0"/>
                <a:t>Linear Dimensional </a:t>
              </a:r>
            </a:p>
            <a:p>
              <a:pPr algn="ctr"/>
              <a:r>
                <a:rPr lang="en-US" sz="1600" b="1" dirty="0"/>
                <a:t>Reduction </a:t>
              </a:r>
            </a:p>
          </p:txBody>
        </p:sp>
      </p:grpSp>
      <p:grpSp>
        <p:nvGrpSpPr>
          <p:cNvPr id="53" name="Group 52">
            <a:extLst>
              <a:ext uri="{FF2B5EF4-FFF2-40B4-BE49-F238E27FC236}">
                <a16:creationId xmlns:a16="http://schemas.microsoft.com/office/drawing/2014/main" id="{97D89C7C-830C-3DF7-C0EE-AC79F013E72E}"/>
              </a:ext>
            </a:extLst>
          </p:cNvPr>
          <p:cNvGrpSpPr/>
          <p:nvPr/>
        </p:nvGrpSpPr>
        <p:grpSpPr>
          <a:xfrm>
            <a:off x="502492" y="5068440"/>
            <a:ext cx="1439952" cy="338554"/>
            <a:chOff x="154851" y="5720670"/>
            <a:chExt cx="2215538" cy="338554"/>
          </a:xfrm>
        </p:grpSpPr>
        <p:sp>
          <p:nvSpPr>
            <p:cNvPr id="29" name="Rectangle 28">
              <a:extLst>
                <a:ext uri="{FF2B5EF4-FFF2-40B4-BE49-F238E27FC236}">
                  <a16:creationId xmlns:a16="http://schemas.microsoft.com/office/drawing/2014/main" id="{79750FFA-6C8D-7D46-1ABC-BD75AE4AD1D4}"/>
                </a:ext>
              </a:extLst>
            </p:cNvPr>
            <p:cNvSpPr/>
            <p:nvPr/>
          </p:nvSpPr>
          <p:spPr>
            <a:xfrm>
              <a:off x="199869" y="5754457"/>
              <a:ext cx="2170520" cy="282928"/>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TextBox 7">
              <a:extLst>
                <a:ext uri="{FF2B5EF4-FFF2-40B4-BE49-F238E27FC236}">
                  <a16:creationId xmlns:a16="http://schemas.microsoft.com/office/drawing/2014/main" id="{7E8A6324-24B0-3F24-0CD2-CAF0651DF59E}"/>
                </a:ext>
              </a:extLst>
            </p:cNvPr>
            <p:cNvSpPr txBox="1"/>
            <p:nvPr/>
          </p:nvSpPr>
          <p:spPr>
            <a:xfrm>
              <a:off x="154851" y="5720670"/>
              <a:ext cx="2170520" cy="338554"/>
            </a:xfrm>
            <a:prstGeom prst="rect">
              <a:avLst/>
            </a:prstGeom>
            <a:noFill/>
          </p:spPr>
          <p:txBody>
            <a:bodyPr wrap="square" rtlCol="0">
              <a:spAutoFit/>
            </a:bodyPr>
            <a:lstStyle/>
            <a:p>
              <a:pPr algn="ctr"/>
              <a:r>
                <a:rPr lang="en-US" sz="1600" b="1" dirty="0"/>
                <a:t>Clustering</a:t>
              </a:r>
            </a:p>
          </p:txBody>
        </p:sp>
      </p:grpSp>
      <p:grpSp>
        <p:nvGrpSpPr>
          <p:cNvPr id="45" name="Group 44">
            <a:extLst>
              <a:ext uri="{FF2B5EF4-FFF2-40B4-BE49-F238E27FC236}">
                <a16:creationId xmlns:a16="http://schemas.microsoft.com/office/drawing/2014/main" id="{FE229D0E-64BB-A4FA-2706-1A0F9FFE17BF}"/>
              </a:ext>
            </a:extLst>
          </p:cNvPr>
          <p:cNvGrpSpPr/>
          <p:nvPr/>
        </p:nvGrpSpPr>
        <p:grpSpPr>
          <a:xfrm>
            <a:off x="703039" y="1868568"/>
            <a:ext cx="1038858" cy="338554"/>
            <a:chOff x="59136" y="2068190"/>
            <a:chExt cx="2233557" cy="338554"/>
          </a:xfrm>
        </p:grpSpPr>
        <p:sp>
          <p:nvSpPr>
            <p:cNvPr id="25" name="Rectangle 24">
              <a:extLst>
                <a:ext uri="{FF2B5EF4-FFF2-40B4-BE49-F238E27FC236}">
                  <a16:creationId xmlns:a16="http://schemas.microsoft.com/office/drawing/2014/main" id="{957C3233-89B3-3FFF-1031-FCB53DEFFF56}"/>
                </a:ext>
              </a:extLst>
            </p:cNvPr>
            <p:cNvSpPr/>
            <p:nvPr/>
          </p:nvSpPr>
          <p:spPr>
            <a:xfrm>
              <a:off x="113938" y="2120893"/>
              <a:ext cx="2178755" cy="256032"/>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dirty="0">
                <a:solidFill>
                  <a:schemeClr val="tx1"/>
                </a:solidFill>
              </a:endParaRPr>
            </a:p>
          </p:txBody>
        </p:sp>
        <p:sp>
          <p:nvSpPr>
            <p:cNvPr id="11" name="TextBox 10">
              <a:extLst>
                <a:ext uri="{FF2B5EF4-FFF2-40B4-BE49-F238E27FC236}">
                  <a16:creationId xmlns:a16="http://schemas.microsoft.com/office/drawing/2014/main" id="{C7BDE81A-60BB-66C7-3570-9124817E49DD}"/>
                </a:ext>
              </a:extLst>
            </p:cNvPr>
            <p:cNvSpPr txBox="1"/>
            <p:nvPr/>
          </p:nvSpPr>
          <p:spPr>
            <a:xfrm>
              <a:off x="59136" y="2068190"/>
              <a:ext cx="2204989" cy="338554"/>
            </a:xfrm>
            <a:prstGeom prst="rect">
              <a:avLst/>
            </a:prstGeom>
            <a:noFill/>
          </p:spPr>
          <p:txBody>
            <a:bodyPr wrap="square" rtlCol="0">
              <a:spAutoFit/>
            </a:bodyPr>
            <a:lstStyle/>
            <a:p>
              <a:pPr algn="ctr"/>
              <a:r>
                <a:rPr lang="en-US" sz="1600" b="1" dirty="0"/>
                <a:t>Filtering</a:t>
              </a:r>
            </a:p>
          </p:txBody>
        </p:sp>
      </p:grpSp>
      <p:grpSp>
        <p:nvGrpSpPr>
          <p:cNvPr id="49" name="Group 48">
            <a:extLst>
              <a:ext uri="{FF2B5EF4-FFF2-40B4-BE49-F238E27FC236}">
                <a16:creationId xmlns:a16="http://schemas.microsoft.com/office/drawing/2014/main" id="{69BC461F-987D-598B-7037-FB901D321D90}"/>
              </a:ext>
            </a:extLst>
          </p:cNvPr>
          <p:cNvGrpSpPr/>
          <p:nvPr/>
        </p:nvGrpSpPr>
        <p:grpSpPr>
          <a:xfrm>
            <a:off x="215831" y="1251183"/>
            <a:ext cx="2013275" cy="338554"/>
            <a:chOff x="97343" y="1300458"/>
            <a:chExt cx="2194560" cy="338554"/>
          </a:xfrm>
        </p:grpSpPr>
        <p:sp>
          <p:nvSpPr>
            <p:cNvPr id="24" name="Rectangle 23">
              <a:extLst>
                <a:ext uri="{FF2B5EF4-FFF2-40B4-BE49-F238E27FC236}">
                  <a16:creationId xmlns:a16="http://schemas.microsoft.com/office/drawing/2014/main" id="{130AF43F-A44A-EDCB-6D3C-D7E883981C83}"/>
                </a:ext>
              </a:extLst>
            </p:cNvPr>
            <p:cNvSpPr/>
            <p:nvPr/>
          </p:nvSpPr>
          <p:spPr>
            <a:xfrm>
              <a:off x="179627" y="1332386"/>
              <a:ext cx="2062017" cy="256032"/>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TextBox 11">
              <a:extLst>
                <a:ext uri="{FF2B5EF4-FFF2-40B4-BE49-F238E27FC236}">
                  <a16:creationId xmlns:a16="http://schemas.microsoft.com/office/drawing/2014/main" id="{2570AFAE-0CD4-3DE2-7994-8F2F9302FD14}"/>
                </a:ext>
              </a:extLst>
            </p:cNvPr>
            <p:cNvSpPr txBox="1"/>
            <p:nvPr/>
          </p:nvSpPr>
          <p:spPr>
            <a:xfrm>
              <a:off x="97343" y="1300458"/>
              <a:ext cx="2194560" cy="338554"/>
            </a:xfrm>
            <a:prstGeom prst="rect">
              <a:avLst/>
            </a:prstGeom>
            <a:noFill/>
          </p:spPr>
          <p:txBody>
            <a:bodyPr wrap="square" rtlCol="0">
              <a:spAutoFit/>
            </a:bodyPr>
            <a:lstStyle/>
            <a:p>
              <a:pPr algn="ctr"/>
              <a:r>
                <a:rPr lang="en-US" sz="1600" b="1" dirty="0"/>
                <a:t>Metadata Curation</a:t>
              </a:r>
            </a:p>
          </p:txBody>
        </p:sp>
      </p:grpSp>
      <p:grpSp>
        <p:nvGrpSpPr>
          <p:cNvPr id="51" name="Group 50">
            <a:extLst>
              <a:ext uri="{FF2B5EF4-FFF2-40B4-BE49-F238E27FC236}">
                <a16:creationId xmlns:a16="http://schemas.microsoft.com/office/drawing/2014/main" id="{2DC413A5-EACC-1E30-3F4C-9E645233C129}"/>
              </a:ext>
            </a:extLst>
          </p:cNvPr>
          <p:cNvGrpSpPr/>
          <p:nvPr/>
        </p:nvGrpSpPr>
        <p:grpSpPr>
          <a:xfrm>
            <a:off x="647598" y="3286428"/>
            <a:ext cx="1149740" cy="338554"/>
            <a:chOff x="-63988" y="3721744"/>
            <a:chExt cx="2170519" cy="338554"/>
          </a:xfrm>
        </p:grpSpPr>
        <p:sp>
          <p:nvSpPr>
            <p:cNvPr id="7" name="Rectangle 6">
              <a:extLst>
                <a:ext uri="{FF2B5EF4-FFF2-40B4-BE49-F238E27FC236}">
                  <a16:creationId xmlns:a16="http://schemas.microsoft.com/office/drawing/2014/main" id="{630A57BB-73A9-9C93-D95E-85B2E4765B37}"/>
                </a:ext>
              </a:extLst>
            </p:cNvPr>
            <p:cNvSpPr/>
            <p:nvPr/>
          </p:nvSpPr>
          <p:spPr>
            <a:xfrm>
              <a:off x="87705" y="3760558"/>
              <a:ext cx="1918995" cy="281534"/>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TextBox 12">
              <a:extLst>
                <a:ext uri="{FF2B5EF4-FFF2-40B4-BE49-F238E27FC236}">
                  <a16:creationId xmlns:a16="http://schemas.microsoft.com/office/drawing/2014/main" id="{31D8891D-9287-7008-C652-1CAC12AA0769}"/>
                </a:ext>
              </a:extLst>
            </p:cNvPr>
            <p:cNvSpPr txBox="1"/>
            <p:nvPr/>
          </p:nvSpPr>
          <p:spPr>
            <a:xfrm>
              <a:off x="-63988" y="3721744"/>
              <a:ext cx="2170519" cy="338554"/>
            </a:xfrm>
            <a:prstGeom prst="rect">
              <a:avLst/>
            </a:prstGeom>
            <a:noFill/>
          </p:spPr>
          <p:txBody>
            <a:bodyPr wrap="square" rtlCol="0">
              <a:spAutoFit/>
            </a:bodyPr>
            <a:lstStyle/>
            <a:p>
              <a:pPr algn="ctr"/>
              <a:r>
                <a:rPr lang="en-US" sz="1600" b="1" dirty="0"/>
                <a:t>Scaling</a:t>
              </a:r>
            </a:p>
          </p:txBody>
        </p:sp>
      </p:grpSp>
      <p:sp>
        <p:nvSpPr>
          <p:cNvPr id="15" name="TextBox 14">
            <a:extLst>
              <a:ext uri="{FF2B5EF4-FFF2-40B4-BE49-F238E27FC236}">
                <a16:creationId xmlns:a16="http://schemas.microsoft.com/office/drawing/2014/main" id="{7E05A7F1-60BC-85E0-5D32-B4B248BB892F}"/>
              </a:ext>
            </a:extLst>
          </p:cNvPr>
          <p:cNvSpPr txBox="1"/>
          <p:nvPr/>
        </p:nvSpPr>
        <p:spPr>
          <a:xfrm>
            <a:off x="321383" y="872289"/>
            <a:ext cx="1802171" cy="276999"/>
          </a:xfrm>
          <a:prstGeom prst="rect">
            <a:avLst/>
          </a:prstGeom>
          <a:noFill/>
        </p:spPr>
        <p:txBody>
          <a:bodyPr wrap="square">
            <a:spAutoFit/>
          </a:bodyPr>
          <a:lstStyle/>
          <a:p>
            <a:pPr algn="ctr"/>
            <a:r>
              <a:rPr lang="en-US" sz="1200" i="1" dirty="0" err="1"/>
              <a:t>CreateSeuratObject</a:t>
            </a:r>
            <a:r>
              <a:rPr lang="en-US" sz="1200" i="1" dirty="0"/>
              <a:t>()</a:t>
            </a:r>
          </a:p>
        </p:txBody>
      </p:sp>
      <p:sp>
        <p:nvSpPr>
          <p:cNvPr id="17" name="TextBox 16">
            <a:extLst>
              <a:ext uri="{FF2B5EF4-FFF2-40B4-BE49-F238E27FC236}">
                <a16:creationId xmlns:a16="http://schemas.microsoft.com/office/drawing/2014/main" id="{48E43701-663E-2B4C-E6C6-599D47814924}"/>
              </a:ext>
            </a:extLst>
          </p:cNvPr>
          <p:cNvSpPr txBox="1"/>
          <p:nvPr/>
        </p:nvSpPr>
        <p:spPr>
          <a:xfrm>
            <a:off x="301030" y="1480009"/>
            <a:ext cx="1842877" cy="276999"/>
          </a:xfrm>
          <a:prstGeom prst="rect">
            <a:avLst/>
          </a:prstGeom>
          <a:noFill/>
        </p:spPr>
        <p:txBody>
          <a:bodyPr wrap="square">
            <a:spAutoFit/>
          </a:bodyPr>
          <a:lstStyle/>
          <a:p>
            <a:pPr algn="ctr"/>
            <a:r>
              <a:rPr lang="en-US" sz="1200" i="1" dirty="0" err="1"/>
              <a:t>PercentageFeatureSet</a:t>
            </a:r>
            <a:r>
              <a:rPr lang="en-US" sz="1200" i="1" dirty="0"/>
              <a:t>()</a:t>
            </a:r>
          </a:p>
        </p:txBody>
      </p:sp>
      <p:sp>
        <p:nvSpPr>
          <p:cNvPr id="19" name="TextBox 18">
            <a:extLst>
              <a:ext uri="{FF2B5EF4-FFF2-40B4-BE49-F238E27FC236}">
                <a16:creationId xmlns:a16="http://schemas.microsoft.com/office/drawing/2014/main" id="{3B1511DB-E760-EDAF-D29F-A8EE9DA68482}"/>
              </a:ext>
            </a:extLst>
          </p:cNvPr>
          <p:cNvSpPr txBox="1"/>
          <p:nvPr/>
        </p:nvSpPr>
        <p:spPr>
          <a:xfrm>
            <a:off x="804398" y="2119187"/>
            <a:ext cx="836140" cy="276999"/>
          </a:xfrm>
          <a:prstGeom prst="rect">
            <a:avLst/>
          </a:prstGeom>
          <a:noFill/>
        </p:spPr>
        <p:txBody>
          <a:bodyPr wrap="square">
            <a:spAutoFit/>
          </a:bodyPr>
          <a:lstStyle/>
          <a:p>
            <a:pPr algn="ctr"/>
            <a:r>
              <a:rPr lang="en-US" sz="1200" i="1" dirty="0"/>
              <a:t>subset()</a:t>
            </a:r>
          </a:p>
        </p:txBody>
      </p:sp>
      <p:sp>
        <p:nvSpPr>
          <p:cNvPr id="21" name="TextBox 20">
            <a:extLst>
              <a:ext uri="{FF2B5EF4-FFF2-40B4-BE49-F238E27FC236}">
                <a16:creationId xmlns:a16="http://schemas.microsoft.com/office/drawing/2014/main" id="{CE4EDC01-0F18-F262-9600-D56F10351C3A}"/>
              </a:ext>
            </a:extLst>
          </p:cNvPr>
          <p:cNvSpPr txBox="1"/>
          <p:nvPr/>
        </p:nvSpPr>
        <p:spPr>
          <a:xfrm>
            <a:off x="483433" y="2741589"/>
            <a:ext cx="1478071" cy="276999"/>
          </a:xfrm>
          <a:prstGeom prst="rect">
            <a:avLst/>
          </a:prstGeom>
          <a:noFill/>
        </p:spPr>
        <p:txBody>
          <a:bodyPr wrap="square">
            <a:spAutoFit/>
          </a:bodyPr>
          <a:lstStyle/>
          <a:p>
            <a:pPr algn="ctr"/>
            <a:r>
              <a:rPr lang="en-US" sz="1200" i="1" dirty="0" err="1"/>
              <a:t>NormalizeData</a:t>
            </a:r>
            <a:r>
              <a:rPr lang="en-US" sz="1200" i="1" dirty="0"/>
              <a:t>()</a:t>
            </a:r>
          </a:p>
        </p:txBody>
      </p:sp>
      <p:sp>
        <p:nvSpPr>
          <p:cNvPr id="28" name="TextBox 27">
            <a:extLst>
              <a:ext uri="{FF2B5EF4-FFF2-40B4-BE49-F238E27FC236}">
                <a16:creationId xmlns:a16="http://schemas.microsoft.com/office/drawing/2014/main" id="{87C60670-5704-610C-ADE1-A58A285E2F02}"/>
              </a:ext>
            </a:extLst>
          </p:cNvPr>
          <p:cNvSpPr txBox="1"/>
          <p:nvPr/>
        </p:nvSpPr>
        <p:spPr>
          <a:xfrm>
            <a:off x="435467" y="2911408"/>
            <a:ext cx="1574002" cy="276999"/>
          </a:xfrm>
          <a:prstGeom prst="rect">
            <a:avLst/>
          </a:prstGeom>
          <a:noFill/>
        </p:spPr>
        <p:txBody>
          <a:bodyPr wrap="square">
            <a:spAutoFit/>
          </a:bodyPr>
          <a:lstStyle/>
          <a:p>
            <a:pPr algn="ctr"/>
            <a:r>
              <a:rPr lang="en-US" sz="1200" i="1" dirty="0" err="1"/>
              <a:t>FindVariableFeatures</a:t>
            </a:r>
            <a:r>
              <a:rPr lang="en-US" sz="1200" i="1" dirty="0"/>
              <a:t>()</a:t>
            </a:r>
          </a:p>
        </p:txBody>
      </p:sp>
      <p:sp>
        <p:nvSpPr>
          <p:cNvPr id="34" name="TextBox 33">
            <a:extLst>
              <a:ext uri="{FF2B5EF4-FFF2-40B4-BE49-F238E27FC236}">
                <a16:creationId xmlns:a16="http://schemas.microsoft.com/office/drawing/2014/main" id="{4F96985F-B7F1-3FB1-C6B1-3F62F4F896F6}"/>
              </a:ext>
            </a:extLst>
          </p:cNvPr>
          <p:cNvSpPr txBox="1"/>
          <p:nvPr/>
        </p:nvSpPr>
        <p:spPr>
          <a:xfrm>
            <a:off x="753205" y="3551210"/>
            <a:ext cx="938526" cy="276999"/>
          </a:xfrm>
          <a:prstGeom prst="rect">
            <a:avLst/>
          </a:prstGeom>
          <a:noFill/>
        </p:spPr>
        <p:txBody>
          <a:bodyPr wrap="square">
            <a:spAutoFit/>
          </a:bodyPr>
          <a:lstStyle/>
          <a:p>
            <a:pPr algn="ctr"/>
            <a:r>
              <a:rPr lang="en-US" sz="1200" i="1" dirty="0" err="1"/>
              <a:t>ScaleData</a:t>
            </a:r>
            <a:r>
              <a:rPr lang="en-US" sz="1200" i="1" dirty="0"/>
              <a:t>()</a:t>
            </a:r>
          </a:p>
        </p:txBody>
      </p:sp>
      <p:sp>
        <p:nvSpPr>
          <p:cNvPr id="36" name="TextBox 35">
            <a:extLst>
              <a:ext uri="{FF2B5EF4-FFF2-40B4-BE49-F238E27FC236}">
                <a16:creationId xmlns:a16="http://schemas.microsoft.com/office/drawing/2014/main" id="{076CE266-E131-A150-F5C9-F79481E14247}"/>
              </a:ext>
            </a:extLst>
          </p:cNvPr>
          <p:cNvSpPr txBox="1"/>
          <p:nvPr/>
        </p:nvSpPr>
        <p:spPr>
          <a:xfrm>
            <a:off x="337419" y="4654161"/>
            <a:ext cx="1770098" cy="276999"/>
          </a:xfrm>
          <a:prstGeom prst="rect">
            <a:avLst/>
          </a:prstGeom>
          <a:noFill/>
        </p:spPr>
        <p:txBody>
          <a:bodyPr wrap="square">
            <a:spAutoFit/>
          </a:bodyPr>
          <a:lstStyle/>
          <a:p>
            <a:pPr algn="ctr"/>
            <a:r>
              <a:rPr lang="en-US" sz="1200" i="1" dirty="0" err="1"/>
              <a:t>RunPCA</a:t>
            </a:r>
            <a:r>
              <a:rPr lang="en-US" sz="1200" i="1" dirty="0"/>
              <a:t>(),   </a:t>
            </a:r>
            <a:r>
              <a:rPr lang="en-US" sz="1200" i="1" dirty="0" err="1"/>
              <a:t>ElbowPlot</a:t>
            </a:r>
            <a:r>
              <a:rPr lang="en-US" sz="1200" i="1" dirty="0"/>
              <a:t>() </a:t>
            </a:r>
          </a:p>
        </p:txBody>
      </p:sp>
      <p:sp>
        <p:nvSpPr>
          <p:cNvPr id="40" name="TextBox 39">
            <a:extLst>
              <a:ext uri="{FF2B5EF4-FFF2-40B4-BE49-F238E27FC236}">
                <a16:creationId xmlns:a16="http://schemas.microsoft.com/office/drawing/2014/main" id="{C54875F7-036D-7A8D-3A70-944CB1D9287A}"/>
              </a:ext>
            </a:extLst>
          </p:cNvPr>
          <p:cNvSpPr txBox="1"/>
          <p:nvPr/>
        </p:nvSpPr>
        <p:spPr>
          <a:xfrm>
            <a:off x="87088" y="5334143"/>
            <a:ext cx="2194560" cy="276999"/>
          </a:xfrm>
          <a:prstGeom prst="rect">
            <a:avLst/>
          </a:prstGeom>
          <a:noFill/>
        </p:spPr>
        <p:txBody>
          <a:bodyPr wrap="square">
            <a:spAutoFit/>
          </a:bodyPr>
          <a:lstStyle/>
          <a:p>
            <a:pPr algn="ctr"/>
            <a:r>
              <a:rPr lang="en-US" sz="1200" i="1" dirty="0"/>
              <a:t> </a:t>
            </a:r>
            <a:r>
              <a:rPr lang="en-US" sz="1200" i="1" dirty="0" err="1"/>
              <a:t>FindNeighbors</a:t>
            </a:r>
            <a:r>
              <a:rPr lang="en-US" sz="1200" i="1" dirty="0"/>
              <a:t>(),  </a:t>
            </a:r>
            <a:r>
              <a:rPr lang="en-US" sz="1200" i="1" dirty="0" err="1"/>
              <a:t>FindClusters</a:t>
            </a:r>
            <a:r>
              <a:rPr lang="en-US" sz="1200" i="1" dirty="0"/>
              <a:t>()</a:t>
            </a:r>
          </a:p>
        </p:txBody>
      </p:sp>
      <p:sp>
        <p:nvSpPr>
          <p:cNvPr id="42" name="TextBox 41">
            <a:extLst>
              <a:ext uri="{FF2B5EF4-FFF2-40B4-BE49-F238E27FC236}">
                <a16:creationId xmlns:a16="http://schemas.microsoft.com/office/drawing/2014/main" id="{F70F4545-4426-AA47-697C-296B48BA3A59}"/>
              </a:ext>
            </a:extLst>
          </p:cNvPr>
          <p:cNvSpPr txBox="1"/>
          <p:nvPr/>
        </p:nvSpPr>
        <p:spPr>
          <a:xfrm>
            <a:off x="326576" y="6514655"/>
            <a:ext cx="1791785" cy="276999"/>
          </a:xfrm>
          <a:prstGeom prst="rect">
            <a:avLst/>
          </a:prstGeom>
          <a:noFill/>
        </p:spPr>
        <p:txBody>
          <a:bodyPr wrap="square">
            <a:spAutoFit/>
          </a:bodyPr>
          <a:lstStyle/>
          <a:p>
            <a:pPr algn="ctr"/>
            <a:r>
              <a:rPr lang="en-US" sz="1200" i="1" dirty="0" err="1"/>
              <a:t>RunUMAP</a:t>
            </a:r>
            <a:r>
              <a:rPr lang="en-US" sz="1200" i="1" dirty="0"/>
              <a:t>(), </a:t>
            </a:r>
            <a:r>
              <a:rPr lang="en-US" sz="1200" i="1" dirty="0" err="1"/>
              <a:t>DimPlot</a:t>
            </a:r>
            <a:r>
              <a:rPr lang="en-US" sz="1200" i="1" dirty="0"/>
              <a:t>()</a:t>
            </a:r>
          </a:p>
        </p:txBody>
      </p:sp>
      <p:grpSp>
        <p:nvGrpSpPr>
          <p:cNvPr id="57" name="Group 56">
            <a:extLst>
              <a:ext uri="{FF2B5EF4-FFF2-40B4-BE49-F238E27FC236}">
                <a16:creationId xmlns:a16="http://schemas.microsoft.com/office/drawing/2014/main" id="{1A8408B5-1095-E009-6CE5-8C168A7F836A}"/>
              </a:ext>
            </a:extLst>
          </p:cNvPr>
          <p:cNvGrpSpPr/>
          <p:nvPr/>
        </p:nvGrpSpPr>
        <p:grpSpPr>
          <a:xfrm>
            <a:off x="516510" y="5752796"/>
            <a:ext cx="1411916" cy="830997"/>
            <a:chOff x="136544" y="5759803"/>
            <a:chExt cx="2172401" cy="830997"/>
          </a:xfrm>
        </p:grpSpPr>
        <p:sp>
          <p:nvSpPr>
            <p:cNvPr id="61" name="Rectangle 60">
              <a:extLst>
                <a:ext uri="{FF2B5EF4-FFF2-40B4-BE49-F238E27FC236}">
                  <a16:creationId xmlns:a16="http://schemas.microsoft.com/office/drawing/2014/main" id="{279CDD92-4903-0BCF-156B-55B6059BCAFE}"/>
                </a:ext>
              </a:extLst>
            </p:cNvPr>
            <p:cNvSpPr/>
            <p:nvPr/>
          </p:nvSpPr>
          <p:spPr>
            <a:xfrm>
              <a:off x="138426" y="5810056"/>
              <a:ext cx="2170519" cy="730198"/>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2" name="TextBox 61">
              <a:extLst>
                <a:ext uri="{FF2B5EF4-FFF2-40B4-BE49-F238E27FC236}">
                  <a16:creationId xmlns:a16="http://schemas.microsoft.com/office/drawing/2014/main" id="{E370B80E-2C97-CCDB-6E17-3C4AF58F98DB}"/>
                </a:ext>
              </a:extLst>
            </p:cNvPr>
            <p:cNvSpPr txBox="1"/>
            <p:nvPr/>
          </p:nvSpPr>
          <p:spPr>
            <a:xfrm>
              <a:off x="136544" y="5759803"/>
              <a:ext cx="2170519" cy="830997"/>
            </a:xfrm>
            <a:prstGeom prst="rect">
              <a:avLst/>
            </a:prstGeom>
            <a:noFill/>
          </p:spPr>
          <p:txBody>
            <a:bodyPr wrap="square" rtlCol="0">
              <a:spAutoFit/>
            </a:bodyPr>
            <a:lstStyle/>
            <a:p>
              <a:pPr algn="ctr"/>
              <a:r>
                <a:rPr lang="en-US" sz="1600" b="1" dirty="0"/>
                <a:t>Nonlinear Dimension Reduction</a:t>
              </a:r>
            </a:p>
          </p:txBody>
        </p:sp>
      </p:grpSp>
      <p:sp>
        <p:nvSpPr>
          <p:cNvPr id="63" name="Arrow: Right 62">
            <a:extLst>
              <a:ext uri="{FF2B5EF4-FFF2-40B4-BE49-F238E27FC236}">
                <a16:creationId xmlns:a16="http://schemas.microsoft.com/office/drawing/2014/main" id="{A692B0BF-382F-9027-AFB5-8B8F347DFF20}"/>
              </a:ext>
            </a:extLst>
          </p:cNvPr>
          <p:cNvSpPr/>
          <p:nvPr/>
        </p:nvSpPr>
        <p:spPr>
          <a:xfrm rot="5400000">
            <a:off x="1154206" y="1629598"/>
            <a:ext cx="136524"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5" name="Arrow: Right 1024">
            <a:extLst>
              <a:ext uri="{FF2B5EF4-FFF2-40B4-BE49-F238E27FC236}">
                <a16:creationId xmlns:a16="http://schemas.microsoft.com/office/drawing/2014/main" id="{B4D7D270-58D0-4FB9-29A2-D92452217082}"/>
              </a:ext>
            </a:extLst>
          </p:cNvPr>
          <p:cNvSpPr/>
          <p:nvPr/>
        </p:nvSpPr>
        <p:spPr>
          <a:xfrm rot="5400000">
            <a:off x="1165034" y="2237326"/>
            <a:ext cx="114868"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6" name="Arrow: Right 1025">
            <a:extLst>
              <a:ext uri="{FF2B5EF4-FFF2-40B4-BE49-F238E27FC236}">
                <a16:creationId xmlns:a16="http://schemas.microsoft.com/office/drawing/2014/main" id="{3E7564AE-F394-3FD9-7A44-CFAADE5CA003}"/>
              </a:ext>
            </a:extLst>
          </p:cNvPr>
          <p:cNvSpPr/>
          <p:nvPr/>
        </p:nvSpPr>
        <p:spPr>
          <a:xfrm rot="5400000">
            <a:off x="1169566" y="3041195"/>
            <a:ext cx="105805"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7" name="Arrow: Right 1026">
            <a:extLst>
              <a:ext uri="{FF2B5EF4-FFF2-40B4-BE49-F238E27FC236}">
                <a16:creationId xmlns:a16="http://schemas.microsoft.com/office/drawing/2014/main" id="{CE70DA22-560A-46E0-A597-F358DCAF58CF}"/>
              </a:ext>
            </a:extLst>
          </p:cNvPr>
          <p:cNvSpPr/>
          <p:nvPr/>
        </p:nvSpPr>
        <p:spPr>
          <a:xfrm rot="5400000">
            <a:off x="1162718" y="3673785"/>
            <a:ext cx="119500"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8" name="Arrow: Right 1027">
            <a:extLst>
              <a:ext uri="{FF2B5EF4-FFF2-40B4-BE49-F238E27FC236}">
                <a16:creationId xmlns:a16="http://schemas.microsoft.com/office/drawing/2014/main" id="{E22019D5-1296-DBCF-391F-8E544B11B2B0}"/>
              </a:ext>
            </a:extLst>
          </p:cNvPr>
          <p:cNvSpPr/>
          <p:nvPr/>
        </p:nvSpPr>
        <p:spPr>
          <a:xfrm rot="5400000">
            <a:off x="1145983" y="4805633"/>
            <a:ext cx="152971"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0" name="Arrow: Right 1029">
            <a:extLst>
              <a:ext uri="{FF2B5EF4-FFF2-40B4-BE49-F238E27FC236}">
                <a16:creationId xmlns:a16="http://schemas.microsoft.com/office/drawing/2014/main" id="{0DCC4912-7913-3B4B-B347-53459276164E}"/>
              </a:ext>
            </a:extLst>
          </p:cNvPr>
          <p:cNvSpPr/>
          <p:nvPr/>
        </p:nvSpPr>
        <p:spPr>
          <a:xfrm rot="5400000">
            <a:off x="1145983" y="5501332"/>
            <a:ext cx="152971"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93AB381C-622C-580A-9138-F55C980A6865}"/>
              </a:ext>
            </a:extLst>
          </p:cNvPr>
          <p:cNvPicPr>
            <a:picLocks noChangeAspect="1"/>
          </p:cNvPicPr>
          <p:nvPr/>
        </p:nvPicPr>
        <p:blipFill rotWithShape="1">
          <a:blip r:embed="rId3"/>
          <a:srcRect l="154" b="8043"/>
          <a:stretch/>
        </p:blipFill>
        <p:spPr>
          <a:xfrm>
            <a:off x="2623564" y="1110014"/>
            <a:ext cx="4432420" cy="4809341"/>
          </a:xfrm>
          <a:prstGeom prst="rect">
            <a:avLst/>
          </a:prstGeom>
          <a:ln>
            <a:solidFill>
              <a:schemeClr val="bg2"/>
            </a:solidFill>
          </a:ln>
        </p:spPr>
      </p:pic>
      <p:grpSp>
        <p:nvGrpSpPr>
          <p:cNvPr id="54" name="Group 53">
            <a:extLst>
              <a:ext uri="{FF2B5EF4-FFF2-40B4-BE49-F238E27FC236}">
                <a16:creationId xmlns:a16="http://schemas.microsoft.com/office/drawing/2014/main" id="{29A3ED80-E088-6816-2A05-AA67440DD4B6}"/>
              </a:ext>
            </a:extLst>
          </p:cNvPr>
          <p:cNvGrpSpPr/>
          <p:nvPr/>
        </p:nvGrpSpPr>
        <p:grpSpPr>
          <a:xfrm>
            <a:off x="-33447" y="641961"/>
            <a:ext cx="301686" cy="369332"/>
            <a:chOff x="-23321" y="641961"/>
            <a:chExt cx="301686" cy="369332"/>
          </a:xfrm>
        </p:grpSpPr>
        <p:sp>
          <p:nvSpPr>
            <p:cNvPr id="46" name="Rectangle 45">
              <a:extLst>
                <a:ext uri="{FF2B5EF4-FFF2-40B4-BE49-F238E27FC236}">
                  <a16:creationId xmlns:a16="http://schemas.microsoft.com/office/drawing/2014/main" id="{C9F0F717-AB9A-7E3F-8531-2F1130BB571A}"/>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EBA2EAAA-E86A-2523-E6B1-BE44A7499036}"/>
                </a:ext>
              </a:extLst>
            </p:cNvPr>
            <p:cNvSpPr txBox="1"/>
            <p:nvPr/>
          </p:nvSpPr>
          <p:spPr>
            <a:xfrm>
              <a:off x="-23321" y="641961"/>
              <a:ext cx="301686" cy="369332"/>
            </a:xfrm>
            <a:prstGeom prst="rect">
              <a:avLst/>
            </a:prstGeom>
            <a:noFill/>
          </p:spPr>
          <p:txBody>
            <a:bodyPr wrap="none" rtlCol="0">
              <a:spAutoFit/>
            </a:bodyPr>
            <a:lstStyle/>
            <a:p>
              <a:r>
                <a:rPr lang="en-US" b="1" dirty="0"/>
                <a:t>1</a:t>
              </a:r>
            </a:p>
          </p:txBody>
        </p:sp>
      </p:grpSp>
      <p:grpSp>
        <p:nvGrpSpPr>
          <p:cNvPr id="55" name="Group 54">
            <a:extLst>
              <a:ext uri="{FF2B5EF4-FFF2-40B4-BE49-F238E27FC236}">
                <a16:creationId xmlns:a16="http://schemas.microsoft.com/office/drawing/2014/main" id="{847499D0-DED3-A21B-889B-57FDD2B7B5FE}"/>
              </a:ext>
            </a:extLst>
          </p:cNvPr>
          <p:cNvGrpSpPr/>
          <p:nvPr/>
        </p:nvGrpSpPr>
        <p:grpSpPr>
          <a:xfrm>
            <a:off x="-33447" y="1223620"/>
            <a:ext cx="301686" cy="369332"/>
            <a:chOff x="-23321" y="641961"/>
            <a:chExt cx="301686" cy="369332"/>
          </a:xfrm>
        </p:grpSpPr>
        <p:sp>
          <p:nvSpPr>
            <p:cNvPr id="56" name="Rectangle 55">
              <a:extLst>
                <a:ext uri="{FF2B5EF4-FFF2-40B4-BE49-F238E27FC236}">
                  <a16:creationId xmlns:a16="http://schemas.microsoft.com/office/drawing/2014/main" id="{258AFE10-1075-C486-94E7-B993C2BA319B}"/>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a:extLst>
                <a:ext uri="{FF2B5EF4-FFF2-40B4-BE49-F238E27FC236}">
                  <a16:creationId xmlns:a16="http://schemas.microsoft.com/office/drawing/2014/main" id="{0D851841-6A54-C0AF-CAA2-B42F3B9064D4}"/>
                </a:ext>
              </a:extLst>
            </p:cNvPr>
            <p:cNvSpPr txBox="1"/>
            <p:nvPr/>
          </p:nvSpPr>
          <p:spPr>
            <a:xfrm>
              <a:off x="-23321" y="641961"/>
              <a:ext cx="301686" cy="369332"/>
            </a:xfrm>
            <a:prstGeom prst="rect">
              <a:avLst/>
            </a:prstGeom>
            <a:noFill/>
          </p:spPr>
          <p:txBody>
            <a:bodyPr wrap="none" rtlCol="0">
              <a:spAutoFit/>
            </a:bodyPr>
            <a:lstStyle/>
            <a:p>
              <a:r>
                <a:rPr lang="en-US" b="1" dirty="0"/>
                <a:t>2</a:t>
              </a:r>
            </a:p>
          </p:txBody>
        </p:sp>
      </p:grpSp>
      <p:grpSp>
        <p:nvGrpSpPr>
          <p:cNvPr id="59" name="Group 58">
            <a:extLst>
              <a:ext uri="{FF2B5EF4-FFF2-40B4-BE49-F238E27FC236}">
                <a16:creationId xmlns:a16="http://schemas.microsoft.com/office/drawing/2014/main" id="{218BB066-4C5A-62E9-01A8-CF0CEF093C9F}"/>
              </a:ext>
            </a:extLst>
          </p:cNvPr>
          <p:cNvGrpSpPr/>
          <p:nvPr/>
        </p:nvGrpSpPr>
        <p:grpSpPr>
          <a:xfrm>
            <a:off x="-33447" y="1853428"/>
            <a:ext cx="301686" cy="369332"/>
            <a:chOff x="-23321" y="641961"/>
            <a:chExt cx="301686" cy="369332"/>
          </a:xfrm>
        </p:grpSpPr>
        <p:sp>
          <p:nvSpPr>
            <p:cNvPr id="60" name="Rectangle 59">
              <a:extLst>
                <a:ext uri="{FF2B5EF4-FFF2-40B4-BE49-F238E27FC236}">
                  <a16:creationId xmlns:a16="http://schemas.microsoft.com/office/drawing/2014/main" id="{0DBF509E-A850-7184-5D57-C48A6F7CF7D6}"/>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4" name="TextBox 1023">
              <a:extLst>
                <a:ext uri="{FF2B5EF4-FFF2-40B4-BE49-F238E27FC236}">
                  <a16:creationId xmlns:a16="http://schemas.microsoft.com/office/drawing/2014/main" id="{1752E320-D877-9B05-11FA-4F63D8409AD0}"/>
                </a:ext>
              </a:extLst>
            </p:cNvPr>
            <p:cNvSpPr txBox="1"/>
            <p:nvPr/>
          </p:nvSpPr>
          <p:spPr>
            <a:xfrm>
              <a:off x="-23321" y="641961"/>
              <a:ext cx="301686" cy="369332"/>
            </a:xfrm>
            <a:prstGeom prst="rect">
              <a:avLst/>
            </a:prstGeom>
            <a:noFill/>
          </p:spPr>
          <p:txBody>
            <a:bodyPr wrap="none" rtlCol="0">
              <a:spAutoFit/>
            </a:bodyPr>
            <a:lstStyle/>
            <a:p>
              <a:r>
                <a:rPr lang="en-US" b="1" dirty="0"/>
                <a:t>3</a:t>
              </a:r>
            </a:p>
          </p:txBody>
        </p:sp>
      </p:grpSp>
      <p:grpSp>
        <p:nvGrpSpPr>
          <p:cNvPr id="1029" name="Group 1028">
            <a:extLst>
              <a:ext uri="{FF2B5EF4-FFF2-40B4-BE49-F238E27FC236}">
                <a16:creationId xmlns:a16="http://schemas.microsoft.com/office/drawing/2014/main" id="{686BE787-1FF9-635D-2F5C-DA7C1CAE73DD}"/>
              </a:ext>
            </a:extLst>
          </p:cNvPr>
          <p:cNvGrpSpPr/>
          <p:nvPr/>
        </p:nvGrpSpPr>
        <p:grpSpPr>
          <a:xfrm>
            <a:off x="-33447" y="2462650"/>
            <a:ext cx="301686" cy="369332"/>
            <a:chOff x="-23321" y="641961"/>
            <a:chExt cx="301686" cy="369332"/>
          </a:xfrm>
        </p:grpSpPr>
        <p:sp>
          <p:nvSpPr>
            <p:cNvPr id="1031" name="Rectangle 1030">
              <a:extLst>
                <a:ext uri="{FF2B5EF4-FFF2-40B4-BE49-F238E27FC236}">
                  <a16:creationId xmlns:a16="http://schemas.microsoft.com/office/drawing/2014/main" id="{483C38CF-F888-8F81-F130-BF8213ACC554}"/>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2" name="TextBox 1031">
              <a:extLst>
                <a:ext uri="{FF2B5EF4-FFF2-40B4-BE49-F238E27FC236}">
                  <a16:creationId xmlns:a16="http://schemas.microsoft.com/office/drawing/2014/main" id="{837ABD48-B2A3-B652-F341-C41325BCE746}"/>
                </a:ext>
              </a:extLst>
            </p:cNvPr>
            <p:cNvSpPr txBox="1"/>
            <p:nvPr/>
          </p:nvSpPr>
          <p:spPr>
            <a:xfrm>
              <a:off x="-23321" y="641961"/>
              <a:ext cx="301686" cy="369332"/>
            </a:xfrm>
            <a:prstGeom prst="rect">
              <a:avLst/>
            </a:prstGeom>
            <a:noFill/>
          </p:spPr>
          <p:txBody>
            <a:bodyPr wrap="none" rtlCol="0">
              <a:spAutoFit/>
            </a:bodyPr>
            <a:lstStyle/>
            <a:p>
              <a:r>
                <a:rPr lang="en-US" b="1" dirty="0"/>
                <a:t>4</a:t>
              </a:r>
            </a:p>
          </p:txBody>
        </p:sp>
      </p:grpSp>
      <p:grpSp>
        <p:nvGrpSpPr>
          <p:cNvPr id="1033" name="Group 1032">
            <a:extLst>
              <a:ext uri="{FF2B5EF4-FFF2-40B4-BE49-F238E27FC236}">
                <a16:creationId xmlns:a16="http://schemas.microsoft.com/office/drawing/2014/main" id="{873C3275-8A59-D7D8-31E9-21653E5D9540}"/>
              </a:ext>
            </a:extLst>
          </p:cNvPr>
          <p:cNvGrpSpPr/>
          <p:nvPr/>
        </p:nvGrpSpPr>
        <p:grpSpPr>
          <a:xfrm>
            <a:off x="-33447" y="3284702"/>
            <a:ext cx="301686" cy="369332"/>
            <a:chOff x="-23321" y="641961"/>
            <a:chExt cx="301686" cy="369332"/>
          </a:xfrm>
        </p:grpSpPr>
        <p:sp>
          <p:nvSpPr>
            <p:cNvPr id="1034" name="Rectangle 1033">
              <a:extLst>
                <a:ext uri="{FF2B5EF4-FFF2-40B4-BE49-F238E27FC236}">
                  <a16:creationId xmlns:a16="http://schemas.microsoft.com/office/drawing/2014/main" id="{DECFCD3A-7B2E-05D7-71EB-7E0D3017DD28}"/>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5" name="TextBox 1034">
              <a:extLst>
                <a:ext uri="{FF2B5EF4-FFF2-40B4-BE49-F238E27FC236}">
                  <a16:creationId xmlns:a16="http://schemas.microsoft.com/office/drawing/2014/main" id="{9E7CDA73-6376-87B2-2626-20B4C2AB2A4C}"/>
                </a:ext>
              </a:extLst>
            </p:cNvPr>
            <p:cNvSpPr txBox="1"/>
            <p:nvPr/>
          </p:nvSpPr>
          <p:spPr>
            <a:xfrm>
              <a:off x="-23321" y="641961"/>
              <a:ext cx="301686" cy="369332"/>
            </a:xfrm>
            <a:prstGeom prst="rect">
              <a:avLst/>
            </a:prstGeom>
            <a:noFill/>
          </p:spPr>
          <p:txBody>
            <a:bodyPr wrap="none" rtlCol="0">
              <a:spAutoFit/>
            </a:bodyPr>
            <a:lstStyle/>
            <a:p>
              <a:r>
                <a:rPr lang="en-US" b="1" dirty="0"/>
                <a:t>5</a:t>
              </a:r>
            </a:p>
          </p:txBody>
        </p:sp>
      </p:grpSp>
      <p:grpSp>
        <p:nvGrpSpPr>
          <p:cNvPr id="1036" name="Group 1035">
            <a:extLst>
              <a:ext uri="{FF2B5EF4-FFF2-40B4-BE49-F238E27FC236}">
                <a16:creationId xmlns:a16="http://schemas.microsoft.com/office/drawing/2014/main" id="{B90F57B8-AC62-2EE7-2B9C-1E506AED7F9A}"/>
              </a:ext>
            </a:extLst>
          </p:cNvPr>
          <p:cNvGrpSpPr/>
          <p:nvPr/>
        </p:nvGrpSpPr>
        <p:grpSpPr>
          <a:xfrm>
            <a:off x="-33447" y="4094798"/>
            <a:ext cx="301686" cy="369332"/>
            <a:chOff x="-23321" y="641961"/>
            <a:chExt cx="301686" cy="369332"/>
          </a:xfrm>
        </p:grpSpPr>
        <p:sp>
          <p:nvSpPr>
            <p:cNvPr id="1037" name="Rectangle 1036">
              <a:extLst>
                <a:ext uri="{FF2B5EF4-FFF2-40B4-BE49-F238E27FC236}">
                  <a16:creationId xmlns:a16="http://schemas.microsoft.com/office/drawing/2014/main" id="{BD076CCD-296E-9679-EC93-6C10560B1901}"/>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8" name="TextBox 1037">
              <a:extLst>
                <a:ext uri="{FF2B5EF4-FFF2-40B4-BE49-F238E27FC236}">
                  <a16:creationId xmlns:a16="http://schemas.microsoft.com/office/drawing/2014/main" id="{DFB750CD-ED9E-3614-27D8-37949791D1AD}"/>
                </a:ext>
              </a:extLst>
            </p:cNvPr>
            <p:cNvSpPr txBox="1"/>
            <p:nvPr/>
          </p:nvSpPr>
          <p:spPr>
            <a:xfrm>
              <a:off x="-23321" y="641961"/>
              <a:ext cx="301686" cy="369332"/>
            </a:xfrm>
            <a:prstGeom prst="rect">
              <a:avLst/>
            </a:prstGeom>
            <a:noFill/>
          </p:spPr>
          <p:txBody>
            <a:bodyPr wrap="none" rtlCol="0">
              <a:spAutoFit/>
            </a:bodyPr>
            <a:lstStyle/>
            <a:p>
              <a:r>
                <a:rPr lang="en-US" b="1" dirty="0"/>
                <a:t>6</a:t>
              </a:r>
            </a:p>
          </p:txBody>
        </p:sp>
      </p:grpSp>
      <p:grpSp>
        <p:nvGrpSpPr>
          <p:cNvPr id="1039" name="Group 1038">
            <a:extLst>
              <a:ext uri="{FF2B5EF4-FFF2-40B4-BE49-F238E27FC236}">
                <a16:creationId xmlns:a16="http://schemas.microsoft.com/office/drawing/2014/main" id="{DE32753D-0160-1D9B-32B8-C3074DABA0B4}"/>
              </a:ext>
            </a:extLst>
          </p:cNvPr>
          <p:cNvGrpSpPr/>
          <p:nvPr/>
        </p:nvGrpSpPr>
        <p:grpSpPr>
          <a:xfrm>
            <a:off x="-33447" y="5053051"/>
            <a:ext cx="301686" cy="369332"/>
            <a:chOff x="-23321" y="641961"/>
            <a:chExt cx="301686" cy="369332"/>
          </a:xfrm>
        </p:grpSpPr>
        <p:sp>
          <p:nvSpPr>
            <p:cNvPr id="1040" name="Rectangle 1039">
              <a:extLst>
                <a:ext uri="{FF2B5EF4-FFF2-40B4-BE49-F238E27FC236}">
                  <a16:creationId xmlns:a16="http://schemas.microsoft.com/office/drawing/2014/main" id="{F917BEE1-19DE-9B4C-C32A-278F73A20E00}"/>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1" name="TextBox 1040">
              <a:extLst>
                <a:ext uri="{FF2B5EF4-FFF2-40B4-BE49-F238E27FC236}">
                  <a16:creationId xmlns:a16="http://schemas.microsoft.com/office/drawing/2014/main" id="{F3CEF8D5-C74D-63D7-5CD5-10669F6841F7}"/>
                </a:ext>
              </a:extLst>
            </p:cNvPr>
            <p:cNvSpPr txBox="1"/>
            <p:nvPr/>
          </p:nvSpPr>
          <p:spPr>
            <a:xfrm>
              <a:off x="-23321" y="641961"/>
              <a:ext cx="301686" cy="369332"/>
            </a:xfrm>
            <a:prstGeom prst="rect">
              <a:avLst/>
            </a:prstGeom>
            <a:noFill/>
          </p:spPr>
          <p:txBody>
            <a:bodyPr wrap="none" rtlCol="0">
              <a:spAutoFit/>
            </a:bodyPr>
            <a:lstStyle/>
            <a:p>
              <a:r>
                <a:rPr lang="en-US" b="1" dirty="0"/>
                <a:t>7</a:t>
              </a:r>
            </a:p>
          </p:txBody>
        </p:sp>
      </p:grpSp>
      <p:grpSp>
        <p:nvGrpSpPr>
          <p:cNvPr id="1042" name="Group 1041">
            <a:extLst>
              <a:ext uri="{FF2B5EF4-FFF2-40B4-BE49-F238E27FC236}">
                <a16:creationId xmlns:a16="http://schemas.microsoft.com/office/drawing/2014/main" id="{7C1A157D-190C-B5D7-C33A-B3556C28792F}"/>
              </a:ext>
            </a:extLst>
          </p:cNvPr>
          <p:cNvGrpSpPr/>
          <p:nvPr/>
        </p:nvGrpSpPr>
        <p:grpSpPr>
          <a:xfrm>
            <a:off x="-33447" y="5954769"/>
            <a:ext cx="301686" cy="369332"/>
            <a:chOff x="-23321" y="641961"/>
            <a:chExt cx="301686" cy="369332"/>
          </a:xfrm>
        </p:grpSpPr>
        <p:sp>
          <p:nvSpPr>
            <p:cNvPr id="1043" name="Rectangle 1042">
              <a:extLst>
                <a:ext uri="{FF2B5EF4-FFF2-40B4-BE49-F238E27FC236}">
                  <a16:creationId xmlns:a16="http://schemas.microsoft.com/office/drawing/2014/main" id="{4FDBF175-9451-83CF-34C4-F2055F7374FF}"/>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4" name="TextBox 1043">
              <a:extLst>
                <a:ext uri="{FF2B5EF4-FFF2-40B4-BE49-F238E27FC236}">
                  <a16:creationId xmlns:a16="http://schemas.microsoft.com/office/drawing/2014/main" id="{40FD931F-5739-6FEF-127B-7C0B41870003}"/>
                </a:ext>
              </a:extLst>
            </p:cNvPr>
            <p:cNvSpPr txBox="1"/>
            <p:nvPr/>
          </p:nvSpPr>
          <p:spPr>
            <a:xfrm>
              <a:off x="-23321" y="641961"/>
              <a:ext cx="301686" cy="369332"/>
            </a:xfrm>
            <a:prstGeom prst="rect">
              <a:avLst/>
            </a:prstGeom>
            <a:noFill/>
          </p:spPr>
          <p:txBody>
            <a:bodyPr wrap="none" rtlCol="0">
              <a:spAutoFit/>
            </a:bodyPr>
            <a:lstStyle/>
            <a:p>
              <a:r>
                <a:rPr lang="en-US" b="1" dirty="0"/>
                <a:t>8</a:t>
              </a:r>
            </a:p>
          </p:txBody>
        </p:sp>
      </p:grpSp>
      <p:pic>
        <p:nvPicPr>
          <p:cNvPr id="16" name="Picture 15">
            <a:extLst>
              <a:ext uri="{FF2B5EF4-FFF2-40B4-BE49-F238E27FC236}">
                <a16:creationId xmlns:a16="http://schemas.microsoft.com/office/drawing/2014/main" id="{CC5A901C-6886-9E5B-E5C7-9CE77A7AF598}"/>
              </a:ext>
            </a:extLst>
          </p:cNvPr>
          <p:cNvPicPr>
            <a:picLocks noChangeAspect="1"/>
          </p:cNvPicPr>
          <p:nvPr/>
        </p:nvPicPr>
        <p:blipFill rotWithShape="1">
          <a:blip r:embed="rId4"/>
          <a:srcRect l="181" b="6661"/>
          <a:stretch/>
        </p:blipFill>
        <p:spPr>
          <a:xfrm>
            <a:off x="7657629" y="1005147"/>
            <a:ext cx="4393207" cy="2756443"/>
          </a:xfrm>
          <a:prstGeom prst="rect">
            <a:avLst/>
          </a:prstGeom>
          <a:ln>
            <a:solidFill>
              <a:schemeClr val="bg2"/>
            </a:solidFill>
          </a:ln>
        </p:spPr>
      </p:pic>
      <p:pic>
        <p:nvPicPr>
          <p:cNvPr id="20" name="Picture 19">
            <a:extLst>
              <a:ext uri="{FF2B5EF4-FFF2-40B4-BE49-F238E27FC236}">
                <a16:creationId xmlns:a16="http://schemas.microsoft.com/office/drawing/2014/main" id="{F4293BE0-3537-273C-D62F-33187EAB8974}"/>
              </a:ext>
            </a:extLst>
          </p:cNvPr>
          <p:cNvPicPr>
            <a:picLocks noChangeAspect="1"/>
          </p:cNvPicPr>
          <p:nvPr/>
        </p:nvPicPr>
        <p:blipFill rotWithShape="1">
          <a:blip r:embed="rId5"/>
          <a:srcRect t="37027" b="7170"/>
          <a:stretch/>
        </p:blipFill>
        <p:spPr>
          <a:xfrm>
            <a:off x="7657629" y="4518927"/>
            <a:ext cx="4410691" cy="2067945"/>
          </a:xfrm>
          <a:prstGeom prst="rect">
            <a:avLst/>
          </a:prstGeom>
          <a:ln>
            <a:solidFill>
              <a:schemeClr val="bg2"/>
            </a:solidFill>
          </a:ln>
        </p:spPr>
      </p:pic>
      <p:pic>
        <p:nvPicPr>
          <p:cNvPr id="22" name="Picture 21">
            <a:extLst>
              <a:ext uri="{FF2B5EF4-FFF2-40B4-BE49-F238E27FC236}">
                <a16:creationId xmlns:a16="http://schemas.microsoft.com/office/drawing/2014/main" id="{9034BE4D-2F53-983E-F9A5-B957EA956F3B}"/>
              </a:ext>
            </a:extLst>
          </p:cNvPr>
          <p:cNvPicPr>
            <a:picLocks noChangeAspect="1"/>
          </p:cNvPicPr>
          <p:nvPr/>
        </p:nvPicPr>
        <p:blipFill rotWithShape="1">
          <a:blip r:embed="rId3"/>
          <a:srcRect b="96274"/>
          <a:stretch/>
        </p:blipFill>
        <p:spPr>
          <a:xfrm>
            <a:off x="7650009" y="801188"/>
            <a:ext cx="4439270" cy="194866"/>
          </a:xfrm>
          <a:prstGeom prst="rect">
            <a:avLst/>
          </a:prstGeom>
        </p:spPr>
      </p:pic>
      <p:pic>
        <p:nvPicPr>
          <p:cNvPr id="32" name="Picture 31">
            <a:extLst>
              <a:ext uri="{FF2B5EF4-FFF2-40B4-BE49-F238E27FC236}">
                <a16:creationId xmlns:a16="http://schemas.microsoft.com/office/drawing/2014/main" id="{B7AF5391-F866-EA92-2E6F-49A6FB10DA46}"/>
              </a:ext>
            </a:extLst>
          </p:cNvPr>
          <p:cNvPicPr>
            <a:picLocks noChangeAspect="1"/>
          </p:cNvPicPr>
          <p:nvPr/>
        </p:nvPicPr>
        <p:blipFill rotWithShape="1">
          <a:blip r:embed="rId6"/>
          <a:srcRect r="9536"/>
          <a:stretch/>
        </p:blipFill>
        <p:spPr>
          <a:xfrm>
            <a:off x="7657629" y="3772966"/>
            <a:ext cx="4403744" cy="743054"/>
          </a:xfrm>
          <a:prstGeom prst="rect">
            <a:avLst/>
          </a:prstGeom>
          <a:ln>
            <a:solidFill>
              <a:schemeClr val="bg2"/>
            </a:solidFill>
          </a:ln>
        </p:spPr>
      </p:pic>
      <p:grpSp>
        <p:nvGrpSpPr>
          <p:cNvPr id="43" name="Group 42">
            <a:extLst>
              <a:ext uri="{FF2B5EF4-FFF2-40B4-BE49-F238E27FC236}">
                <a16:creationId xmlns:a16="http://schemas.microsoft.com/office/drawing/2014/main" id="{C7E82DCF-9753-5657-B11D-3A95E7AF7EB0}"/>
              </a:ext>
            </a:extLst>
          </p:cNvPr>
          <p:cNvGrpSpPr/>
          <p:nvPr/>
        </p:nvGrpSpPr>
        <p:grpSpPr>
          <a:xfrm>
            <a:off x="7366020" y="981474"/>
            <a:ext cx="736470" cy="5686922"/>
            <a:chOff x="7366020" y="981474"/>
            <a:chExt cx="736470" cy="5686922"/>
          </a:xfrm>
        </p:grpSpPr>
        <p:grpSp>
          <p:nvGrpSpPr>
            <p:cNvPr id="1048" name="Group 1047">
              <a:extLst>
                <a:ext uri="{FF2B5EF4-FFF2-40B4-BE49-F238E27FC236}">
                  <a16:creationId xmlns:a16="http://schemas.microsoft.com/office/drawing/2014/main" id="{AE428441-BD4D-A3E8-370D-033F32B6215F}"/>
                </a:ext>
              </a:extLst>
            </p:cNvPr>
            <p:cNvGrpSpPr/>
            <p:nvPr/>
          </p:nvGrpSpPr>
          <p:grpSpPr>
            <a:xfrm>
              <a:off x="7366020" y="1842374"/>
              <a:ext cx="301686" cy="369332"/>
              <a:chOff x="-23321" y="641961"/>
              <a:chExt cx="301686" cy="369332"/>
            </a:xfrm>
          </p:grpSpPr>
          <p:sp>
            <p:nvSpPr>
              <p:cNvPr id="1049" name="Rectangle 1048">
                <a:extLst>
                  <a:ext uri="{FF2B5EF4-FFF2-40B4-BE49-F238E27FC236}">
                    <a16:creationId xmlns:a16="http://schemas.microsoft.com/office/drawing/2014/main" id="{CB54144E-36D6-5A11-0EBC-D5596BA371DA}"/>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0" name="TextBox 1049">
                <a:extLst>
                  <a:ext uri="{FF2B5EF4-FFF2-40B4-BE49-F238E27FC236}">
                    <a16:creationId xmlns:a16="http://schemas.microsoft.com/office/drawing/2014/main" id="{CF5DF444-D9FE-DD8E-188C-B2FE63D98A24}"/>
                  </a:ext>
                </a:extLst>
              </p:cNvPr>
              <p:cNvSpPr txBox="1"/>
              <p:nvPr/>
            </p:nvSpPr>
            <p:spPr>
              <a:xfrm>
                <a:off x="-23321" y="641961"/>
                <a:ext cx="301686" cy="369332"/>
              </a:xfrm>
              <a:prstGeom prst="rect">
                <a:avLst/>
              </a:prstGeom>
              <a:noFill/>
            </p:spPr>
            <p:txBody>
              <a:bodyPr wrap="none" rtlCol="0">
                <a:spAutoFit/>
              </a:bodyPr>
              <a:lstStyle/>
              <a:p>
                <a:r>
                  <a:rPr lang="en-US" b="1" dirty="0"/>
                  <a:t>2</a:t>
                </a:r>
              </a:p>
            </p:txBody>
          </p:sp>
        </p:grpSp>
        <p:grpSp>
          <p:nvGrpSpPr>
            <p:cNvPr id="1061" name="Group 1060">
              <a:extLst>
                <a:ext uri="{FF2B5EF4-FFF2-40B4-BE49-F238E27FC236}">
                  <a16:creationId xmlns:a16="http://schemas.microsoft.com/office/drawing/2014/main" id="{33474D5F-DF37-EC23-4FF8-5DD34E85847F}"/>
                </a:ext>
              </a:extLst>
            </p:cNvPr>
            <p:cNvGrpSpPr/>
            <p:nvPr/>
          </p:nvGrpSpPr>
          <p:grpSpPr>
            <a:xfrm>
              <a:off x="7366020" y="4898441"/>
              <a:ext cx="301686" cy="369332"/>
              <a:chOff x="-23321" y="641961"/>
              <a:chExt cx="301686" cy="369332"/>
            </a:xfrm>
          </p:grpSpPr>
          <p:sp>
            <p:nvSpPr>
              <p:cNvPr id="1062" name="Rectangle 1061">
                <a:extLst>
                  <a:ext uri="{FF2B5EF4-FFF2-40B4-BE49-F238E27FC236}">
                    <a16:creationId xmlns:a16="http://schemas.microsoft.com/office/drawing/2014/main" id="{C58F5C81-32D7-F8E6-0901-FD0E86E676B9}"/>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3" name="TextBox 1062">
                <a:extLst>
                  <a:ext uri="{FF2B5EF4-FFF2-40B4-BE49-F238E27FC236}">
                    <a16:creationId xmlns:a16="http://schemas.microsoft.com/office/drawing/2014/main" id="{F72FB1B0-0689-8A9D-9662-448146AB652C}"/>
                  </a:ext>
                </a:extLst>
              </p:cNvPr>
              <p:cNvSpPr txBox="1"/>
              <p:nvPr/>
            </p:nvSpPr>
            <p:spPr>
              <a:xfrm>
                <a:off x="-23321" y="641961"/>
                <a:ext cx="301686" cy="369332"/>
              </a:xfrm>
              <a:prstGeom prst="rect">
                <a:avLst/>
              </a:prstGeom>
              <a:noFill/>
            </p:spPr>
            <p:txBody>
              <a:bodyPr wrap="none" rtlCol="0">
                <a:spAutoFit/>
              </a:bodyPr>
              <a:lstStyle/>
              <a:p>
                <a:r>
                  <a:rPr lang="en-US" b="1" dirty="0"/>
                  <a:t>4</a:t>
                </a:r>
              </a:p>
            </p:txBody>
          </p:sp>
        </p:grpSp>
        <p:grpSp>
          <p:nvGrpSpPr>
            <p:cNvPr id="1071" name="Group 1070">
              <a:extLst>
                <a:ext uri="{FF2B5EF4-FFF2-40B4-BE49-F238E27FC236}">
                  <a16:creationId xmlns:a16="http://schemas.microsoft.com/office/drawing/2014/main" id="{4D3160C2-FEF6-65FC-C0CA-EBF592C85E82}"/>
                </a:ext>
              </a:extLst>
            </p:cNvPr>
            <p:cNvGrpSpPr/>
            <p:nvPr/>
          </p:nvGrpSpPr>
          <p:grpSpPr>
            <a:xfrm>
              <a:off x="7366020" y="5154339"/>
              <a:ext cx="301686" cy="369332"/>
              <a:chOff x="-23321" y="641961"/>
              <a:chExt cx="301686" cy="369332"/>
            </a:xfrm>
          </p:grpSpPr>
          <p:sp>
            <p:nvSpPr>
              <p:cNvPr id="1072" name="Rectangle 1071">
                <a:extLst>
                  <a:ext uri="{FF2B5EF4-FFF2-40B4-BE49-F238E27FC236}">
                    <a16:creationId xmlns:a16="http://schemas.microsoft.com/office/drawing/2014/main" id="{D6F30B8D-4379-4328-0379-E19B6DB84CC5}"/>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3" name="TextBox 1072">
                <a:extLst>
                  <a:ext uri="{FF2B5EF4-FFF2-40B4-BE49-F238E27FC236}">
                    <a16:creationId xmlns:a16="http://schemas.microsoft.com/office/drawing/2014/main" id="{200D719A-E4A4-2EC9-2EFA-D15172FE3653}"/>
                  </a:ext>
                </a:extLst>
              </p:cNvPr>
              <p:cNvSpPr txBox="1"/>
              <p:nvPr/>
            </p:nvSpPr>
            <p:spPr>
              <a:xfrm>
                <a:off x="-23321" y="641961"/>
                <a:ext cx="301686" cy="369332"/>
              </a:xfrm>
              <a:prstGeom prst="rect">
                <a:avLst/>
              </a:prstGeom>
              <a:noFill/>
            </p:spPr>
            <p:txBody>
              <a:bodyPr wrap="none" rtlCol="0">
                <a:spAutoFit/>
              </a:bodyPr>
              <a:lstStyle/>
              <a:p>
                <a:r>
                  <a:rPr lang="en-US" b="1" dirty="0"/>
                  <a:t>4</a:t>
                </a:r>
              </a:p>
            </p:txBody>
          </p:sp>
        </p:grpSp>
        <p:grpSp>
          <p:nvGrpSpPr>
            <p:cNvPr id="1076" name="Group 1075">
              <a:extLst>
                <a:ext uri="{FF2B5EF4-FFF2-40B4-BE49-F238E27FC236}">
                  <a16:creationId xmlns:a16="http://schemas.microsoft.com/office/drawing/2014/main" id="{ACF3A69D-8672-84C5-72C3-8C104C576CBA}"/>
                </a:ext>
              </a:extLst>
            </p:cNvPr>
            <p:cNvGrpSpPr/>
            <p:nvPr/>
          </p:nvGrpSpPr>
          <p:grpSpPr>
            <a:xfrm>
              <a:off x="7366020" y="3918347"/>
              <a:ext cx="301686" cy="369332"/>
              <a:chOff x="-23321" y="641961"/>
              <a:chExt cx="301686" cy="369332"/>
            </a:xfrm>
          </p:grpSpPr>
          <p:sp>
            <p:nvSpPr>
              <p:cNvPr id="1077" name="Rectangle 1076">
                <a:extLst>
                  <a:ext uri="{FF2B5EF4-FFF2-40B4-BE49-F238E27FC236}">
                    <a16:creationId xmlns:a16="http://schemas.microsoft.com/office/drawing/2014/main" id="{C341F85D-9472-8B8A-16E1-EC6EF0280F02}"/>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8" name="TextBox 1077">
                <a:extLst>
                  <a:ext uri="{FF2B5EF4-FFF2-40B4-BE49-F238E27FC236}">
                    <a16:creationId xmlns:a16="http://schemas.microsoft.com/office/drawing/2014/main" id="{59137630-7274-6BA7-F94B-172D633C87E6}"/>
                  </a:ext>
                </a:extLst>
              </p:cNvPr>
              <p:cNvSpPr txBox="1"/>
              <p:nvPr/>
            </p:nvSpPr>
            <p:spPr>
              <a:xfrm>
                <a:off x="-23321" y="641961"/>
                <a:ext cx="301686" cy="369332"/>
              </a:xfrm>
              <a:prstGeom prst="rect">
                <a:avLst/>
              </a:prstGeom>
              <a:noFill/>
            </p:spPr>
            <p:txBody>
              <a:bodyPr wrap="none" rtlCol="0">
                <a:spAutoFit/>
              </a:bodyPr>
              <a:lstStyle/>
              <a:p>
                <a:r>
                  <a:rPr lang="en-US" b="1" dirty="0"/>
                  <a:t>6</a:t>
                </a:r>
              </a:p>
            </p:txBody>
          </p:sp>
        </p:grpSp>
        <p:grpSp>
          <p:nvGrpSpPr>
            <p:cNvPr id="1082" name="Group 1081">
              <a:extLst>
                <a:ext uri="{FF2B5EF4-FFF2-40B4-BE49-F238E27FC236}">
                  <a16:creationId xmlns:a16="http://schemas.microsoft.com/office/drawing/2014/main" id="{E514F38A-B789-7C62-6D1B-CB8A52E6D6B2}"/>
                </a:ext>
              </a:extLst>
            </p:cNvPr>
            <p:cNvGrpSpPr/>
            <p:nvPr/>
          </p:nvGrpSpPr>
          <p:grpSpPr>
            <a:xfrm>
              <a:off x="7366020" y="5379952"/>
              <a:ext cx="301686" cy="369332"/>
              <a:chOff x="-23321" y="641961"/>
              <a:chExt cx="301686" cy="369332"/>
            </a:xfrm>
          </p:grpSpPr>
          <p:sp>
            <p:nvSpPr>
              <p:cNvPr id="1083" name="Rectangle 1082">
                <a:extLst>
                  <a:ext uri="{FF2B5EF4-FFF2-40B4-BE49-F238E27FC236}">
                    <a16:creationId xmlns:a16="http://schemas.microsoft.com/office/drawing/2014/main" id="{BC687770-E4AE-466B-7538-5F9C04B02A51}"/>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4" name="TextBox 1083">
                <a:extLst>
                  <a:ext uri="{FF2B5EF4-FFF2-40B4-BE49-F238E27FC236}">
                    <a16:creationId xmlns:a16="http://schemas.microsoft.com/office/drawing/2014/main" id="{83AA4622-CECC-142E-AE46-7C86AFBBE44B}"/>
                  </a:ext>
                </a:extLst>
              </p:cNvPr>
              <p:cNvSpPr txBox="1"/>
              <p:nvPr/>
            </p:nvSpPr>
            <p:spPr>
              <a:xfrm>
                <a:off x="-23321" y="641961"/>
                <a:ext cx="301686" cy="369332"/>
              </a:xfrm>
              <a:prstGeom prst="rect">
                <a:avLst/>
              </a:prstGeom>
              <a:noFill/>
            </p:spPr>
            <p:txBody>
              <a:bodyPr wrap="none" rtlCol="0">
                <a:spAutoFit/>
              </a:bodyPr>
              <a:lstStyle/>
              <a:p>
                <a:r>
                  <a:rPr lang="en-US" b="1" dirty="0"/>
                  <a:t>5</a:t>
                </a:r>
              </a:p>
            </p:txBody>
          </p:sp>
        </p:grpSp>
        <p:grpSp>
          <p:nvGrpSpPr>
            <p:cNvPr id="1087" name="Group 1086">
              <a:extLst>
                <a:ext uri="{FF2B5EF4-FFF2-40B4-BE49-F238E27FC236}">
                  <a16:creationId xmlns:a16="http://schemas.microsoft.com/office/drawing/2014/main" id="{EB1A5A66-222C-6173-6ECA-1075935DD982}"/>
                </a:ext>
              </a:extLst>
            </p:cNvPr>
            <p:cNvGrpSpPr/>
            <p:nvPr/>
          </p:nvGrpSpPr>
          <p:grpSpPr>
            <a:xfrm>
              <a:off x="7366020" y="5599012"/>
              <a:ext cx="301686" cy="369332"/>
              <a:chOff x="-23321" y="641961"/>
              <a:chExt cx="301686" cy="369332"/>
            </a:xfrm>
          </p:grpSpPr>
          <p:sp>
            <p:nvSpPr>
              <p:cNvPr id="1088" name="Rectangle 1087">
                <a:extLst>
                  <a:ext uri="{FF2B5EF4-FFF2-40B4-BE49-F238E27FC236}">
                    <a16:creationId xmlns:a16="http://schemas.microsoft.com/office/drawing/2014/main" id="{E434C696-6C2D-CA12-786C-DEC7F480D234}"/>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9" name="TextBox 1088">
                <a:extLst>
                  <a:ext uri="{FF2B5EF4-FFF2-40B4-BE49-F238E27FC236}">
                    <a16:creationId xmlns:a16="http://schemas.microsoft.com/office/drawing/2014/main" id="{2E9FAB2F-EA57-5DE5-CD3C-ACDF3723BEDE}"/>
                  </a:ext>
                </a:extLst>
              </p:cNvPr>
              <p:cNvSpPr txBox="1"/>
              <p:nvPr/>
            </p:nvSpPr>
            <p:spPr>
              <a:xfrm>
                <a:off x="-23321" y="641961"/>
                <a:ext cx="301686" cy="369332"/>
              </a:xfrm>
              <a:prstGeom prst="rect">
                <a:avLst/>
              </a:prstGeom>
              <a:noFill/>
            </p:spPr>
            <p:txBody>
              <a:bodyPr wrap="none" rtlCol="0">
                <a:spAutoFit/>
              </a:bodyPr>
              <a:lstStyle/>
              <a:p>
                <a:r>
                  <a:rPr lang="en-US" b="1" dirty="0"/>
                  <a:t>6</a:t>
                </a:r>
              </a:p>
            </p:txBody>
          </p:sp>
        </p:grpSp>
        <p:grpSp>
          <p:nvGrpSpPr>
            <p:cNvPr id="1094" name="Group 1093">
              <a:extLst>
                <a:ext uri="{FF2B5EF4-FFF2-40B4-BE49-F238E27FC236}">
                  <a16:creationId xmlns:a16="http://schemas.microsoft.com/office/drawing/2014/main" id="{4EC94F95-D65E-04A8-712D-994D79C8E5F2}"/>
                </a:ext>
              </a:extLst>
            </p:cNvPr>
            <p:cNvGrpSpPr/>
            <p:nvPr/>
          </p:nvGrpSpPr>
          <p:grpSpPr>
            <a:xfrm>
              <a:off x="7366020" y="5834459"/>
              <a:ext cx="301686" cy="369332"/>
              <a:chOff x="-23321" y="641961"/>
              <a:chExt cx="301686" cy="369332"/>
            </a:xfrm>
          </p:grpSpPr>
          <p:sp>
            <p:nvSpPr>
              <p:cNvPr id="1095" name="Rectangle 1094">
                <a:extLst>
                  <a:ext uri="{FF2B5EF4-FFF2-40B4-BE49-F238E27FC236}">
                    <a16:creationId xmlns:a16="http://schemas.microsoft.com/office/drawing/2014/main" id="{5ADB222D-6581-9B98-580D-22F210229458}"/>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6" name="TextBox 1095">
                <a:extLst>
                  <a:ext uri="{FF2B5EF4-FFF2-40B4-BE49-F238E27FC236}">
                    <a16:creationId xmlns:a16="http://schemas.microsoft.com/office/drawing/2014/main" id="{E2049A8A-4336-0299-8A6A-9DD480949B5B}"/>
                  </a:ext>
                </a:extLst>
              </p:cNvPr>
              <p:cNvSpPr txBox="1"/>
              <p:nvPr/>
            </p:nvSpPr>
            <p:spPr>
              <a:xfrm>
                <a:off x="-23321" y="641961"/>
                <a:ext cx="301686" cy="369332"/>
              </a:xfrm>
              <a:prstGeom prst="rect">
                <a:avLst/>
              </a:prstGeom>
              <a:noFill/>
            </p:spPr>
            <p:txBody>
              <a:bodyPr wrap="none" rtlCol="0">
                <a:spAutoFit/>
              </a:bodyPr>
              <a:lstStyle/>
              <a:p>
                <a:r>
                  <a:rPr lang="en-US" b="1" dirty="0"/>
                  <a:t>7</a:t>
                </a:r>
              </a:p>
            </p:txBody>
          </p:sp>
        </p:grpSp>
        <p:grpSp>
          <p:nvGrpSpPr>
            <p:cNvPr id="1100" name="Group 1099">
              <a:extLst>
                <a:ext uri="{FF2B5EF4-FFF2-40B4-BE49-F238E27FC236}">
                  <a16:creationId xmlns:a16="http://schemas.microsoft.com/office/drawing/2014/main" id="{19748EA1-28D1-6C68-C551-02DB2E5A1D27}"/>
                </a:ext>
              </a:extLst>
            </p:cNvPr>
            <p:cNvGrpSpPr/>
            <p:nvPr/>
          </p:nvGrpSpPr>
          <p:grpSpPr>
            <a:xfrm>
              <a:off x="7366020" y="6063616"/>
              <a:ext cx="301686" cy="369332"/>
              <a:chOff x="-23321" y="641961"/>
              <a:chExt cx="301686" cy="369332"/>
            </a:xfrm>
          </p:grpSpPr>
          <p:sp>
            <p:nvSpPr>
              <p:cNvPr id="1102" name="Rectangle 1101">
                <a:extLst>
                  <a:ext uri="{FF2B5EF4-FFF2-40B4-BE49-F238E27FC236}">
                    <a16:creationId xmlns:a16="http://schemas.microsoft.com/office/drawing/2014/main" id="{0F965DD5-7165-609E-A754-9EC63A7D77CF}"/>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3" name="TextBox 1102">
                <a:extLst>
                  <a:ext uri="{FF2B5EF4-FFF2-40B4-BE49-F238E27FC236}">
                    <a16:creationId xmlns:a16="http://schemas.microsoft.com/office/drawing/2014/main" id="{128DA86E-ED45-0958-8793-A8180C34EDCC}"/>
                  </a:ext>
                </a:extLst>
              </p:cNvPr>
              <p:cNvSpPr txBox="1"/>
              <p:nvPr/>
            </p:nvSpPr>
            <p:spPr>
              <a:xfrm>
                <a:off x="-23321" y="641961"/>
                <a:ext cx="301686" cy="369332"/>
              </a:xfrm>
              <a:prstGeom prst="rect">
                <a:avLst/>
              </a:prstGeom>
              <a:noFill/>
            </p:spPr>
            <p:txBody>
              <a:bodyPr wrap="none" rtlCol="0">
                <a:spAutoFit/>
              </a:bodyPr>
              <a:lstStyle/>
              <a:p>
                <a:r>
                  <a:rPr lang="en-US" b="1" dirty="0"/>
                  <a:t>7</a:t>
                </a:r>
              </a:p>
            </p:txBody>
          </p:sp>
        </p:grpSp>
        <p:grpSp>
          <p:nvGrpSpPr>
            <p:cNvPr id="1105" name="Group 1104">
              <a:extLst>
                <a:ext uri="{FF2B5EF4-FFF2-40B4-BE49-F238E27FC236}">
                  <a16:creationId xmlns:a16="http://schemas.microsoft.com/office/drawing/2014/main" id="{82B52E2C-B060-18A0-EE32-AF0A63E28B60}"/>
                </a:ext>
              </a:extLst>
            </p:cNvPr>
            <p:cNvGrpSpPr/>
            <p:nvPr/>
          </p:nvGrpSpPr>
          <p:grpSpPr>
            <a:xfrm>
              <a:off x="7366020" y="6299064"/>
              <a:ext cx="301686" cy="369332"/>
              <a:chOff x="-23321" y="641961"/>
              <a:chExt cx="301686" cy="369332"/>
            </a:xfrm>
          </p:grpSpPr>
          <p:sp>
            <p:nvSpPr>
              <p:cNvPr id="1107" name="Rectangle 1106">
                <a:extLst>
                  <a:ext uri="{FF2B5EF4-FFF2-40B4-BE49-F238E27FC236}">
                    <a16:creationId xmlns:a16="http://schemas.microsoft.com/office/drawing/2014/main" id="{05C7224C-8648-A4CE-6C6D-138D33BE4774}"/>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8" name="TextBox 1107">
                <a:extLst>
                  <a:ext uri="{FF2B5EF4-FFF2-40B4-BE49-F238E27FC236}">
                    <a16:creationId xmlns:a16="http://schemas.microsoft.com/office/drawing/2014/main" id="{616DBC7B-F92D-FC7F-80C5-77B168D65AFD}"/>
                  </a:ext>
                </a:extLst>
              </p:cNvPr>
              <p:cNvSpPr txBox="1"/>
              <p:nvPr/>
            </p:nvSpPr>
            <p:spPr>
              <a:xfrm>
                <a:off x="-23321" y="641961"/>
                <a:ext cx="301686" cy="369332"/>
              </a:xfrm>
              <a:prstGeom prst="rect">
                <a:avLst/>
              </a:prstGeom>
              <a:noFill/>
            </p:spPr>
            <p:txBody>
              <a:bodyPr wrap="none" rtlCol="0">
                <a:spAutoFit/>
              </a:bodyPr>
              <a:lstStyle/>
              <a:p>
                <a:r>
                  <a:rPr lang="en-US" b="1" dirty="0"/>
                  <a:t>8</a:t>
                </a:r>
              </a:p>
            </p:txBody>
          </p:sp>
        </p:grpSp>
        <p:grpSp>
          <p:nvGrpSpPr>
            <p:cNvPr id="1116" name="Group 1115">
              <a:extLst>
                <a:ext uri="{FF2B5EF4-FFF2-40B4-BE49-F238E27FC236}">
                  <a16:creationId xmlns:a16="http://schemas.microsoft.com/office/drawing/2014/main" id="{87F7D1A0-609B-DCBF-A948-C8AD8BACBBD5}"/>
                </a:ext>
              </a:extLst>
            </p:cNvPr>
            <p:cNvGrpSpPr/>
            <p:nvPr/>
          </p:nvGrpSpPr>
          <p:grpSpPr>
            <a:xfrm>
              <a:off x="7366020" y="3203907"/>
              <a:ext cx="301686" cy="369332"/>
              <a:chOff x="-23321" y="641961"/>
              <a:chExt cx="301686" cy="369332"/>
            </a:xfrm>
          </p:grpSpPr>
          <p:sp>
            <p:nvSpPr>
              <p:cNvPr id="1117" name="Rectangle 1116">
                <a:extLst>
                  <a:ext uri="{FF2B5EF4-FFF2-40B4-BE49-F238E27FC236}">
                    <a16:creationId xmlns:a16="http://schemas.microsoft.com/office/drawing/2014/main" id="{E172B868-6751-BE07-CC8C-4E2530F905A3}"/>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8" name="TextBox 1117">
                <a:extLst>
                  <a:ext uri="{FF2B5EF4-FFF2-40B4-BE49-F238E27FC236}">
                    <a16:creationId xmlns:a16="http://schemas.microsoft.com/office/drawing/2014/main" id="{A2FB544C-57D3-39E3-D300-714C298CC185}"/>
                  </a:ext>
                </a:extLst>
              </p:cNvPr>
              <p:cNvSpPr txBox="1"/>
              <p:nvPr/>
            </p:nvSpPr>
            <p:spPr>
              <a:xfrm>
                <a:off x="-23321" y="641961"/>
                <a:ext cx="301686" cy="369332"/>
              </a:xfrm>
              <a:prstGeom prst="rect">
                <a:avLst/>
              </a:prstGeom>
              <a:noFill/>
            </p:spPr>
            <p:txBody>
              <a:bodyPr wrap="none" rtlCol="0">
                <a:spAutoFit/>
              </a:bodyPr>
              <a:lstStyle/>
              <a:p>
                <a:r>
                  <a:rPr lang="en-US" b="1" dirty="0"/>
                  <a:t>7</a:t>
                </a:r>
              </a:p>
            </p:txBody>
          </p:sp>
        </p:grpSp>
        <p:grpSp>
          <p:nvGrpSpPr>
            <p:cNvPr id="1121" name="Group 1120">
              <a:extLst>
                <a:ext uri="{FF2B5EF4-FFF2-40B4-BE49-F238E27FC236}">
                  <a16:creationId xmlns:a16="http://schemas.microsoft.com/office/drawing/2014/main" id="{AA9D26BB-392D-E88C-4210-39EFC47EF20C}"/>
                </a:ext>
              </a:extLst>
            </p:cNvPr>
            <p:cNvGrpSpPr/>
            <p:nvPr/>
          </p:nvGrpSpPr>
          <p:grpSpPr>
            <a:xfrm>
              <a:off x="7366020" y="3442715"/>
              <a:ext cx="301686" cy="369332"/>
              <a:chOff x="-23321" y="641961"/>
              <a:chExt cx="301686" cy="369332"/>
            </a:xfrm>
          </p:grpSpPr>
          <p:sp>
            <p:nvSpPr>
              <p:cNvPr id="1122" name="Rectangle 1121">
                <a:extLst>
                  <a:ext uri="{FF2B5EF4-FFF2-40B4-BE49-F238E27FC236}">
                    <a16:creationId xmlns:a16="http://schemas.microsoft.com/office/drawing/2014/main" id="{EE5184E5-5BA7-25AC-8D03-F901BBBC020B}"/>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3" name="TextBox 1122">
                <a:extLst>
                  <a:ext uri="{FF2B5EF4-FFF2-40B4-BE49-F238E27FC236}">
                    <a16:creationId xmlns:a16="http://schemas.microsoft.com/office/drawing/2014/main" id="{4BC2A713-CD63-AAFD-F00F-78AF3ACC8C46}"/>
                  </a:ext>
                </a:extLst>
              </p:cNvPr>
              <p:cNvSpPr txBox="1"/>
              <p:nvPr/>
            </p:nvSpPr>
            <p:spPr>
              <a:xfrm>
                <a:off x="-23321" y="641961"/>
                <a:ext cx="301686" cy="369332"/>
              </a:xfrm>
              <a:prstGeom prst="rect">
                <a:avLst/>
              </a:prstGeom>
              <a:noFill/>
            </p:spPr>
            <p:txBody>
              <a:bodyPr wrap="none" rtlCol="0">
                <a:spAutoFit/>
              </a:bodyPr>
              <a:lstStyle/>
              <a:p>
                <a:r>
                  <a:rPr lang="en-US" b="1" dirty="0"/>
                  <a:t>7</a:t>
                </a:r>
              </a:p>
            </p:txBody>
          </p:sp>
        </p:grpSp>
        <p:grpSp>
          <p:nvGrpSpPr>
            <p:cNvPr id="1143" name="Group 1142">
              <a:extLst>
                <a:ext uri="{FF2B5EF4-FFF2-40B4-BE49-F238E27FC236}">
                  <a16:creationId xmlns:a16="http://schemas.microsoft.com/office/drawing/2014/main" id="{B552189D-76E4-9DD2-5A6C-F4A7A78020DA}"/>
                </a:ext>
              </a:extLst>
            </p:cNvPr>
            <p:cNvGrpSpPr/>
            <p:nvPr/>
          </p:nvGrpSpPr>
          <p:grpSpPr>
            <a:xfrm>
              <a:off x="7366020" y="2082097"/>
              <a:ext cx="301686" cy="369332"/>
              <a:chOff x="-23321" y="641961"/>
              <a:chExt cx="301686" cy="369332"/>
            </a:xfrm>
          </p:grpSpPr>
          <p:sp>
            <p:nvSpPr>
              <p:cNvPr id="1144" name="Rectangle 1143">
                <a:extLst>
                  <a:ext uri="{FF2B5EF4-FFF2-40B4-BE49-F238E27FC236}">
                    <a16:creationId xmlns:a16="http://schemas.microsoft.com/office/drawing/2014/main" id="{58416460-0508-07DD-68A7-2F34EF881ECA}"/>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5" name="TextBox 1144">
                <a:extLst>
                  <a:ext uri="{FF2B5EF4-FFF2-40B4-BE49-F238E27FC236}">
                    <a16:creationId xmlns:a16="http://schemas.microsoft.com/office/drawing/2014/main" id="{8A3DE12B-ADF4-6D32-65D5-9D93E9AA9837}"/>
                  </a:ext>
                </a:extLst>
              </p:cNvPr>
              <p:cNvSpPr txBox="1"/>
              <p:nvPr/>
            </p:nvSpPr>
            <p:spPr>
              <a:xfrm>
                <a:off x="-23321" y="641961"/>
                <a:ext cx="301686" cy="369332"/>
              </a:xfrm>
              <a:prstGeom prst="rect">
                <a:avLst/>
              </a:prstGeom>
              <a:noFill/>
            </p:spPr>
            <p:txBody>
              <a:bodyPr wrap="none" rtlCol="0">
                <a:spAutoFit/>
              </a:bodyPr>
              <a:lstStyle/>
              <a:p>
                <a:r>
                  <a:rPr lang="en-US" b="1" dirty="0"/>
                  <a:t>7</a:t>
                </a:r>
              </a:p>
            </p:txBody>
          </p:sp>
        </p:grpSp>
        <p:grpSp>
          <p:nvGrpSpPr>
            <p:cNvPr id="1109" name="Group 1108">
              <a:extLst>
                <a:ext uri="{FF2B5EF4-FFF2-40B4-BE49-F238E27FC236}">
                  <a16:creationId xmlns:a16="http://schemas.microsoft.com/office/drawing/2014/main" id="{946FCC0E-80BA-6176-5C2D-76C083FA8508}"/>
                </a:ext>
              </a:extLst>
            </p:cNvPr>
            <p:cNvGrpSpPr/>
            <p:nvPr/>
          </p:nvGrpSpPr>
          <p:grpSpPr>
            <a:xfrm>
              <a:off x="7366020" y="2315164"/>
              <a:ext cx="301686" cy="369332"/>
              <a:chOff x="-23321" y="641961"/>
              <a:chExt cx="301686" cy="369332"/>
            </a:xfrm>
          </p:grpSpPr>
          <p:sp>
            <p:nvSpPr>
              <p:cNvPr id="1110" name="Rectangle 1109">
                <a:extLst>
                  <a:ext uri="{FF2B5EF4-FFF2-40B4-BE49-F238E27FC236}">
                    <a16:creationId xmlns:a16="http://schemas.microsoft.com/office/drawing/2014/main" id="{6CEF6ADA-09D0-5F37-650C-BB4F207A5F7C}"/>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1" name="TextBox 1110">
                <a:extLst>
                  <a:ext uri="{FF2B5EF4-FFF2-40B4-BE49-F238E27FC236}">
                    <a16:creationId xmlns:a16="http://schemas.microsoft.com/office/drawing/2014/main" id="{D39205C8-0C68-1174-62EF-1D176B997DCA}"/>
                  </a:ext>
                </a:extLst>
              </p:cNvPr>
              <p:cNvSpPr txBox="1"/>
              <p:nvPr/>
            </p:nvSpPr>
            <p:spPr>
              <a:xfrm>
                <a:off x="-23321" y="641961"/>
                <a:ext cx="301686" cy="369332"/>
              </a:xfrm>
              <a:prstGeom prst="rect">
                <a:avLst/>
              </a:prstGeom>
              <a:noFill/>
            </p:spPr>
            <p:txBody>
              <a:bodyPr wrap="none" rtlCol="0">
                <a:spAutoFit/>
              </a:bodyPr>
              <a:lstStyle/>
              <a:p>
                <a:r>
                  <a:rPr lang="en-US" b="1" dirty="0"/>
                  <a:t>8</a:t>
                </a:r>
              </a:p>
            </p:txBody>
          </p:sp>
        </p:grpSp>
        <p:grpSp>
          <p:nvGrpSpPr>
            <p:cNvPr id="1150" name="Group 1149">
              <a:extLst>
                <a:ext uri="{FF2B5EF4-FFF2-40B4-BE49-F238E27FC236}">
                  <a16:creationId xmlns:a16="http://schemas.microsoft.com/office/drawing/2014/main" id="{75523B58-949D-7CA8-E4E4-EDC2DBD14981}"/>
                </a:ext>
              </a:extLst>
            </p:cNvPr>
            <p:cNvGrpSpPr/>
            <p:nvPr/>
          </p:nvGrpSpPr>
          <p:grpSpPr>
            <a:xfrm>
              <a:off x="7366020" y="4165546"/>
              <a:ext cx="301686" cy="369332"/>
              <a:chOff x="-23321" y="641961"/>
              <a:chExt cx="301686" cy="369332"/>
            </a:xfrm>
          </p:grpSpPr>
          <p:sp>
            <p:nvSpPr>
              <p:cNvPr id="1152" name="Rectangle 1151">
                <a:extLst>
                  <a:ext uri="{FF2B5EF4-FFF2-40B4-BE49-F238E27FC236}">
                    <a16:creationId xmlns:a16="http://schemas.microsoft.com/office/drawing/2014/main" id="{3311C545-F289-D48B-2485-E779C865D4B1}"/>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3" name="TextBox 1152">
                <a:extLst>
                  <a:ext uri="{FF2B5EF4-FFF2-40B4-BE49-F238E27FC236}">
                    <a16:creationId xmlns:a16="http://schemas.microsoft.com/office/drawing/2014/main" id="{3FE68104-847C-3DC3-91B6-98B50A8199B0}"/>
                  </a:ext>
                </a:extLst>
              </p:cNvPr>
              <p:cNvSpPr txBox="1"/>
              <p:nvPr/>
            </p:nvSpPr>
            <p:spPr>
              <a:xfrm>
                <a:off x="-23321" y="641961"/>
                <a:ext cx="301686" cy="369332"/>
              </a:xfrm>
              <a:prstGeom prst="rect">
                <a:avLst/>
              </a:prstGeom>
              <a:noFill/>
            </p:spPr>
            <p:txBody>
              <a:bodyPr wrap="none" rtlCol="0">
                <a:spAutoFit/>
              </a:bodyPr>
              <a:lstStyle/>
              <a:p>
                <a:r>
                  <a:rPr lang="en-US" b="1" dirty="0"/>
                  <a:t>8</a:t>
                </a:r>
              </a:p>
            </p:txBody>
          </p:sp>
        </p:grpSp>
        <p:grpSp>
          <p:nvGrpSpPr>
            <p:cNvPr id="1156" name="Group 1155">
              <a:extLst>
                <a:ext uri="{FF2B5EF4-FFF2-40B4-BE49-F238E27FC236}">
                  <a16:creationId xmlns:a16="http://schemas.microsoft.com/office/drawing/2014/main" id="{341FBC39-0537-0FEE-7AD1-D282C761E40E}"/>
                </a:ext>
              </a:extLst>
            </p:cNvPr>
            <p:cNvGrpSpPr/>
            <p:nvPr/>
          </p:nvGrpSpPr>
          <p:grpSpPr>
            <a:xfrm>
              <a:off x="7366020" y="1148691"/>
              <a:ext cx="301686" cy="369332"/>
              <a:chOff x="-23321" y="641961"/>
              <a:chExt cx="301686" cy="369332"/>
            </a:xfrm>
          </p:grpSpPr>
          <p:sp>
            <p:nvSpPr>
              <p:cNvPr id="1157" name="Rectangle 1156">
                <a:extLst>
                  <a:ext uri="{FF2B5EF4-FFF2-40B4-BE49-F238E27FC236}">
                    <a16:creationId xmlns:a16="http://schemas.microsoft.com/office/drawing/2014/main" id="{C83F1DA1-9AF4-3A3A-DC38-FF494457B2AE}"/>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8" name="TextBox 1157">
                <a:extLst>
                  <a:ext uri="{FF2B5EF4-FFF2-40B4-BE49-F238E27FC236}">
                    <a16:creationId xmlns:a16="http://schemas.microsoft.com/office/drawing/2014/main" id="{4E553953-C78C-18C6-6EDB-BAEC7097723E}"/>
                  </a:ext>
                </a:extLst>
              </p:cNvPr>
              <p:cNvSpPr txBox="1"/>
              <p:nvPr/>
            </p:nvSpPr>
            <p:spPr>
              <a:xfrm>
                <a:off x="-23321" y="641961"/>
                <a:ext cx="301686" cy="369332"/>
              </a:xfrm>
              <a:prstGeom prst="rect">
                <a:avLst/>
              </a:prstGeom>
              <a:noFill/>
            </p:spPr>
            <p:txBody>
              <a:bodyPr wrap="none" rtlCol="0">
                <a:spAutoFit/>
              </a:bodyPr>
              <a:lstStyle/>
              <a:p>
                <a:r>
                  <a:rPr lang="en-US" b="1" dirty="0"/>
                  <a:t>1</a:t>
                </a:r>
              </a:p>
            </p:txBody>
          </p:sp>
        </p:grpSp>
        <p:cxnSp>
          <p:nvCxnSpPr>
            <p:cNvPr id="1052" name="Straight Connector 1051">
              <a:extLst>
                <a:ext uri="{FF2B5EF4-FFF2-40B4-BE49-F238E27FC236}">
                  <a16:creationId xmlns:a16="http://schemas.microsoft.com/office/drawing/2014/main" id="{7A6251D2-76AE-19BF-FE48-BE706348EDC6}"/>
                </a:ext>
              </a:extLst>
            </p:cNvPr>
            <p:cNvCxnSpPr>
              <a:cxnSpLocks/>
            </p:cNvCxnSpPr>
            <p:nvPr/>
          </p:nvCxnSpPr>
          <p:spPr>
            <a:xfrm>
              <a:off x="7643813" y="2024063"/>
              <a:ext cx="458677" cy="2977"/>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064" name="Straight Connector 1063">
              <a:extLst>
                <a:ext uri="{FF2B5EF4-FFF2-40B4-BE49-F238E27FC236}">
                  <a16:creationId xmlns:a16="http://schemas.microsoft.com/office/drawing/2014/main" id="{D19CEA1E-FCB3-DA5D-19A6-4157A4A09580}"/>
                </a:ext>
              </a:extLst>
            </p:cNvPr>
            <p:cNvCxnSpPr>
              <a:cxnSpLocks/>
            </p:cNvCxnSpPr>
            <p:nvPr/>
          </p:nvCxnSpPr>
          <p:spPr>
            <a:xfrm flipV="1">
              <a:off x="7646194" y="5095012"/>
              <a:ext cx="292150" cy="863"/>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074" name="Straight Connector 1073">
              <a:extLst>
                <a:ext uri="{FF2B5EF4-FFF2-40B4-BE49-F238E27FC236}">
                  <a16:creationId xmlns:a16="http://schemas.microsoft.com/office/drawing/2014/main" id="{A79DBE92-782C-0ADD-B516-B128D0A7D43C}"/>
                </a:ext>
              </a:extLst>
            </p:cNvPr>
            <p:cNvCxnSpPr>
              <a:cxnSpLocks/>
            </p:cNvCxnSpPr>
            <p:nvPr/>
          </p:nvCxnSpPr>
          <p:spPr>
            <a:xfrm>
              <a:off x="7646194" y="5329238"/>
              <a:ext cx="294562" cy="243"/>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079" name="Straight Connector 1078">
              <a:extLst>
                <a:ext uri="{FF2B5EF4-FFF2-40B4-BE49-F238E27FC236}">
                  <a16:creationId xmlns:a16="http://schemas.microsoft.com/office/drawing/2014/main" id="{A2555271-0288-5A18-AAC9-895C1C41C6D9}"/>
                </a:ext>
              </a:extLst>
            </p:cNvPr>
            <p:cNvCxnSpPr>
              <a:cxnSpLocks/>
            </p:cNvCxnSpPr>
            <p:nvPr/>
          </p:nvCxnSpPr>
          <p:spPr>
            <a:xfrm flipV="1">
              <a:off x="7646194" y="4103013"/>
              <a:ext cx="292150" cy="2262"/>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085" name="Straight Connector 1084">
              <a:extLst>
                <a:ext uri="{FF2B5EF4-FFF2-40B4-BE49-F238E27FC236}">
                  <a16:creationId xmlns:a16="http://schemas.microsoft.com/office/drawing/2014/main" id="{D28A2139-45DB-D987-89DB-EB7233AC873D}"/>
                </a:ext>
              </a:extLst>
            </p:cNvPr>
            <p:cNvCxnSpPr>
              <a:cxnSpLocks/>
            </p:cNvCxnSpPr>
            <p:nvPr/>
          </p:nvCxnSpPr>
          <p:spPr>
            <a:xfrm>
              <a:off x="7646194" y="5553075"/>
              <a:ext cx="290109" cy="2019"/>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090" name="Straight Connector 1089">
              <a:extLst>
                <a:ext uri="{FF2B5EF4-FFF2-40B4-BE49-F238E27FC236}">
                  <a16:creationId xmlns:a16="http://schemas.microsoft.com/office/drawing/2014/main" id="{2C5CD57C-3ABB-DFD2-69D3-106CAFF476E0}"/>
                </a:ext>
              </a:extLst>
            </p:cNvPr>
            <p:cNvCxnSpPr>
              <a:cxnSpLocks/>
            </p:cNvCxnSpPr>
            <p:nvPr/>
          </p:nvCxnSpPr>
          <p:spPr>
            <a:xfrm flipV="1">
              <a:off x="7648575" y="5774154"/>
              <a:ext cx="286938" cy="377"/>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097" name="Straight Connector 1096">
              <a:extLst>
                <a:ext uri="{FF2B5EF4-FFF2-40B4-BE49-F238E27FC236}">
                  <a16:creationId xmlns:a16="http://schemas.microsoft.com/office/drawing/2014/main" id="{71A5F8BB-4D1B-3A72-9BC7-E29DF470D712}"/>
                </a:ext>
              </a:extLst>
            </p:cNvPr>
            <p:cNvCxnSpPr>
              <a:cxnSpLocks/>
            </p:cNvCxnSpPr>
            <p:nvPr/>
          </p:nvCxnSpPr>
          <p:spPr>
            <a:xfrm flipV="1">
              <a:off x="7643813" y="6009601"/>
              <a:ext cx="291700" cy="674"/>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01" name="Straight Connector 1100">
              <a:extLst>
                <a:ext uri="{FF2B5EF4-FFF2-40B4-BE49-F238E27FC236}">
                  <a16:creationId xmlns:a16="http://schemas.microsoft.com/office/drawing/2014/main" id="{E4CBF0BB-EE70-B16F-6100-8DE45D41AFE0}"/>
                </a:ext>
              </a:extLst>
            </p:cNvPr>
            <p:cNvCxnSpPr>
              <a:cxnSpLocks/>
            </p:cNvCxnSpPr>
            <p:nvPr/>
          </p:nvCxnSpPr>
          <p:spPr>
            <a:xfrm flipV="1">
              <a:off x="7646194" y="6238758"/>
              <a:ext cx="292849" cy="117"/>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06" name="Straight Connector 1105">
              <a:extLst>
                <a:ext uri="{FF2B5EF4-FFF2-40B4-BE49-F238E27FC236}">
                  <a16:creationId xmlns:a16="http://schemas.microsoft.com/office/drawing/2014/main" id="{71441EC5-9223-6AC2-299B-13D1239906CF}"/>
                </a:ext>
              </a:extLst>
            </p:cNvPr>
            <p:cNvCxnSpPr>
              <a:cxnSpLocks/>
            </p:cNvCxnSpPr>
            <p:nvPr/>
          </p:nvCxnSpPr>
          <p:spPr>
            <a:xfrm flipV="1">
              <a:off x="7646194" y="6474206"/>
              <a:ext cx="293841" cy="2794"/>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15" name="Straight Connector 1114">
              <a:extLst>
                <a:ext uri="{FF2B5EF4-FFF2-40B4-BE49-F238E27FC236}">
                  <a16:creationId xmlns:a16="http://schemas.microsoft.com/office/drawing/2014/main" id="{A7DFB8B7-5F94-843D-DCD1-F0FEC1316A0A}"/>
                </a:ext>
              </a:extLst>
            </p:cNvPr>
            <p:cNvCxnSpPr>
              <a:cxnSpLocks/>
            </p:cNvCxnSpPr>
            <p:nvPr/>
          </p:nvCxnSpPr>
          <p:spPr>
            <a:xfrm flipV="1">
              <a:off x="7646194" y="3388573"/>
              <a:ext cx="283121" cy="2327"/>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20" name="Straight Connector 1119">
              <a:extLst>
                <a:ext uri="{FF2B5EF4-FFF2-40B4-BE49-F238E27FC236}">
                  <a16:creationId xmlns:a16="http://schemas.microsoft.com/office/drawing/2014/main" id="{365E71A9-8CFD-B407-D44B-586D23B33C8A}"/>
                </a:ext>
              </a:extLst>
            </p:cNvPr>
            <p:cNvCxnSpPr>
              <a:cxnSpLocks/>
            </p:cNvCxnSpPr>
            <p:nvPr/>
          </p:nvCxnSpPr>
          <p:spPr>
            <a:xfrm>
              <a:off x="7646194" y="3626644"/>
              <a:ext cx="283579" cy="737"/>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42" name="Straight Connector 1141">
              <a:extLst>
                <a:ext uri="{FF2B5EF4-FFF2-40B4-BE49-F238E27FC236}">
                  <a16:creationId xmlns:a16="http://schemas.microsoft.com/office/drawing/2014/main" id="{0604A004-EF7C-D4AD-B0A5-2716DF921A64}"/>
                </a:ext>
              </a:extLst>
            </p:cNvPr>
            <p:cNvCxnSpPr>
              <a:cxnSpLocks/>
            </p:cNvCxnSpPr>
            <p:nvPr/>
          </p:nvCxnSpPr>
          <p:spPr>
            <a:xfrm>
              <a:off x="7646194" y="2262188"/>
              <a:ext cx="446769" cy="2990"/>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12" name="Straight Connector 1111">
              <a:extLst>
                <a:ext uri="{FF2B5EF4-FFF2-40B4-BE49-F238E27FC236}">
                  <a16:creationId xmlns:a16="http://schemas.microsoft.com/office/drawing/2014/main" id="{F174DB63-D322-CDA7-E886-EC01E613531B}"/>
                </a:ext>
              </a:extLst>
            </p:cNvPr>
            <p:cNvCxnSpPr>
              <a:cxnSpLocks/>
            </p:cNvCxnSpPr>
            <p:nvPr/>
          </p:nvCxnSpPr>
          <p:spPr>
            <a:xfrm>
              <a:off x="7646194" y="2493169"/>
              <a:ext cx="444388" cy="6661"/>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51" name="Straight Connector 1150">
              <a:extLst>
                <a:ext uri="{FF2B5EF4-FFF2-40B4-BE49-F238E27FC236}">
                  <a16:creationId xmlns:a16="http://schemas.microsoft.com/office/drawing/2014/main" id="{DEBDF8D3-8360-02F2-0902-09600B7CA2EB}"/>
                </a:ext>
              </a:extLst>
            </p:cNvPr>
            <p:cNvCxnSpPr>
              <a:cxnSpLocks/>
            </p:cNvCxnSpPr>
            <p:nvPr/>
          </p:nvCxnSpPr>
          <p:spPr>
            <a:xfrm flipV="1">
              <a:off x="7650956" y="4339544"/>
              <a:ext cx="282494" cy="1475"/>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59" name="Straight Connector 1158">
              <a:extLst>
                <a:ext uri="{FF2B5EF4-FFF2-40B4-BE49-F238E27FC236}">
                  <a16:creationId xmlns:a16="http://schemas.microsoft.com/office/drawing/2014/main" id="{2472C066-AD5C-B817-3491-91840348F160}"/>
                </a:ext>
              </a:extLst>
            </p:cNvPr>
            <p:cNvCxnSpPr>
              <a:cxnSpLocks/>
            </p:cNvCxnSpPr>
            <p:nvPr/>
          </p:nvCxnSpPr>
          <p:spPr>
            <a:xfrm flipV="1">
              <a:off x="7646194" y="1341167"/>
              <a:ext cx="444388" cy="1858"/>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61" name="Straight Connector 1160">
              <a:extLst>
                <a:ext uri="{FF2B5EF4-FFF2-40B4-BE49-F238E27FC236}">
                  <a16:creationId xmlns:a16="http://schemas.microsoft.com/office/drawing/2014/main" id="{3D7719D9-91E4-3F47-9A90-8085D1A73F7A}"/>
                </a:ext>
              </a:extLst>
            </p:cNvPr>
            <p:cNvCxnSpPr>
              <a:cxnSpLocks/>
            </p:cNvCxnSpPr>
            <p:nvPr/>
          </p:nvCxnSpPr>
          <p:spPr>
            <a:xfrm>
              <a:off x="8078674" y="1327410"/>
              <a:ext cx="0" cy="512583"/>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80" name="Straight Connector 1179">
              <a:extLst>
                <a:ext uri="{FF2B5EF4-FFF2-40B4-BE49-F238E27FC236}">
                  <a16:creationId xmlns:a16="http://schemas.microsoft.com/office/drawing/2014/main" id="{620BAB3B-D151-5735-1089-0B8A8D56938B}"/>
                </a:ext>
              </a:extLst>
            </p:cNvPr>
            <p:cNvCxnSpPr>
              <a:cxnSpLocks/>
            </p:cNvCxnSpPr>
            <p:nvPr/>
          </p:nvCxnSpPr>
          <p:spPr>
            <a:xfrm>
              <a:off x="7799097" y="981474"/>
              <a:ext cx="0" cy="560692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768CF22E-B87F-66F8-1D8B-382C1EBEEB7D}"/>
                </a:ext>
              </a:extLst>
            </p:cNvPr>
            <p:cNvCxnSpPr>
              <a:cxnSpLocks/>
            </p:cNvCxnSpPr>
            <p:nvPr/>
          </p:nvCxnSpPr>
          <p:spPr>
            <a:xfrm>
              <a:off x="7929315" y="1154193"/>
              <a:ext cx="0" cy="167778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DF38F49A-10CF-DC81-7922-DBD358288E02}"/>
                </a:ext>
              </a:extLst>
            </p:cNvPr>
            <p:cNvCxnSpPr>
              <a:cxnSpLocks/>
            </p:cNvCxnSpPr>
            <p:nvPr/>
          </p:nvCxnSpPr>
          <p:spPr>
            <a:xfrm>
              <a:off x="7921017" y="4923700"/>
              <a:ext cx="0" cy="167778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E7AB1D08-A11A-8A6E-8321-8BC6BC91DCCF}"/>
                </a:ext>
              </a:extLst>
            </p:cNvPr>
            <p:cNvCxnSpPr>
              <a:cxnSpLocks/>
            </p:cNvCxnSpPr>
            <p:nvPr/>
          </p:nvCxnSpPr>
          <p:spPr>
            <a:xfrm>
              <a:off x="7931018" y="3929765"/>
              <a:ext cx="0" cy="61701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F04DF66F-D6A4-783D-654B-F9C02DEA80C1}"/>
                </a:ext>
              </a:extLst>
            </p:cNvPr>
            <p:cNvCxnSpPr>
              <a:cxnSpLocks/>
            </p:cNvCxnSpPr>
            <p:nvPr/>
          </p:nvCxnSpPr>
          <p:spPr>
            <a:xfrm>
              <a:off x="7931017" y="3211289"/>
              <a:ext cx="0" cy="61701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44" name="Group 43">
            <a:extLst>
              <a:ext uri="{FF2B5EF4-FFF2-40B4-BE49-F238E27FC236}">
                <a16:creationId xmlns:a16="http://schemas.microsoft.com/office/drawing/2014/main" id="{9096817D-1298-FF3B-BEE0-05B495FF1622}"/>
              </a:ext>
            </a:extLst>
          </p:cNvPr>
          <p:cNvGrpSpPr/>
          <p:nvPr/>
        </p:nvGrpSpPr>
        <p:grpSpPr>
          <a:xfrm>
            <a:off x="2324481" y="1546116"/>
            <a:ext cx="949813" cy="4369785"/>
            <a:chOff x="2324481" y="1546116"/>
            <a:chExt cx="949813" cy="4369785"/>
          </a:xfrm>
        </p:grpSpPr>
        <p:grpSp>
          <p:nvGrpSpPr>
            <p:cNvPr id="1045" name="Group 1044">
              <a:extLst>
                <a:ext uri="{FF2B5EF4-FFF2-40B4-BE49-F238E27FC236}">
                  <a16:creationId xmlns:a16="http://schemas.microsoft.com/office/drawing/2014/main" id="{BEC7CFB7-17EE-F57C-3E90-728A074141BA}"/>
                </a:ext>
              </a:extLst>
            </p:cNvPr>
            <p:cNvGrpSpPr/>
            <p:nvPr/>
          </p:nvGrpSpPr>
          <p:grpSpPr>
            <a:xfrm>
              <a:off x="2336022" y="2133237"/>
              <a:ext cx="301686" cy="369332"/>
              <a:chOff x="-23321" y="641961"/>
              <a:chExt cx="301686" cy="369332"/>
            </a:xfrm>
          </p:grpSpPr>
          <p:sp>
            <p:nvSpPr>
              <p:cNvPr id="1046" name="Rectangle 1045">
                <a:extLst>
                  <a:ext uri="{FF2B5EF4-FFF2-40B4-BE49-F238E27FC236}">
                    <a16:creationId xmlns:a16="http://schemas.microsoft.com/office/drawing/2014/main" id="{D2004741-F258-D04F-EF3C-073373E0330B}"/>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7" name="TextBox 1046">
                <a:extLst>
                  <a:ext uri="{FF2B5EF4-FFF2-40B4-BE49-F238E27FC236}">
                    <a16:creationId xmlns:a16="http://schemas.microsoft.com/office/drawing/2014/main" id="{0D30EFA6-FE8C-E3F2-9F58-4AF1619C841F}"/>
                  </a:ext>
                </a:extLst>
              </p:cNvPr>
              <p:cNvSpPr txBox="1"/>
              <p:nvPr/>
            </p:nvSpPr>
            <p:spPr>
              <a:xfrm>
                <a:off x="-23321" y="641961"/>
                <a:ext cx="301686" cy="369332"/>
              </a:xfrm>
              <a:prstGeom prst="rect">
                <a:avLst/>
              </a:prstGeom>
              <a:noFill/>
            </p:spPr>
            <p:txBody>
              <a:bodyPr wrap="none" rtlCol="0">
                <a:spAutoFit/>
              </a:bodyPr>
              <a:lstStyle/>
              <a:p>
                <a:r>
                  <a:rPr lang="en-US" b="1" dirty="0"/>
                  <a:t>1</a:t>
                </a:r>
              </a:p>
            </p:txBody>
          </p:sp>
        </p:grpSp>
        <p:grpSp>
          <p:nvGrpSpPr>
            <p:cNvPr id="1057" name="Group 1056">
              <a:extLst>
                <a:ext uri="{FF2B5EF4-FFF2-40B4-BE49-F238E27FC236}">
                  <a16:creationId xmlns:a16="http://schemas.microsoft.com/office/drawing/2014/main" id="{BEEE3BA9-D5F9-49F6-06F3-ECA0067AA709}"/>
                </a:ext>
              </a:extLst>
            </p:cNvPr>
            <p:cNvGrpSpPr/>
            <p:nvPr/>
          </p:nvGrpSpPr>
          <p:grpSpPr>
            <a:xfrm>
              <a:off x="2336022" y="2370346"/>
              <a:ext cx="301686" cy="369332"/>
              <a:chOff x="-23321" y="641961"/>
              <a:chExt cx="301686" cy="369332"/>
            </a:xfrm>
          </p:grpSpPr>
          <p:sp>
            <p:nvSpPr>
              <p:cNvPr id="1058" name="Rectangle 1057">
                <a:extLst>
                  <a:ext uri="{FF2B5EF4-FFF2-40B4-BE49-F238E27FC236}">
                    <a16:creationId xmlns:a16="http://schemas.microsoft.com/office/drawing/2014/main" id="{41155700-2A59-B306-3347-55C272340CC1}"/>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9" name="TextBox 1058">
                <a:extLst>
                  <a:ext uri="{FF2B5EF4-FFF2-40B4-BE49-F238E27FC236}">
                    <a16:creationId xmlns:a16="http://schemas.microsoft.com/office/drawing/2014/main" id="{222BA7B3-138A-B8BA-D82B-A04F837BBFDD}"/>
                  </a:ext>
                </a:extLst>
              </p:cNvPr>
              <p:cNvSpPr txBox="1"/>
              <p:nvPr/>
            </p:nvSpPr>
            <p:spPr>
              <a:xfrm>
                <a:off x="-23321" y="641961"/>
                <a:ext cx="301686" cy="369332"/>
              </a:xfrm>
              <a:prstGeom prst="rect">
                <a:avLst/>
              </a:prstGeom>
              <a:noFill/>
            </p:spPr>
            <p:txBody>
              <a:bodyPr wrap="none" rtlCol="0">
                <a:spAutoFit/>
              </a:bodyPr>
              <a:lstStyle/>
              <a:p>
                <a:r>
                  <a:rPr lang="en-US" b="1" dirty="0"/>
                  <a:t>4</a:t>
                </a:r>
              </a:p>
            </p:txBody>
          </p:sp>
        </p:grpSp>
        <p:cxnSp>
          <p:nvCxnSpPr>
            <p:cNvPr id="1060" name="Straight Connector 1059">
              <a:extLst>
                <a:ext uri="{FF2B5EF4-FFF2-40B4-BE49-F238E27FC236}">
                  <a16:creationId xmlns:a16="http://schemas.microsoft.com/office/drawing/2014/main" id="{2333AA1A-88D8-2790-FB94-A77622A69734}"/>
                </a:ext>
              </a:extLst>
            </p:cNvPr>
            <p:cNvCxnSpPr>
              <a:cxnSpLocks/>
            </p:cNvCxnSpPr>
            <p:nvPr/>
          </p:nvCxnSpPr>
          <p:spPr>
            <a:xfrm flipV="1">
              <a:off x="2613025" y="2553795"/>
              <a:ext cx="467594" cy="2080"/>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grpSp>
          <p:nvGrpSpPr>
            <p:cNvPr id="1066" name="Group 1065">
              <a:extLst>
                <a:ext uri="{FF2B5EF4-FFF2-40B4-BE49-F238E27FC236}">
                  <a16:creationId xmlns:a16="http://schemas.microsoft.com/office/drawing/2014/main" id="{50A18E51-9609-D24B-DDF1-928122F1F5C9}"/>
                </a:ext>
              </a:extLst>
            </p:cNvPr>
            <p:cNvGrpSpPr/>
            <p:nvPr/>
          </p:nvGrpSpPr>
          <p:grpSpPr>
            <a:xfrm>
              <a:off x="2324481" y="5355419"/>
              <a:ext cx="301686" cy="369332"/>
              <a:chOff x="-23321" y="641961"/>
              <a:chExt cx="301686" cy="369332"/>
            </a:xfrm>
          </p:grpSpPr>
          <p:sp>
            <p:nvSpPr>
              <p:cNvPr id="1067" name="Rectangle 1066">
                <a:extLst>
                  <a:ext uri="{FF2B5EF4-FFF2-40B4-BE49-F238E27FC236}">
                    <a16:creationId xmlns:a16="http://schemas.microsoft.com/office/drawing/2014/main" id="{DE237BA3-4D05-97D7-CDE3-D215217E12B6}"/>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8" name="TextBox 1067">
                <a:extLst>
                  <a:ext uri="{FF2B5EF4-FFF2-40B4-BE49-F238E27FC236}">
                    <a16:creationId xmlns:a16="http://schemas.microsoft.com/office/drawing/2014/main" id="{AADA9BFB-4B63-75A9-F7C7-E2D2AF96CF8C}"/>
                  </a:ext>
                </a:extLst>
              </p:cNvPr>
              <p:cNvSpPr txBox="1"/>
              <p:nvPr/>
            </p:nvSpPr>
            <p:spPr>
              <a:xfrm>
                <a:off x="-23321" y="641961"/>
                <a:ext cx="301686" cy="369332"/>
              </a:xfrm>
              <a:prstGeom prst="rect">
                <a:avLst/>
              </a:prstGeom>
              <a:noFill/>
            </p:spPr>
            <p:txBody>
              <a:bodyPr wrap="none" rtlCol="0">
                <a:spAutoFit/>
              </a:bodyPr>
              <a:lstStyle/>
              <a:p>
                <a:r>
                  <a:rPr lang="en-US" b="1" dirty="0"/>
                  <a:t>5</a:t>
                </a:r>
              </a:p>
            </p:txBody>
          </p:sp>
        </p:grpSp>
        <p:cxnSp>
          <p:nvCxnSpPr>
            <p:cNvPr id="1069" name="Straight Connector 1068">
              <a:extLst>
                <a:ext uri="{FF2B5EF4-FFF2-40B4-BE49-F238E27FC236}">
                  <a16:creationId xmlns:a16="http://schemas.microsoft.com/office/drawing/2014/main" id="{43C467B1-3792-52F8-61BF-70B19F6075E6}"/>
                </a:ext>
              </a:extLst>
            </p:cNvPr>
            <p:cNvCxnSpPr>
              <a:cxnSpLocks/>
            </p:cNvCxnSpPr>
            <p:nvPr/>
          </p:nvCxnSpPr>
          <p:spPr>
            <a:xfrm>
              <a:off x="2603500" y="5537200"/>
              <a:ext cx="611202" cy="2885"/>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24" name="Straight Connector 1123">
              <a:extLst>
                <a:ext uri="{FF2B5EF4-FFF2-40B4-BE49-F238E27FC236}">
                  <a16:creationId xmlns:a16="http://schemas.microsoft.com/office/drawing/2014/main" id="{B9890E9E-189A-EA79-F3F2-ED0BF0CA3B39}"/>
                </a:ext>
              </a:extLst>
            </p:cNvPr>
            <p:cNvCxnSpPr>
              <a:cxnSpLocks/>
            </p:cNvCxnSpPr>
            <p:nvPr/>
          </p:nvCxnSpPr>
          <p:spPr>
            <a:xfrm flipV="1">
              <a:off x="2609850" y="2326412"/>
              <a:ext cx="470769" cy="4038"/>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30" name="Straight Connector 1129">
              <a:extLst>
                <a:ext uri="{FF2B5EF4-FFF2-40B4-BE49-F238E27FC236}">
                  <a16:creationId xmlns:a16="http://schemas.microsoft.com/office/drawing/2014/main" id="{8BA64227-655A-7427-E7B2-86AB240631CD}"/>
                </a:ext>
              </a:extLst>
            </p:cNvPr>
            <p:cNvCxnSpPr>
              <a:cxnSpLocks/>
            </p:cNvCxnSpPr>
            <p:nvPr/>
          </p:nvCxnSpPr>
          <p:spPr>
            <a:xfrm>
              <a:off x="2635250" y="4178300"/>
              <a:ext cx="605707" cy="4147"/>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grpSp>
          <p:nvGrpSpPr>
            <p:cNvPr id="1131" name="Group 1130">
              <a:extLst>
                <a:ext uri="{FF2B5EF4-FFF2-40B4-BE49-F238E27FC236}">
                  <a16:creationId xmlns:a16="http://schemas.microsoft.com/office/drawing/2014/main" id="{1DF0DBA0-9AE6-8720-5967-68BB65880D06}"/>
                </a:ext>
              </a:extLst>
            </p:cNvPr>
            <p:cNvGrpSpPr/>
            <p:nvPr/>
          </p:nvGrpSpPr>
          <p:grpSpPr>
            <a:xfrm>
              <a:off x="2351647" y="3997781"/>
              <a:ext cx="301686" cy="369332"/>
              <a:chOff x="-23321" y="641961"/>
              <a:chExt cx="301686" cy="369332"/>
            </a:xfrm>
          </p:grpSpPr>
          <p:sp>
            <p:nvSpPr>
              <p:cNvPr id="1132" name="Rectangle 1131">
                <a:extLst>
                  <a:ext uri="{FF2B5EF4-FFF2-40B4-BE49-F238E27FC236}">
                    <a16:creationId xmlns:a16="http://schemas.microsoft.com/office/drawing/2014/main" id="{83D8675C-7943-DA98-AC2E-B614DDD67D8A}"/>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3" name="TextBox 1132">
                <a:extLst>
                  <a:ext uri="{FF2B5EF4-FFF2-40B4-BE49-F238E27FC236}">
                    <a16:creationId xmlns:a16="http://schemas.microsoft.com/office/drawing/2014/main" id="{0AA18D6D-5B3C-BCEA-715A-FB7041F80E96}"/>
                  </a:ext>
                </a:extLst>
              </p:cNvPr>
              <p:cNvSpPr txBox="1"/>
              <p:nvPr/>
            </p:nvSpPr>
            <p:spPr>
              <a:xfrm>
                <a:off x="-23321" y="641961"/>
                <a:ext cx="301686" cy="369332"/>
              </a:xfrm>
              <a:prstGeom prst="rect">
                <a:avLst/>
              </a:prstGeom>
              <a:noFill/>
            </p:spPr>
            <p:txBody>
              <a:bodyPr wrap="none" rtlCol="0">
                <a:spAutoFit/>
              </a:bodyPr>
              <a:lstStyle/>
              <a:p>
                <a:r>
                  <a:rPr lang="en-US" b="1" dirty="0"/>
                  <a:t>7</a:t>
                </a:r>
              </a:p>
            </p:txBody>
          </p:sp>
        </p:grpSp>
        <p:cxnSp>
          <p:nvCxnSpPr>
            <p:cNvPr id="1135" name="Straight Connector 1134">
              <a:extLst>
                <a:ext uri="{FF2B5EF4-FFF2-40B4-BE49-F238E27FC236}">
                  <a16:creationId xmlns:a16="http://schemas.microsoft.com/office/drawing/2014/main" id="{C6C97D4A-4BA1-CBB3-62A9-8ADFA8A47427}"/>
                </a:ext>
              </a:extLst>
            </p:cNvPr>
            <p:cNvCxnSpPr>
              <a:cxnSpLocks/>
            </p:cNvCxnSpPr>
            <p:nvPr/>
          </p:nvCxnSpPr>
          <p:spPr>
            <a:xfrm>
              <a:off x="3224226" y="4163399"/>
              <a:ext cx="62" cy="1211988"/>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grpSp>
          <p:nvGrpSpPr>
            <p:cNvPr id="1164" name="Group 1163">
              <a:extLst>
                <a:ext uri="{FF2B5EF4-FFF2-40B4-BE49-F238E27FC236}">
                  <a16:creationId xmlns:a16="http://schemas.microsoft.com/office/drawing/2014/main" id="{86461788-DC6A-7855-BCE0-429F3A8557D9}"/>
                </a:ext>
              </a:extLst>
            </p:cNvPr>
            <p:cNvGrpSpPr/>
            <p:nvPr/>
          </p:nvGrpSpPr>
          <p:grpSpPr>
            <a:xfrm>
              <a:off x="2337861" y="2623054"/>
              <a:ext cx="301686" cy="369332"/>
              <a:chOff x="-23321" y="641961"/>
              <a:chExt cx="301686" cy="369332"/>
            </a:xfrm>
          </p:grpSpPr>
          <p:sp>
            <p:nvSpPr>
              <p:cNvPr id="1165" name="Rectangle 1164">
                <a:extLst>
                  <a:ext uri="{FF2B5EF4-FFF2-40B4-BE49-F238E27FC236}">
                    <a16:creationId xmlns:a16="http://schemas.microsoft.com/office/drawing/2014/main" id="{5AB0BC15-A01C-4651-1847-0A8F2FA624CA}"/>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6" name="TextBox 1165">
                <a:extLst>
                  <a:ext uri="{FF2B5EF4-FFF2-40B4-BE49-F238E27FC236}">
                    <a16:creationId xmlns:a16="http://schemas.microsoft.com/office/drawing/2014/main" id="{49E7C49F-08BC-7AE7-11F8-17036EE6E677}"/>
                  </a:ext>
                </a:extLst>
              </p:cNvPr>
              <p:cNvSpPr txBox="1"/>
              <p:nvPr/>
            </p:nvSpPr>
            <p:spPr>
              <a:xfrm>
                <a:off x="-23321" y="641961"/>
                <a:ext cx="301686" cy="369332"/>
              </a:xfrm>
              <a:prstGeom prst="rect">
                <a:avLst/>
              </a:prstGeom>
              <a:noFill/>
            </p:spPr>
            <p:txBody>
              <a:bodyPr wrap="none" rtlCol="0">
                <a:spAutoFit/>
              </a:bodyPr>
              <a:lstStyle/>
              <a:p>
                <a:r>
                  <a:rPr lang="en-US" b="1" dirty="0"/>
                  <a:t>5</a:t>
                </a:r>
              </a:p>
            </p:txBody>
          </p:sp>
        </p:grpSp>
        <p:cxnSp>
          <p:nvCxnSpPr>
            <p:cNvPr id="1167" name="Straight Connector 1166">
              <a:extLst>
                <a:ext uri="{FF2B5EF4-FFF2-40B4-BE49-F238E27FC236}">
                  <a16:creationId xmlns:a16="http://schemas.microsoft.com/office/drawing/2014/main" id="{FBC6127B-C778-8900-C8F8-0DFE439A139B}"/>
                </a:ext>
              </a:extLst>
            </p:cNvPr>
            <p:cNvCxnSpPr>
              <a:cxnSpLocks/>
            </p:cNvCxnSpPr>
            <p:nvPr/>
          </p:nvCxnSpPr>
          <p:spPr>
            <a:xfrm>
              <a:off x="2619375" y="2794000"/>
              <a:ext cx="654919" cy="5645"/>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grpSp>
          <p:nvGrpSpPr>
            <p:cNvPr id="1053" name="Group 1052">
              <a:extLst>
                <a:ext uri="{FF2B5EF4-FFF2-40B4-BE49-F238E27FC236}">
                  <a16:creationId xmlns:a16="http://schemas.microsoft.com/office/drawing/2014/main" id="{85C99FC6-DB25-2CFE-462A-E06893AAED74}"/>
                </a:ext>
              </a:extLst>
            </p:cNvPr>
            <p:cNvGrpSpPr/>
            <p:nvPr/>
          </p:nvGrpSpPr>
          <p:grpSpPr>
            <a:xfrm>
              <a:off x="2339197" y="2846973"/>
              <a:ext cx="301686" cy="369332"/>
              <a:chOff x="-23321" y="641961"/>
              <a:chExt cx="301686" cy="369332"/>
            </a:xfrm>
          </p:grpSpPr>
          <p:sp>
            <p:nvSpPr>
              <p:cNvPr id="1054" name="Rectangle 1053">
                <a:extLst>
                  <a:ext uri="{FF2B5EF4-FFF2-40B4-BE49-F238E27FC236}">
                    <a16:creationId xmlns:a16="http://schemas.microsoft.com/office/drawing/2014/main" id="{F624FFC9-1948-FAA4-8B6E-5ED6A8C1EAE0}"/>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5" name="TextBox 1054">
                <a:extLst>
                  <a:ext uri="{FF2B5EF4-FFF2-40B4-BE49-F238E27FC236}">
                    <a16:creationId xmlns:a16="http://schemas.microsoft.com/office/drawing/2014/main" id="{7792ADD0-D20F-F03E-66D3-C961904FF46B}"/>
                  </a:ext>
                </a:extLst>
              </p:cNvPr>
              <p:cNvSpPr txBox="1"/>
              <p:nvPr/>
            </p:nvSpPr>
            <p:spPr>
              <a:xfrm>
                <a:off x="-23321" y="641961"/>
                <a:ext cx="301686" cy="369332"/>
              </a:xfrm>
              <a:prstGeom prst="rect">
                <a:avLst/>
              </a:prstGeom>
              <a:noFill/>
            </p:spPr>
            <p:txBody>
              <a:bodyPr wrap="none" rtlCol="0">
                <a:spAutoFit/>
              </a:bodyPr>
              <a:lstStyle/>
              <a:p>
                <a:r>
                  <a:rPr lang="en-US" b="1" dirty="0"/>
                  <a:t>3</a:t>
                </a:r>
              </a:p>
            </p:txBody>
          </p:sp>
        </p:grpSp>
        <p:cxnSp>
          <p:nvCxnSpPr>
            <p:cNvPr id="1056" name="Straight Connector 1055">
              <a:extLst>
                <a:ext uri="{FF2B5EF4-FFF2-40B4-BE49-F238E27FC236}">
                  <a16:creationId xmlns:a16="http://schemas.microsoft.com/office/drawing/2014/main" id="{3690A012-8055-B40D-E50A-1156E5AA18BA}"/>
                </a:ext>
              </a:extLst>
            </p:cNvPr>
            <p:cNvCxnSpPr>
              <a:cxnSpLocks/>
            </p:cNvCxnSpPr>
            <p:nvPr/>
          </p:nvCxnSpPr>
          <p:spPr>
            <a:xfrm>
              <a:off x="2619375" y="3032125"/>
              <a:ext cx="550144" cy="111"/>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69" name="Straight Connector 1168">
              <a:extLst>
                <a:ext uri="{FF2B5EF4-FFF2-40B4-BE49-F238E27FC236}">
                  <a16:creationId xmlns:a16="http://schemas.microsoft.com/office/drawing/2014/main" id="{0D6A89C1-849B-8DC4-40A4-28D25E92EB36}"/>
                </a:ext>
              </a:extLst>
            </p:cNvPr>
            <p:cNvCxnSpPr>
              <a:cxnSpLocks/>
            </p:cNvCxnSpPr>
            <p:nvPr/>
          </p:nvCxnSpPr>
          <p:spPr>
            <a:xfrm>
              <a:off x="3198094" y="5523671"/>
              <a:ext cx="1400" cy="268435"/>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77" name="Straight Connector 1176">
              <a:extLst>
                <a:ext uri="{FF2B5EF4-FFF2-40B4-BE49-F238E27FC236}">
                  <a16:creationId xmlns:a16="http://schemas.microsoft.com/office/drawing/2014/main" id="{C783C8AE-BE92-C666-98AE-705F171AEFA1}"/>
                </a:ext>
              </a:extLst>
            </p:cNvPr>
            <p:cNvCxnSpPr>
              <a:cxnSpLocks/>
            </p:cNvCxnSpPr>
            <p:nvPr/>
          </p:nvCxnSpPr>
          <p:spPr>
            <a:xfrm>
              <a:off x="2774406" y="1546116"/>
              <a:ext cx="0" cy="436978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78" name="Straight Connector 1177">
              <a:extLst>
                <a:ext uri="{FF2B5EF4-FFF2-40B4-BE49-F238E27FC236}">
                  <a16:creationId xmlns:a16="http://schemas.microsoft.com/office/drawing/2014/main" id="{E1F57F9F-2565-EFED-09E2-33FA80F75C9F}"/>
                </a:ext>
              </a:extLst>
            </p:cNvPr>
            <p:cNvCxnSpPr>
              <a:cxnSpLocks/>
            </p:cNvCxnSpPr>
            <p:nvPr/>
          </p:nvCxnSpPr>
          <p:spPr>
            <a:xfrm>
              <a:off x="2897909" y="1746017"/>
              <a:ext cx="0" cy="416988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79" name="Straight Connector 1178">
              <a:extLst>
                <a:ext uri="{FF2B5EF4-FFF2-40B4-BE49-F238E27FC236}">
                  <a16:creationId xmlns:a16="http://schemas.microsoft.com/office/drawing/2014/main" id="{BB5E8CB3-2FEA-ED68-F754-043D5E60C690}"/>
                </a:ext>
              </a:extLst>
            </p:cNvPr>
            <p:cNvCxnSpPr>
              <a:cxnSpLocks/>
            </p:cNvCxnSpPr>
            <p:nvPr/>
          </p:nvCxnSpPr>
          <p:spPr>
            <a:xfrm>
              <a:off x="2987568" y="1945918"/>
              <a:ext cx="0" cy="396998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6450F358-66FF-3E3D-0BD1-5FC5F8FA5B12}"/>
                </a:ext>
              </a:extLst>
            </p:cNvPr>
            <p:cNvCxnSpPr>
              <a:cxnSpLocks/>
            </p:cNvCxnSpPr>
            <p:nvPr/>
          </p:nvCxnSpPr>
          <p:spPr>
            <a:xfrm>
              <a:off x="3088239" y="3956591"/>
              <a:ext cx="0" cy="195931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018656E2-44DF-16D5-1E24-DF52006F7034}"/>
                </a:ext>
              </a:extLst>
            </p:cNvPr>
            <p:cNvCxnSpPr>
              <a:cxnSpLocks/>
            </p:cNvCxnSpPr>
            <p:nvPr/>
          </p:nvCxnSpPr>
          <p:spPr>
            <a:xfrm>
              <a:off x="3080619" y="2133237"/>
              <a:ext cx="0" cy="176068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936396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8E6B8-8A1F-CBA5-E3BB-A814E8D6E4F7}"/>
              </a:ext>
            </a:extLst>
          </p:cNvPr>
          <p:cNvSpPr>
            <a:spLocks noGrp="1"/>
          </p:cNvSpPr>
          <p:nvPr>
            <p:ph type="title"/>
          </p:nvPr>
        </p:nvSpPr>
        <p:spPr/>
        <p:txBody>
          <a:bodyPr/>
          <a:lstStyle/>
          <a:p>
            <a:r>
              <a:rPr lang="en-US" dirty="0"/>
              <a:t>Count Matrix Importation</a:t>
            </a:r>
          </a:p>
        </p:txBody>
      </p:sp>
      <p:pic>
        <p:nvPicPr>
          <p:cNvPr id="1032" name="Picture 1031">
            <a:extLst>
              <a:ext uri="{FF2B5EF4-FFF2-40B4-BE49-F238E27FC236}">
                <a16:creationId xmlns:a16="http://schemas.microsoft.com/office/drawing/2014/main" id="{80516B8C-1D1A-F6C3-377B-DAADD35C64CE}"/>
              </a:ext>
            </a:extLst>
          </p:cNvPr>
          <p:cNvPicPr>
            <a:picLocks noChangeAspect="1"/>
          </p:cNvPicPr>
          <p:nvPr/>
        </p:nvPicPr>
        <p:blipFill>
          <a:blip r:embed="rId3"/>
          <a:stretch>
            <a:fillRect/>
          </a:stretch>
        </p:blipFill>
        <p:spPr>
          <a:xfrm>
            <a:off x="3149600" y="1176737"/>
            <a:ext cx="6077798" cy="790685"/>
          </a:xfrm>
          <a:prstGeom prst="rect">
            <a:avLst/>
          </a:prstGeom>
        </p:spPr>
      </p:pic>
      <p:sp>
        <p:nvSpPr>
          <p:cNvPr id="1033" name="TextBox 1032">
            <a:extLst>
              <a:ext uri="{FF2B5EF4-FFF2-40B4-BE49-F238E27FC236}">
                <a16:creationId xmlns:a16="http://schemas.microsoft.com/office/drawing/2014/main" id="{2BC0E9DB-1969-D1EC-AB60-0236744EB67E}"/>
              </a:ext>
            </a:extLst>
          </p:cNvPr>
          <p:cNvSpPr txBox="1"/>
          <p:nvPr/>
        </p:nvSpPr>
        <p:spPr>
          <a:xfrm>
            <a:off x="2963705" y="719949"/>
            <a:ext cx="5328959" cy="369332"/>
          </a:xfrm>
          <a:prstGeom prst="rect">
            <a:avLst/>
          </a:prstGeom>
          <a:noFill/>
        </p:spPr>
        <p:txBody>
          <a:bodyPr wrap="none" rtlCol="0">
            <a:spAutoFit/>
          </a:bodyPr>
          <a:lstStyle/>
          <a:p>
            <a:r>
              <a:rPr lang="en-US" dirty="0"/>
              <a:t>An initial minimal filtering can be used on importation</a:t>
            </a:r>
          </a:p>
        </p:txBody>
      </p:sp>
      <p:grpSp>
        <p:nvGrpSpPr>
          <p:cNvPr id="1120" name="Group 1119">
            <a:extLst>
              <a:ext uri="{FF2B5EF4-FFF2-40B4-BE49-F238E27FC236}">
                <a16:creationId xmlns:a16="http://schemas.microsoft.com/office/drawing/2014/main" id="{A5CC28F6-9732-5CEA-E33B-0075FF4F27DE}"/>
              </a:ext>
            </a:extLst>
          </p:cNvPr>
          <p:cNvGrpSpPr/>
          <p:nvPr/>
        </p:nvGrpSpPr>
        <p:grpSpPr>
          <a:xfrm>
            <a:off x="4364585" y="2097628"/>
            <a:ext cx="1234433" cy="1798320"/>
            <a:chOff x="5708950" y="2685082"/>
            <a:chExt cx="591362" cy="1107532"/>
          </a:xfrm>
        </p:grpSpPr>
        <p:sp>
          <p:nvSpPr>
            <p:cNvPr id="1099" name="Rectangle 1098">
              <a:extLst>
                <a:ext uri="{FF2B5EF4-FFF2-40B4-BE49-F238E27FC236}">
                  <a16:creationId xmlns:a16="http://schemas.microsoft.com/office/drawing/2014/main" id="{A405AC25-D826-9AA5-0F7F-AE86FC5929CB}"/>
                </a:ext>
              </a:extLst>
            </p:cNvPr>
            <p:cNvSpPr/>
            <p:nvPr/>
          </p:nvSpPr>
          <p:spPr>
            <a:xfrm>
              <a:off x="5716145" y="2702382"/>
              <a:ext cx="584167" cy="127267"/>
            </a:xfrm>
            <a:prstGeom prst="rect">
              <a:avLst/>
            </a:prstGeom>
            <a:solidFill>
              <a:schemeClr val="bg1"/>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0" name="Rectangle 1099">
              <a:extLst>
                <a:ext uri="{FF2B5EF4-FFF2-40B4-BE49-F238E27FC236}">
                  <a16:creationId xmlns:a16="http://schemas.microsoft.com/office/drawing/2014/main" id="{CF0F37DB-A9FF-4F3C-6FFA-9213C3FCAD44}"/>
                </a:ext>
              </a:extLst>
            </p:cNvPr>
            <p:cNvSpPr/>
            <p:nvPr/>
          </p:nvSpPr>
          <p:spPr>
            <a:xfrm>
              <a:off x="5716145" y="2829650"/>
              <a:ext cx="584166" cy="936341"/>
            </a:xfrm>
            <a:prstGeom prst="rect">
              <a:avLst/>
            </a:prstGeom>
            <a:solidFill>
              <a:schemeClr val="bg1"/>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1" name="TextBox 1100">
              <a:extLst>
                <a:ext uri="{FF2B5EF4-FFF2-40B4-BE49-F238E27FC236}">
                  <a16:creationId xmlns:a16="http://schemas.microsoft.com/office/drawing/2014/main" id="{7081DC9D-A903-1C19-85EC-1868FBBBAD03}"/>
                </a:ext>
              </a:extLst>
            </p:cNvPr>
            <p:cNvSpPr txBox="1"/>
            <p:nvPr/>
          </p:nvSpPr>
          <p:spPr>
            <a:xfrm rot="16200000">
              <a:off x="5615074" y="3231435"/>
              <a:ext cx="335503" cy="147751"/>
            </a:xfrm>
            <a:prstGeom prst="rect">
              <a:avLst/>
            </a:prstGeom>
            <a:noFill/>
          </p:spPr>
          <p:txBody>
            <a:bodyPr wrap="none" rtlCol="0">
              <a:spAutoFit/>
            </a:bodyPr>
            <a:lstStyle/>
            <a:p>
              <a:pPr algn="ctr"/>
              <a:r>
                <a:rPr lang="en-US" sz="900" b="1" dirty="0"/>
                <a:t>GENE</a:t>
              </a:r>
            </a:p>
          </p:txBody>
        </p:sp>
        <p:sp>
          <p:nvSpPr>
            <p:cNvPr id="1102" name="TextBox 1101">
              <a:extLst>
                <a:ext uri="{FF2B5EF4-FFF2-40B4-BE49-F238E27FC236}">
                  <a16:creationId xmlns:a16="http://schemas.microsoft.com/office/drawing/2014/main" id="{EA4256CF-7775-668B-5D1E-87EFFF838672}"/>
                </a:ext>
              </a:extLst>
            </p:cNvPr>
            <p:cNvSpPr txBox="1"/>
            <p:nvPr/>
          </p:nvSpPr>
          <p:spPr>
            <a:xfrm>
              <a:off x="5838985" y="2794907"/>
              <a:ext cx="340854" cy="173660"/>
            </a:xfrm>
            <a:prstGeom prst="rect">
              <a:avLst/>
            </a:prstGeom>
            <a:noFill/>
          </p:spPr>
          <p:txBody>
            <a:bodyPr wrap="none" rtlCol="0">
              <a:spAutoFit/>
            </a:bodyPr>
            <a:lstStyle/>
            <a:p>
              <a:pPr algn="ctr"/>
              <a:r>
                <a:rPr lang="en-US" sz="900" b="1" dirty="0"/>
                <a:t>COUNT</a:t>
              </a:r>
            </a:p>
          </p:txBody>
        </p:sp>
        <p:sp>
          <p:nvSpPr>
            <p:cNvPr id="1103" name="TextBox 1102">
              <a:extLst>
                <a:ext uri="{FF2B5EF4-FFF2-40B4-BE49-F238E27FC236}">
                  <a16:creationId xmlns:a16="http://schemas.microsoft.com/office/drawing/2014/main" id="{C51D0419-0905-9775-69F9-C1115C972394}"/>
                </a:ext>
              </a:extLst>
            </p:cNvPr>
            <p:cNvSpPr txBox="1"/>
            <p:nvPr/>
          </p:nvSpPr>
          <p:spPr>
            <a:xfrm>
              <a:off x="5838986" y="2685082"/>
              <a:ext cx="341880" cy="208392"/>
            </a:xfrm>
            <a:prstGeom prst="rect">
              <a:avLst/>
            </a:prstGeom>
            <a:noFill/>
          </p:spPr>
          <p:txBody>
            <a:bodyPr wrap="none" rtlCol="0">
              <a:spAutoFit/>
            </a:bodyPr>
            <a:lstStyle/>
            <a:p>
              <a:pPr algn="ctr"/>
              <a:r>
                <a:rPr lang="en-US" sz="1200" b="1" dirty="0"/>
                <a:t>Cell 2</a:t>
              </a:r>
            </a:p>
          </p:txBody>
        </p:sp>
        <p:grpSp>
          <p:nvGrpSpPr>
            <p:cNvPr id="1104" name="Group 1103">
              <a:extLst>
                <a:ext uri="{FF2B5EF4-FFF2-40B4-BE49-F238E27FC236}">
                  <a16:creationId xmlns:a16="http://schemas.microsoft.com/office/drawing/2014/main" id="{E84A8A6C-5F4B-9CC8-22AF-71669C3ACAE2}"/>
                </a:ext>
              </a:extLst>
            </p:cNvPr>
            <p:cNvGrpSpPr/>
            <p:nvPr/>
          </p:nvGrpSpPr>
          <p:grpSpPr>
            <a:xfrm>
              <a:off x="5748934" y="2959282"/>
              <a:ext cx="519560" cy="833332"/>
              <a:chOff x="563929" y="1066827"/>
              <a:chExt cx="519560" cy="833332"/>
            </a:xfrm>
          </p:grpSpPr>
          <p:cxnSp>
            <p:nvCxnSpPr>
              <p:cNvPr id="1105" name="Straight Connector 1104">
                <a:extLst>
                  <a:ext uri="{FF2B5EF4-FFF2-40B4-BE49-F238E27FC236}">
                    <a16:creationId xmlns:a16="http://schemas.microsoft.com/office/drawing/2014/main" id="{56D5EBC3-0156-A71A-D1D3-C1078B6889A7}"/>
                  </a:ext>
                </a:extLst>
              </p:cNvPr>
              <p:cNvCxnSpPr>
                <a:cxnSpLocks/>
              </p:cNvCxnSpPr>
              <p:nvPr/>
            </p:nvCxnSpPr>
            <p:spPr>
              <a:xfrm>
                <a:off x="626289" y="1066827"/>
                <a:ext cx="365760"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1106" name="Straight Connector 1105">
                <a:extLst>
                  <a:ext uri="{FF2B5EF4-FFF2-40B4-BE49-F238E27FC236}">
                    <a16:creationId xmlns:a16="http://schemas.microsoft.com/office/drawing/2014/main" id="{BADB3419-126E-F4A7-7048-DED7614B4C55}"/>
                  </a:ext>
                </a:extLst>
              </p:cNvPr>
              <p:cNvCxnSpPr>
                <a:cxnSpLocks/>
              </p:cNvCxnSpPr>
              <p:nvPr/>
            </p:nvCxnSpPr>
            <p:spPr>
              <a:xfrm>
                <a:off x="626289" y="1121563"/>
                <a:ext cx="320040"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1107" name="Straight Connector 1106">
                <a:extLst>
                  <a:ext uri="{FF2B5EF4-FFF2-40B4-BE49-F238E27FC236}">
                    <a16:creationId xmlns:a16="http://schemas.microsoft.com/office/drawing/2014/main" id="{614FE0BC-2EEB-A3F9-11CA-AC11C4679C03}"/>
                  </a:ext>
                </a:extLst>
              </p:cNvPr>
              <p:cNvCxnSpPr>
                <a:cxnSpLocks/>
              </p:cNvCxnSpPr>
              <p:nvPr/>
            </p:nvCxnSpPr>
            <p:spPr>
              <a:xfrm>
                <a:off x="626289" y="1176299"/>
                <a:ext cx="457200"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1108" name="Straight Connector 1107">
                <a:extLst>
                  <a:ext uri="{FF2B5EF4-FFF2-40B4-BE49-F238E27FC236}">
                    <a16:creationId xmlns:a16="http://schemas.microsoft.com/office/drawing/2014/main" id="{62504C4B-AF14-7A4E-2BBC-437DD2DCD599}"/>
                  </a:ext>
                </a:extLst>
              </p:cNvPr>
              <p:cNvCxnSpPr>
                <a:cxnSpLocks/>
              </p:cNvCxnSpPr>
              <p:nvPr/>
            </p:nvCxnSpPr>
            <p:spPr>
              <a:xfrm>
                <a:off x="626289" y="1231035"/>
                <a:ext cx="91440"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1109" name="Straight Connector 1108">
                <a:extLst>
                  <a:ext uri="{FF2B5EF4-FFF2-40B4-BE49-F238E27FC236}">
                    <a16:creationId xmlns:a16="http://schemas.microsoft.com/office/drawing/2014/main" id="{69C5CCD4-BA30-24EA-001F-260EE0A7ECC5}"/>
                  </a:ext>
                </a:extLst>
              </p:cNvPr>
              <p:cNvCxnSpPr>
                <a:cxnSpLocks/>
              </p:cNvCxnSpPr>
              <p:nvPr/>
            </p:nvCxnSpPr>
            <p:spPr>
              <a:xfrm>
                <a:off x="626289" y="1285771"/>
                <a:ext cx="9144"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1110" name="Straight Connector 1109">
                <a:extLst>
                  <a:ext uri="{FF2B5EF4-FFF2-40B4-BE49-F238E27FC236}">
                    <a16:creationId xmlns:a16="http://schemas.microsoft.com/office/drawing/2014/main" id="{C1BCF86D-278F-692E-DDB8-9E2EB8B7162D}"/>
                  </a:ext>
                </a:extLst>
              </p:cNvPr>
              <p:cNvCxnSpPr>
                <a:cxnSpLocks/>
              </p:cNvCxnSpPr>
              <p:nvPr/>
            </p:nvCxnSpPr>
            <p:spPr>
              <a:xfrm>
                <a:off x="626289" y="1340507"/>
                <a:ext cx="9144"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1111" name="Straight Connector 1110">
                <a:extLst>
                  <a:ext uri="{FF2B5EF4-FFF2-40B4-BE49-F238E27FC236}">
                    <a16:creationId xmlns:a16="http://schemas.microsoft.com/office/drawing/2014/main" id="{83641906-5C90-4B0F-DFBE-E7C6FB33A968}"/>
                  </a:ext>
                </a:extLst>
              </p:cNvPr>
              <p:cNvCxnSpPr>
                <a:cxnSpLocks/>
              </p:cNvCxnSpPr>
              <p:nvPr/>
            </p:nvCxnSpPr>
            <p:spPr>
              <a:xfrm>
                <a:off x="626289" y="1449979"/>
                <a:ext cx="9144"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1112" name="Straight Connector 1111">
                <a:extLst>
                  <a:ext uri="{FF2B5EF4-FFF2-40B4-BE49-F238E27FC236}">
                    <a16:creationId xmlns:a16="http://schemas.microsoft.com/office/drawing/2014/main" id="{1CFA5A37-21A6-597D-580B-5D61DFDF510F}"/>
                  </a:ext>
                </a:extLst>
              </p:cNvPr>
              <p:cNvCxnSpPr>
                <a:cxnSpLocks/>
              </p:cNvCxnSpPr>
              <p:nvPr/>
            </p:nvCxnSpPr>
            <p:spPr>
              <a:xfrm>
                <a:off x="626289" y="1559451"/>
                <a:ext cx="347472"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1113" name="Straight Connector 1112">
                <a:extLst>
                  <a:ext uri="{FF2B5EF4-FFF2-40B4-BE49-F238E27FC236}">
                    <a16:creationId xmlns:a16="http://schemas.microsoft.com/office/drawing/2014/main" id="{ACCD1061-4CDE-6C15-9F04-6EDAC9ABD9EA}"/>
                  </a:ext>
                </a:extLst>
              </p:cNvPr>
              <p:cNvCxnSpPr>
                <a:cxnSpLocks/>
              </p:cNvCxnSpPr>
              <p:nvPr/>
            </p:nvCxnSpPr>
            <p:spPr>
              <a:xfrm>
                <a:off x="626289" y="1395243"/>
                <a:ext cx="228600"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1114" name="Straight Connector 1113">
                <a:extLst>
                  <a:ext uri="{FF2B5EF4-FFF2-40B4-BE49-F238E27FC236}">
                    <a16:creationId xmlns:a16="http://schemas.microsoft.com/office/drawing/2014/main" id="{8333DBF2-8158-13CA-7DD1-8B37911A1E68}"/>
                  </a:ext>
                </a:extLst>
              </p:cNvPr>
              <p:cNvCxnSpPr>
                <a:cxnSpLocks/>
              </p:cNvCxnSpPr>
              <p:nvPr/>
            </p:nvCxnSpPr>
            <p:spPr>
              <a:xfrm>
                <a:off x="626289" y="1504715"/>
                <a:ext cx="301752"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1115" name="Straight Connector 1114">
                <a:extLst>
                  <a:ext uri="{FF2B5EF4-FFF2-40B4-BE49-F238E27FC236}">
                    <a16:creationId xmlns:a16="http://schemas.microsoft.com/office/drawing/2014/main" id="{0C2D6C0A-72BB-C699-76E8-944A374B08A2}"/>
                  </a:ext>
                </a:extLst>
              </p:cNvPr>
              <p:cNvCxnSpPr>
                <a:cxnSpLocks/>
              </p:cNvCxnSpPr>
              <p:nvPr/>
            </p:nvCxnSpPr>
            <p:spPr>
              <a:xfrm>
                <a:off x="626289" y="1614187"/>
                <a:ext cx="91440"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1116" name="Straight Connector 1115">
                <a:extLst>
                  <a:ext uri="{FF2B5EF4-FFF2-40B4-BE49-F238E27FC236}">
                    <a16:creationId xmlns:a16="http://schemas.microsoft.com/office/drawing/2014/main" id="{DDEB2D64-FDF2-19F8-E255-27504B10BC0A}"/>
                  </a:ext>
                </a:extLst>
              </p:cNvPr>
              <p:cNvCxnSpPr>
                <a:cxnSpLocks/>
              </p:cNvCxnSpPr>
              <p:nvPr/>
            </p:nvCxnSpPr>
            <p:spPr>
              <a:xfrm>
                <a:off x="626289" y="1668923"/>
                <a:ext cx="9144"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1117" name="Straight Connector 1116">
                <a:extLst>
                  <a:ext uri="{FF2B5EF4-FFF2-40B4-BE49-F238E27FC236}">
                    <a16:creationId xmlns:a16="http://schemas.microsoft.com/office/drawing/2014/main" id="{423A2F74-3351-70E4-77C3-7E941EE4E32F}"/>
                  </a:ext>
                </a:extLst>
              </p:cNvPr>
              <p:cNvCxnSpPr>
                <a:cxnSpLocks/>
              </p:cNvCxnSpPr>
              <p:nvPr/>
            </p:nvCxnSpPr>
            <p:spPr>
              <a:xfrm>
                <a:off x="626289" y="1723659"/>
                <a:ext cx="164592"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1118" name="Straight Connector 1117">
                <a:extLst>
                  <a:ext uri="{FF2B5EF4-FFF2-40B4-BE49-F238E27FC236}">
                    <a16:creationId xmlns:a16="http://schemas.microsoft.com/office/drawing/2014/main" id="{03F16CCB-3F13-C97C-02B0-AE7B3453F8C4}"/>
                  </a:ext>
                </a:extLst>
              </p:cNvPr>
              <p:cNvCxnSpPr>
                <a:cxnSpLocks/>
              </p:cNvCxnSpPr>
              <p:nvPr/>
            </p:nvCxnSpPr>
            <p:spPr>
              <a:xfrm>
                <a:off x="626289" y="1778396"/>
                <a:ext cx="9144"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sp>
            <p:nvSpPr>
              <p:cNvPr id="1119" name="TextBox 1118">
                <a:extLst>
                  <a:ext uri="{FF2B5EF4-FFF2-40B4-BE49-F238E27FC236}">
                    <a16:creationId xmlns:a16="http://schemas.microsoft.com/office/drawing/2014/main" id="{7F397939-0978-E23D-242F-3BF13B98A632}"/>
                  </a:ext>
                </a:extLst>
              </p:cNvPr>
              <p:cNvSpPr txBox="1"/>
              <p:nvPr/>
            </p:nvSpPr>
            <p:spPr>
              <a:xfrm>
                <a:off x="563929" y="1726499"/>
                <a:ext cx="170530" cy="173660"/>
              </a:xfrm>
              <a:prstGeom prst="rect">
                <a:avLst/>
              </a:prstGeom>
              <a:noFill/>
            </p:spPr>
            <p:txBody>
              <a:bodyPr wrap="none" rtlCol="0">
                <a:spAutoFit/>
              </a:bodyPr>
              <a:lstStyle/>
              <a:p>
                <a:pPr algn="ctr"/>
                <a:r>
                  <a:rPr lang="en-US" sz="900" b="1" dirty="0">
                    <a:solidFill>
                      <a:srgbClr val="C00000"/>
                    </a:solidFill>
                  </a:rPr>
                  <a:t>…</a:t>
                </a:r>
              </a:p>
            </p:txBody>
          </p:sp>
        </p:grpSp>
      </p:grpSp>
      <p:grpSp>
        <p:nvGrpSpPr>
          <p:cNvPr id="1034" name="Group 1033">
            <a:extLst>
              <a:ext uri="{FF2B5EF4-FFF2-40B4-BE49-F238E27FC236}">
                <a16:creationId xmlns:a16="http://schemas.microsoft.com/office/drawing/2014/main" id="{D2CC9453-170A-8E25-53AD-803997D766BB}"/>
              </a:ext>
            </a:extLst>
          </p:cNvPr>
          <p:cNvGrpSpPr/>
          <p:nvPr/>
        </p:nvGrpSpPr>
        <p:grpSpPr>
          <a:xfrm>
            <a:off x="2931997" y="2107494"/>
            <a:ext cx="1234445" cy="1798316"/>
            <a:chOff x="528906" y="793399"/>
            <a:chExt cx="567979" cy="1108609"/>
          </a:xfrm>
        </p:grpSpPr>
        <p:sp>
          <p:nvSpPr>
            <p:cNvPr id="1035" name="Rectangle 1034">
              <a:extLst>
                <a:ext uri="{FF2B5EF4-FFF2-40B4-BE49-F238E27FC236}">
                  <a16:creationId xmlns:a16="http://schemas.microsoft.com/office/drawing/2014/main" id="{CBF1E306-DF8D-7049-553A-C5E10EF0AB13}"/>
                </a:ext>
              </a:extLst>
            </p:cNvPr>
            <p:cNvSpPr/>
            <p:nvPr/>
          </p:nvSpPr>
          <p:spPr>
            <a:xfrm>
              <a:off x="531141" y="809928"/>
              <a:ext cx="565744" cy="131332"/>
            </a:xfrm>
            <a:prstGeom prst="rect">
              <a:avLst/>
            </a:prstGeom>
            <a:no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6" name="Rectangle 1035">
              <a:extLst>
                <a:ext uri="{FF2B5EF4-FFF2-40B4-BE49-F238E27FC236}">
                  <a16:creationId xmlns:a16="http://schemas.microsoft.com/office/drawing/2014/main" id="{E38C1489-28E4-7A06-131B-2FCD1A8EDD2F}"/>
                </a:ext>
              </a:extLst>
            </p:cNvPr>
            <p:cNvSpPr/>
            <p:nvPr/>
          </p:nvSpPr>
          <p:spPr>
            <a:xfrm>
              <a:off x="531141" y="941260"/>
              <a:ext cx="565744" cy="953326"/>
            </a:xfrm>
            <a:prstGeom prst="rect">
              <a:avLst/>
            </a:prstGeom>
            <a:no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7" name="TextBox 1036">
              <a:extLst>
                <a:ext uri="{FF2B5EF4-FFF2-40B4-BE49-F238E27FC236}">
                  <a16:creationId xmlns:a16="http://schemas.microsoft.com/office/drawing/2014/main" id="{52AD3560-D43E-3D80-2D80-1100B3DD448A}"/>
                </a:ext>
              </a:extLst>
            </p:cNvPr>
            <p:cNvSpPr txBox="1"/>
            <p:nvPr/>
          </p:nvSpPr>
          <p:spPr>
            <a:xfrm rot="16200000">
              <a:off x="429168" y="1339932"/>
              <a:ext cx="345320" cy="145843"/>
            </a:xfrm>
            <a:prstGeom prst="rect">
              <a:avLst/>
            </a:prstGeom>
            <a:noFill/>
          </p:spPr>
          <p:txBody>
            <a:bodyPr wrap="none" rtlCol="0">
              <a:spAutoFit/>
            </a:bodyPr>
            <a:lstStyle/>
            <a:p>
              <a:pPr algn="ctr"/>
              <a:r>
                <a:rPr lang="en-US" sz="900" b="1" dirty="0"/>
                <a:t>GENE</a:t>
              </a:r>
            </a:p>
          </p:txBody>
        </p:sp>
        <p:sp>
          <p:nvSpPr>
            <p:cNvPr id="1038" name="TextBox 1037">
              <a:extLst>
                <a:ext uri="{FF2B5EF4-FFF2-40B4-BE49-F238E27FC236}">
                  <a16:creationId xmlns:a16="http://schemas.microsoft.com/office/drawing/2014/main" id="{DF74B23A-89A2-35B2-E025-06E20E76951B}"/>
                </a:ext>
              </a:extLst>
            </p:cNvPr>
            <p:cNvSpPr txBox="1"/>
            <p:nvPr/>
          </p:nvSpPr>
          <p:spPr>
            <a:xfrm>
              <a:off x="653855" y="913647"/>
              <a:ext cx="336453" cy="178741"/>
            </a:xfrm>
            <a:prstGeom prst="rect">
              <a:avLst/>
            </a:prstGeom>
            <a:noFill/>
          </p:spPr>
          <p:txBody>
            <a:bodyPr wrap="none" rtlCol="0">
              <a:spAutoFit/>
            </a:bodyPr>
            <a:lstStyle/>
            <a:p>
              <a:pPr algn="ctr"/>
              <a:r>
                <a:rPr lang="en-US" sz="900" b="1" dirty="0"/>
                <a:t>COUNT</a:t>
              </a:r>
            </a:p>
          </p:txBody>
        </p:sp>
        <p:sp>
          <p:nvSpPr>
            <p:cNvPr id="1039" name="TextBox 1038">
              <a:extLst>
                <a:ext uri="{FF2B5EF4-FFF2-40B4-BE49-F238E27FC236}">
                  <a16:creationId xmlns:a16="http://schemas.microsoft.com/office/drawing/2014/main" id="{98117A33-F463-0130-848F-C593CD781983}"/>
                </a:ext>
              </a:extLst>
            </p:cNvPr>
            <p:cNvSpPr txBox="1"/>
            <p:nvPr/>
          </p:nvSpPr>
          <p:spPr>
            <a:xfrm>
              <a:off x="655275" y="793399"/>
              <a:ext cx="337466" cy="211380"/>
            </a:xfrm>
            <a:prstGeom prst="rect">
              <a:avLst/>
            </a:prstGeom>
            <a:noFill/>
          </p:spPr>
          <p:txBody>
            <a:bodyPr wrap="none" rtlCol="0">
              <a:spAutoFit/>
            </a:bodyPr>
            <a:lstStyle/>
            <a:p>
              <a:pPr algn="ctr"/>
              <a:r>
                <a:rPr lang="en-US" sz="1200" b="1" dirty="0"/>
                <a:t>Cell 1</a:t>
              </a:r>
            </a:p>
          </p:txBody>
        </p:sp>
        <p:grpSp>
          <p:nvGrpSpPr>
            <p:cNvPr id="1040" name="Group 1039">
              <a:extLst>
                <a:ext uri="{FF2B5EF4-FFF2-40B4-BE49-F238E27FC236}">
                  <a16:creationId xmlns:a16="http://schemas.microsoft.com/office/drawing/2014/main" id="{A312DE87-3594-04F3-CE25-423B0E547E24}"/>
                </a:ext>
              </a:extLst>
            </p:cNvPr>
            <p:cNvGrpSpPr/>
            <p:nvPr/>
          </p:nvGrpSpPr>
          <p:grpSpPr>
            <a:xfrm>
              <a:off x="563759" y="1066827"/>
              <a:ext cx="519730" cy="835181"/>
              <a:chOff x="563759" y="1066827"/>
              <a:chExt cx="519730" cy="835181"/>
            </a:xfrm>
          </p:grpSpPr>
          <p:cxnSp>
            <p:nvCxnSpPr>
              <p:cNvPr id="1041" name="Straight Connector 1040">
                <a:extLst>
                  <a:ext uri="{FF2B5EF4-FFF2-40B4-BE49-F238E27FC236}">
                    <a16:creationId xmlns:a16="http://schemas.microsoft.com/office/drawing/2014/main" id="{850CEC51-8D7A-2A59-F763-E62EECE681F4}"/>
                  </a:ext>
                </a:extLst>
              </p:cNvPr>
              <p:cNvCxnSpPr>
                <a:cxnSpLocks/>
              </p:cNvCxnSpPr>
              <p:nvPr/>
            </p:nvCxnSpPr>
            <p:spPr>
              <a:xfrm>
                <a:off x="626289" y="1066827"/>
                <a:ext cx="914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42" name="Straight Connector 1041">
                <a:extLst>
                  <a:ext uri="{FF2B5EF4-FFF2-40B4-BE49-F238E27FC236}">
                    <a16:creationId xmlns:a16="http://schemas.microsoft.com/office/drawing/2014/main" id="{52900042-C0E3-9A7C-FCDB-ED076222ABF7}"/>
                  </a:ext>
                </a:extLst>
              </p:cNvPr>
              <p:cNvCxnSpPr>
                <a:cxnSpLocks/>
              </p:cNvCxnSpPr>
              <p:nvPr/>
            </p:nvCxnSpPr>
            <p:spPr>
              <a:xfrm>
                <a:off x="626289" y="1121563"/>
                <a:ext cx="41148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43" name="Straight Connector 1042">
                <a:extLst>
                  <a:ext uri="{FF2B5EF4-FFF2-40B4-BE49-F238E27FC236}">
                    <a16:creationId xmlns:a16="http://schemas.microsoft.com/office/drawing/2014/main" id="{67B484F0-008B-07F8-36EC-F204BB7BE3E7}"/>
                  </a:ext>
                </a:extLst>
              </p:cNvPr>
              <p:cNvCxnSpPr>
                <a:cxnSpLocks/>
              </p:cNvCxnSpPr>
              <p:nvPr/>
            </p:nvCxnSpPr>
            <p:spPr>
              <a:xfrm>
                <a:off x="626289" y="1176299"/>
                <a:ext cx="45720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44" name="Straight Connector 1043">
                <a:extLst>
                  <a:ext uri="{FF2B5EF4-FFF2-40B4-BE49-F238E27FC236}">
                    <a16:creationId xmlns:a16="http://schemas.microsoft.com/office/drawing/2014/main" id="{B1D05F54-752D-5650-6C08-B0768059116E}"/>
                  </a:ext>
                </a:extLst>
              </p:cNvPr>
              <p:cNvCxnSpPr>
                <a:cxnSpLocks/>
              </p:cNvCxnSpPr>
              <p:nvPr/>
            </p:nvCxnSpPr>
            <p:spPr>
              <a:xfrm>
                <a:off x="626289" y="1231035"/>
                <a:ext cx="9144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45" name="Straight Connector 1044">
                <a:extLst>
                  <a:ext uri="{FF2B5EF4-FFF2-40B4-BE49-F238E27FC236}">
                    <a16:creationId xmlns:a16="http://schemas.microsoft.com/office/drawing/2014/main" id="{838B9AF9-6450-8A3C-1BDF-D75DB114E76B}"/>
                  </a:ext>
                </a:extLst>
              </p:cNvPr>
              <p:cNvCxnSpPr>
                <a:cxnSpLocks/>
              </p:cNvCxnSpPr>
              <p:nvPr/>
            </p:nvCxnSpPr>
            <p:spPr>
              <a:xfrm>
                <a:off x="626289" y="1285771"/>
                <a:ext cx="914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46" name="Straight Connector 1045">
                <a:extLst>
                  <a:ext uri="{FF2B5EF4-FFF2-40B4-BE49-F238E27FC236}">
                    <a16:creationId xmlns:a16="http://schemas.microsoft.com/office/drawing/2014/main" id="{22CE30CB-586D-C1C0-0DF1-CE0020DF2813}"/>
                  </a:ext>
                </a:extLst>
              </p:cNvPr>
              <p:cNvCxnSpPr>
                <a:cxnSpLocks/>
              </p:cNvCxnSpPr>
              <p:nvPr/>
            </p:nvCxnSpPr>
            <p:spPr>
              <a:xfrm>
                <a:off x="626289" y="1340507"/>
                <a:ext cx="914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47" name="Straight Connector 1046">
                <a:extLst>
                  <a:ext uri="{FF2B5EF4-FFF2-40B4-BE49-F238E27FC236}">
                    <a16:creationId xmlns:a16="http://schemas.microsoft.com/office/drawing/2014/main" id="{5C9F12AD-AB84-D3A0-2832-29BE2B038FE9}"/>
                  </a:ext>
                </a:extLst>
              </p:cNvPr>
              <p:cNvCxnSpPr>
                <a:cxnSpLocks/>
              </p:cNvCxnSpPr>
              <p:nvPr/>
            </p:nvCxnSpPr>
            <p:spPr>
              <a:xfrm>
                <a:off x="626289" y="1449979"/>
                <a:ext cx="914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48" name="Straight Connector 1047">
                <a:extLst>
                  <a:ext uri="{FF2B5EF4-FFF2-40B4-BE49-F238E27FC236}">
                    <a16:creationId xmlns:a16="http://schemas.microsoft.com/office/drawing/2014/main" id="{E2A083A5-9213-B710-22BB-50F090089EFC}"/>
                  </a:ext>
                </a:extLst>
              </p:cNvPr>
              <p:cNvCxnSpPr>
                <a:cxnSpLocks/>
              </p:cNvCxnSpPr>
              <p:nvPr/>
            </p:nvCxnSpPr>
            <p:spPr>
              <a:xfrm>
                <a:off x="626289" y="1559451"/>
                <a:ext cx="22860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49" name="Straight Connector 1048">
                <a:extLst>
                  <a:ext uri="{FF2B5EF4-FFF2-40B4-BE49-F238E27FC236}">
                    <a16:creationId xmlns:a16="http://schemas.microsoft.com/office/drawing/2014/main" id="{D23E971F-6677-BF63-EE00-86C70E323AC2}"/>
                  </a:ext>
                </a:extLst>
              </p:cNvPr>
              <p:cNvCxnSpPr>
                <a:cxnSpLocks/>
              </p:cNvCxnSpPr>
              <p:nvPr/>
            </p:nvCxnSpPr>
            <p:spPr>
              <a:xfrm>
                <a:off x="626289" y="1395243"/>
                <a:ext cx="45720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50" name="Straight Connector 1049">
                <a:extLst>
                  <a:ext uri="{FF2B5EF4-FFF2-40B4-BE49-F238E27FC236}">
                    <a16:creationId xmlns:a16="http://schemas.microsoft.com/office/drawing/2014/main" id="{252A6048-C7DB-FCA2-2789-3E87750BCC04}"/>
                  </a:ext>
                </a:extLst>
              </p:cNvPr>
              <p:cNvCxnSpPr>
                <a:cxnSpLocks/>
              </p:cNvCxnSpPr>
              <p:nvPr/>
            </p:nvCxnSpPr>
            <p:spPr>
              <a:xfrm>
                <a:off x="626289" y="1504715"/>
                <a:ext cx="41148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51" name="Straight Connector 1050">
                <a:extLst>
                  <a:ext uri="{FF2B5EF4-FFF2-40B4-BE49-F238E27FC236}">
                    <a16:creationId xmlns:a16="http://schemas.microsoft.com/office/drawing/2014/main" id="{DF32F77C-A660-C453-3D10-8DB0253826FF}"/>
                  </a:ext>
                </a:extLst>
              </p:cNvPr>
              <p:cNvCxnSpPr>
                <a:cxnSpLocks/>
              </p:cNvCxnSpPr>
              <p:nvPr/>
            </p:nvCxnSpPr>
            <p:spPr>
              <a:xfrm>
                <a:off x="626289" y="1614187"/>
                <a:ext cx="9144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52" name="Straight Connector 1051">
                <a:extLst>
                  <a:ext uri="{FF2B5EF4-FFF2-40B4-BE49-F238E27FC236}">
                    <a16:creationId xmlns:a16="http://schemas.microsoft.com/office/drawing/2014/main" id="{CAC5FFAE-963E-5119-8EF3-78E2913C300B}"/>
                  </a:ext>
                </a:extLst>
              </p:cNvPr>
              <p:cNvCxnSpPr>
                <a:cxnSpLocks/>
              </p:cNvCxnSpPr>
              <p:nvPr/>
            </p:nvCxnSpPr>
            <p:spPr>
              <a:xfrm>
                <a:off x="626289" y="1668923"/>
                <a:ext cx="914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53" name="Straight Connector 1052">
                <a:extLst>
                  <a:ext uri="{FF2B5EF4-FFF2-40B4-BE49-F238E27FC236}">
                    <a16:creationId xmlns:a16="http://schemas.microsoft.com/office/drawing/2014/main" id="{B58462F4-3CF1-A01A-657B-354348141CBB}"/>
                  </a:ext>
                </a:extLst>
              </p:cNvPr>
              <p:cNvCxnSpPr>
                <a:cxnSpLocks/>
              </p:cNvCxnSpPr>
              <p:nvPr/>
            </p:nvCxnSpPr>
            <p:spPr>
              <a:xfrm>
                <a:off x="626289" y="1723659"/>
                <a:ext cx="914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54" name="Straight Connector 1053">
                <a:extLst>
                  <a:ext uri="{FF2B5EF4-FFF2-40B4-BE49-F238E27FC236}">
                    <a16:creationId xmlns:a16="http://schemas.microsoft.com/office/drawing/2014/main" id="{70EFDF40-4802-49BF-C9A9-4DCF92AA7B96}"/>
                  </a:ext>
                </a:extLst>
              </p:cNvPr>
              <p:cNvCxnSpPr>
                <a:cxnSpLocks/>
              </p:cNvCxnSpPr>
              <p:nvPr/>
            </p:nvCxnSpPr>
            <p:spPr>
              <a:xfrm>
                <a:off x="626289" y="1778396"/>
                <a:ext cx="301752"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055" name="TextBox 1054">
                <a:extLst>
                  <a:ext uri="{FF2B5EF4-FFF2-40B4-BE49-F238E27FC236}">
                    <a16:creationId xmlns:a16="http://schemas.microsoft.com/office/drawing/2014/main" id="{4E5C38A2-9BC4-D7D3-4A9C-DF871CD1C4C8}"/>
                  </a:ext>
                </a:extLst>
              </p:cNvPr>
              <p:cNvSpPr txBox="1"/>
              <p:nvPr/>
            </p:nvSpPr>
            <p:spPr>
              <a:xfrm>
                <a:off x="563759" y="1725858"/>
                <a:ext cx="168328" cy="176150"/>
              </a:xfrm>
              <a:prstGeom prst="rect">
                <a:avLst/>
              </a:prstGeom>
              <a:noFill/>
            </p:spPr>
            <p:txBody>
              <a:bodyPr wrap="none" rtlCol="0">
                <a:spAutoFit/>
              </a:bodyPr>
              <a:lstStyle/>
              <a:p>
                <a:pPr algn="ctr"/>
                <a:r>
                  <a:rPr lang="en-US" sz="900" b="1" dirty="0">
                    <a:solidFill>
                      <a:srgbClr val="4472C4"/>
                    </a:solidFill>
                  </a:rPr>
                  <a:t>…</a:t>
                </a:r>
              </a:p>
            </p:txBody>
          </p:sp>
        </p:grpSp>
      </p:grpSp>
      <p:grpSp>
        <p:nvGrpSpPr>
          <p:cNvPr id="1187" name="Group 1186">
            <a:extLst>
              <a:ext uri="{FF2B5EF4-FFF2-40B4-BE49-F238E27FC236}">
                <a16:creationId xmlns:a16="http://schemas.microsoft.com/office/drawing/2014/main" id="{038C7797-09C8-D455-4358-57197E19DF82}"/>
              </a:ext>
            </a:extLst>
          </p:cNvPr>
          <p:cNvGrpSpPr/>
          <p:nvPr/>
        </p:nvGrpSpPr>
        <p:grpSpPr>
          <a:xfrm>
            <a:off x="5823016" y="2112868"/>
            <a:ext cx="1234440" cy="1783080"/>
            <a:chOff x="5511489" y="2617369"/>
            <a:chExt cx="923891" cy="1459676"/>
          </a:xfrm>
        </p:grpSpPr>
        <p:sp>
          <p:nvSpPr>
            <p:cNvPr id="1122" name="Rectangle 1121">
              <a:extLst>
                <a:ext uri="{FF2B5EF4-FFF2-40B4-BE49-F238E27FC236}">
                  <a16:creationId xmlns:a16="http://schemas.microsoft.com/office/drawing/2014/main" id="{8E47F308-8D39-CB55-8E5C-8D1C1296A098}"/>
                </a:ext>
              </a:extLst>
            </p:cNvPr>
            <p:cNvSpPr/>
            <p:nvPr/>
          </p:nvSpPr>
          <p:spPr>
            <a:xfrm>
              <a:off x="5522733" y="2627889"/>
              <a:ext cx="912647" cy="169166"/>
            </a:xfrm>
            <a:prstGeom prst="rect">
              <a:avLst/>
            </a:prstGeom>
            <a:solidFill>
              <a:schemeClr val="bg1"/>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3" name="Rectangle 1122">
              <a:extLst>
                <a:ext uri="{FF2B5EF4-FFF2-40B4-BE49-F238E27FC236}">
                  <a16:creationId xmlns:a16="http://schemas.microsoft.com/office/drawing/2014/main" id="{9B613CBB-142D-94FD-5FAF-1D5067F97537}"/>
                </a:ext>
              </a:extLst>
            </p:cNvPr>
            <p:cNvSpPr/>
            <p:nvPr/>
          </p:nvSpPr>
          <p:spPr>
            <a:xfrm>
              <a:off x="5522733" y="2797056"/>
              <a:ext cx="912645" cy="1244602"/>
            </a:xfrm>
            <a:prstGeom prst="rect">
              <a:avLst/>
            </a:prstGeom>
            <a:solidFill>
              <a:schemeClr val="bg1"/>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4" name="TextBox 1123">
              <a:extLst>
                <a:ext uri="{FF2B5EF4-FFF2-40B4-BE49-F238E27FC236}">
                  <a16:creationId xmlns:a16="http://schemas.microsoft.com/office/drawing/2014/main" id="{6FBC1D9D-8797-2DAE-D849-28B91D2D6FF3}"/>
                </a:ext>
              </a:extLst>
            </p:cNvPr>
            <p:cNvSpPr txBox="1"/>
            <p:nvPr/>
          </p:nvSpPr>
          <p:spPr>
            <a:xfrm rot="16200000">
              <a:off x="5403926" y="3313896"/>
              <a:ext cx="445957" cy="230832"/>
            </a:xfrm>
            <a:prstGeom prst="rect">
              <a:avLst/>
            </a:prstGeom>
            <a:noFill/>
          </p:spPr>
          <p:txBody>
            <a:bodyPr wrap="none" rtlCol="0">
              <a:spAutoFit/>
            </a:bodyPr>
            <a:lstStyle/>
            <a:p>
              <a:pPr algn="ctr"/>
              <a:r>
                <a:rPr lang="en-US" sz="900" b="1" dirty="0"/>
                <a:t>GENE</a:t>
              </a:r>
            </a:p>
          </p:txBody>
        </p:sp>
        <p:sp>
          <p:nvSpPr>
            <p:cNvPr id="1125" name="TextBox 1124">
              <a:extLst>
                <a:ext uri="{FF2B5EF4-FFF2-40B4-BE49-F238E27FC236}">
                  <a16:creationId xmlns:a16="http://schemas.microsoft.com/office/drawing/2014/main" id="{26F86E8A-107D-C388-DC9E-ED1D6DB4FFB4}"/>
                </a:ext>
              </a:extLst>
            </p:cNvPr>
            <p:cNvSpPr txBox="1"/>
            <p:nvPr/>
          </p:nvSpPr>
          <p:spPr>
            <a:xfrm>
              <a:off x="5714647" y="2750874"/>
              <a:ext cx="532518" cy="230832"/>
            </a:xfrm>
            <a:prstGeom prst="rect">
              <a:avLst/>
            </a:prstGeom>
            <a:noFill/>
          </p:spPr>
          <p:txBody>
            <a:bodyPr wrap="none" rtlCol="0">
              <a:spAutoFit/>
            </a:bodyPr>
            <a:lstStyle/>
            <a:p>
              <a:pPr algn="ctr"/>
              <a:r>
                <a:rPr lang="en-US" sz="900" b="1" dirty="0"/>
                <a:t>COUNT</a:t>
              </a:r>
            </a:p>
          </p:txBody>
        </p:sp>
        <p:sp>
          <p:nvSpPr>
            <p:cNvPr id="1126" name="TextBox 1125">
              <a:extLst>
                <a:ext uri="{FF2B5EF4-FFF2-40B4-BE49-F238E27FC236}">
                  <a16:creationId xmlns:a16="http://schemas.microsoft.com/office/drawing/2014/main" id="{5A6ADD7A-E952-C5BE-ACA2-A55824CF243C}"/>
                </a:ext>
              </a:extLst>
            </p:cNvPr>
            <p:cNvSpPr txBox="1"/>
            <p:nvPr/>
          </p:nvSpPr>
          <p:spPr>
            <a:xfrm>
              <a:off x="5714648" y="2617369"/>
              <a:ext cx="534121" cy="276999"/>
            </a:xfrm>
            <a:prstGeom prst="rect">
              <a:avLst/>
            </a:prstGeom>
            <a:noFill/>
          </p:spPr>
          <p:txBody>
            <a:bodyPr wrap="none" rtlCol="0">
              <a:spAutoFit/>
            </a:bodyPr>
            <a:lstStyle/>
            <a:p>
              <a:pPr algn="ctr"/>
              <a:r>
                <a:rPr lang="en-US" sz="1200" b="1" dirty="0"/>
                <a:t>Cell 3</a:t>
              </a:r>
            </a:p>
          </p:txBody>
        </p:sp>
        <p:grpSp>
          <p:nvGrpSpPr>
            <p:cNvPr id="1127" name="Group 1126">
              <a:extLst>
                <a:ext uri="{FF2B5EF4-FFF2-40B4-BE49-F238E27FC236}">
                  <a16:creationId xmlns:a16="http://schemas.microsoft.com/office/drawing/2014/main" id="{CE969336-100A-C41B-66FB-848F845897D0}"/>
                </a:ext>
              </a:extLst>
            </p:cNvPr>
            <p:cNvGrpSpPr/>
            <p:nvPr/>
          </p:nvGrpSpPr>
          <p:grpSpPr>
            <a:xfrm>
              <a:off x="5573960" y="2969365"/>
              <a:ext cx="417465" cy="1107680"/>
              <a:chOff x="563929" y="1066827"/>
              <a:chExt cx="267211" cy="833332"/>
            </a:xfrm>
          </p:grpSpPr>
          <p:cxnSp>
            <p:nvCxnSpPr>
              <p:cNvPr id="1128" name="Straight Connector 1127">
                <a:extLst>
                  <a:ext uri="{FF2B5EF4-FFF2-40B4-BE49-F238E27FC236}">
                    <a16:creationId xmlns:a16="http://schemas.microsoft.com/office/drawing/2014/main" id="{F0276546-1462-114D-D03C-651793D43435}"/>
                  </a:ext>
                </a:extLst>
              </p:cNvPr>
              <p:cNvCxnSpPr>
                <a:cxnSpLocks/>
              </p:cNvCxnSpPr>
              <p:nvPr/>
            </p:nvCxnSpPr>
            <p:spPr>
              <a:xfrm>
                <a:off x="626289" y="1066827"/>
                <a:ext cx="204851"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129" name="Straight Connector 1128">
                <a:extLst>
                  <a:ext uri="{FF2B5EF4-FFF2-40B4-BE49-F238E27FC236}">
                    <a16:creationId xmlns:a16="http://schemas.microsoft.com/office/drawing/2014/main" id="{8C985140-27BE-5E7D-3BFC-370CF244D2F3}"/>
                  </a:ext>
                </a:extLst>
              </p:cNvPr>
              <p:cNvCxnSpPr>
                <a:cxnSpLocks/>
              </p:cNvCxnSpPr>
              <p:nvPr/>
            </p:nvCxnSpPr>
            <p:spPr>
              <a:xfrm>
                <a:off x="626289" y="1121563"/>
                <a:ext cx="117058"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130" name="Straight Connector 1129">
                <a:extLst>
                  <a:ext uri="{FF2B5EF4-FFF2-40B4-BE49-F238E27FC236}">
                    <a16:creationId xmlns:a16="http://schemas.microsoft.com/office/drawing/2014/main" id="{8F8154D7-CDA0-2289-B801-78B8E7296BD7}"/>
                  </a:ext>
                </a:extLst>
              </p:cNvPr>
              <p:cNvCxnSpPr>
                <a:cxnSpLocks/>
              </p:cNvCxnSpPr>
              <p:nvPr/>
            </p:nvCxnSpPr>
            <p:spPr>
              <a:xfrm>
                <a:off x="626289" y="1176299"/>
                <a:ext cx="5853"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131" name="Straight Connector 1130">
                <a:extLst>
                  <a:ext uri="{FF2B5EF4-FFF2-40B4-BE49-F238E27FC236}">
                    <a16:creationId xmlns:a16="http://schemas.microsoft.com/office/drawing/2014/main" id="{CB46741D-5646-61A4-8CD2-B48372664D25}"/>
                  </a:ext>
                </a:extLst>
              </p:cNvPr>
              <p:cNvCxnSpPr>
                <a:cxnSpLocks/>
              </p:cNvCxnSpPr>
              <p:nvPr/>
            </p:nvCxnSpPr>
            <p:spPr>
              <a:xfrm>
                <a:off x="626289" y="1231035"/>
                <a:ext cx="91440"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132" name="Straight Connector 1131">
                <a:extLst>
                  <a:ext uri="{FF2B5EF4-FFF2-40B4-BE49-F238E27FC236}">
                    <a16:creationId xmlns:a16="http://schemas.microsoft.com/office/drawing/2014/main" id="{A918F5D7-AE11-C4C6-4439-3647285DC748}"/>
                  </a:ext>
                </a:extLst>
              </p:cNvPr>
              <p:cNvCxnSpPr>
                <a:cxnSpLocks/>
              </p:cNvCxnSpPr>
              <p:nvPr/>
            </p:nvCxnSpPr>
            <p:spPr>
              <a:xfrm>
                <a:off x="626289" y="1285771"/>
                <a:ext cx="9144"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133" name="Straight Connector 1132">
                <a:extLst>
                  <a:ext uri="{FF2B5EF4-FFF2-40B4-BE49-F238E27FC236}">
                    <a16:creationId xmlns:a16="http://schemas.microsoft.com/office/drawing/2014/main" id="{E03F5AC4-A88C-38BA-76A9-32E7C7271008}"/>
                  </a:ext>
                </a:extLst>
              </p:cNvPr>
              <p:cNvCxnSpPr>
                <a:cxnSpLocks/>
              </p:cNvCxnSpPr>
              <p:nvPr/>
            </p:nvCxnSpPr>
            <p:spPr>
              <a:xfrm>
                <a:off x="626289" y="1340507"/>
                <a:ext cx="9144"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134" name="Straight Connector 1133">
                <a:extLst>
                  <a:ext uri="{FF2B5EF4-FFF2-40B4-BE49-F238E27FC236}">
                    <a16:creationId xmlns:a16="http://schemas.microsoft.com/office/drawing/2014/main" id="{E51AFAD2-A0B7-B80D-544C-E1284F391FD8}"/>
                  </a:ext>
                </a:extLst>
              </p:cNvPr>
              <p:cNvCxnSpPr>
                <a:cxnSpLocks/>
              </p:cNvCxnSpPr>
              <p:nvPr/>
            </p:nvCxnSpPr>
            <p:spPr>
              <a:xfrm>
                <a:off x="626289" y="1449979"/>
                <a:ext cx="9144"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135" name="Straight Connector 1134">
                <a:extLst>
                  <a:ext uri="{FF2B5EF4-FFF2-40B4-BE49-F238E27FC236}">
                    <a16:creationId xmlns:a16="http://schemas.microsoft.com/office/drawing/2014/main" id="{C49F9E0C-31AB-210B-EA0B-8F5260B0400D}"/>
                  </a:ext>
                </a:extLst>
              </p:cNvPr>
              <p:cNvCxnSpPr>
                <a:cxnSpLocks/>
              </p:cNvCxnSpPr>
              <p:nvPr/>
            </p:nvCxnSpPr>
            <p:spPr>
              <a:xfrm>
                <a:off x="626289" y="1559451"/>
                <a:ext cx="87793"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136" name="Straight Connector 1135">
                <a:extLst>
                  <a:ext uri="{FF2B5EF4-FFF2-40B4-BE49-F238E27FC236}">
                    <a16:creationId xmlns:a16="http://schemas.microsoft.com/office/drawing/2014/main" id="{CEFC5F42-0880-6015-A6E2-625756A4845D}"/>
                  </a:ext>
                </a:extLst>
              </p:cNvPr>
              <p:cNvCxnSpPr>
                <a:cxnSpLocks/>
              </p:cNvCxnSpPr>
              <p:nvPr/>
            </p:nvCxnSpPr>
            <p:spPr>
              <a:xfrm>
                <a:off x="626289" y="1395243"/>
                <a:ext cx="163881"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137" name="Straight Connector 1136">
                <a:extLst>
                  <a:ext uri="{FF2B5EF4-FFF2-40B4-BE49-F238E27FC236}">
                    <a16:creationId xmlns:a16="http://schemas.microsoft.com/office/drawing/2014/main" id="{4A31B74B-4556-6056-2978-5B4E368123E3}"/>
                  </a:ext>
                </a:extLst>
              </p:cNvPr>
              <p:cNvCxnSpPr>
                <a:cxnSpLocks/>
              </p:cNvCxnSpPr>
              <p:nvPr/>
            </p:nvCxnSpPr>
            <p:spPr>
              <a:xfrm>
                <a:off x="626289" y="1504715"/>
                <a:ext cx="58529"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138" name="Straight Connector 1137">
                <a:extLst>
                  <a:ext uri="{FF2B5EF4-FFF2-40B4-BE49-F238E27FC236}">
                    <a16:creationId xmlns:a16="http://schemas.microsoft.com/office/drawing/2014/main" id="{9065B81D-6800-DAF4-1C8C-4E990013B637}"/>
                  </a:ext>
                </a:extLst>
              </p:cNvPr>
              <p:cNvCxnSpPr>
                <a:cxnSpLocks/>
              </p:cNvCxnSpPr>
              <p:nvPr/>
            </p:nvCxnSpPr>
            <p:spPr>
              <a:xfrm>
                <a:off x="626288" y="1614187"/>
                <a:ext cx="146322"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139" name="Straight Connector 1138">
                <a:extLst>
                  <a:ext uri="{FF2B5EF4-FFF2-40B4-BE49-F238E27FC236}">
                    <a16:creationId xmlns:a16="http://schemas.microsoft.com/office/drawing/2014/main" id="{CE492BE1-F8FF-B7AE-6842-5F41F519E2F3}"/>
                  </a:ext>
                </a:extLst>
              </p:cNvPr>
              <p:cNvCxnSpPr>
                <a:cxnSpLocks/>
              </p:cNvCxnSpPr>
              <p:nvPr/>
            </p:nvCxnSpPr>
            <p:spPr>
              <a:xfrm>
                <a:off x="626289" y="1668923"/>
                <a:ext cx="9144"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140" name="Straight Connector 1139">
                <a:extLst>
                  <a:ext uri="{FF2B5EF4-FFF2-40B4-BE49-F238E27FC236}">
                    <a16:creationId xmlns:a16="http://schemas.microsoft.com/office/drawing/2014/main" id="{DCFB604C-E96C-9ABF-F251-44472FE563F9}"/>
                  </a:ext>
                </a:extLst>
              </p:cNvPr>
              <p:cNvCxnSpPr>
                <a:cxnSpLocks/>
              </p:cNvCxnSpPr>
              <p:nvPr/>
            </p:nvCxnSpPr>
            <p:spPr>
              <a:xfrm>
                <a:off x="626289" y="1723659"/>
                <a:ext cx="58529"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141" name="Straight Connector 1140">
                <a:extLst>
                  <a:ext uri="{FF2B5EF4-FFF2-40B4-BE49-F238E27FC236}">
                    <a16:creationId xmlns:a16="http://schemas.microsoft.com/office/drawing/2014/main" id="{65EECA06-DD02-5114-AA72-4285F621C92F}"/>
                  </a:ext>
                </a:extLst>
              </p:cNvPr>
              <p:cNvCxnSpPr>
                <a:cxnSpLocks/>
              </p:cNvCxnSpPr>
              <p:nvPr/>
            </p:nvCxnSpPr>
            <p:spPr>
              <a:xfrm>
                <a:off x="626289" y="1778396"/>
                <a:ext cx="9144"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sp>
            <p:nvSpPr>
              <p:cNvPr id="1142" name="TextBox 1141">
                <a:extLst>
                  <a:ext uri="{FF2B5EF4-FFF2-40B4-BE49-F238E27FC236}">
                    <a16:creationId xmlns:a16="http://schemas.microsoft.com/office/drawing/2014/main" id="{0BAA2E8A-0F44-C308-B819-788A620B0C1A}"/>
                  </a:ext>
                </a:extLst>
              </p:cNvPr>
              <p:cNvSpPr txBox="1"/>
              <p:nvPr/>
            </p:nvSpPr>
            <p:spPr>
              <a:xfrm>
                <a:off x="563929" y="1726499"/>
                <a:ext cx="170530" cy="173660"/>
              </a:xfrm>
              <a:prstGeom prst="rect">
                <a:avLst/>
              </a:prstGeom>
              <a:noFill/>
              <a:ln>
                <a:noFill/>
              </a:ln>
            </p:spPr>
            <p:txBody>
              <a:bodyPr wrap="none" rtlCol="0">
                <a:spAutoFit/>
              </a:bodyPr>
              <a:lstStyle/>
              <a:p>
                <a:pPr algn="ctr"/>
                <a:r>
                  <a:rPr lang="en-US" sz="900" b="1" dirty="0">
                    <a:solidFill>
                      <a:srgbClr val="7030A0"/>
                    </a:solidFill>
                  </a:rPr>
                  <a:t>…</a:t>
                </a:r>
              </a:p>
            </p:txBody>
          </p:sp>
        </p:grpSp>
      </p:grpSp>
      <p:grpSp>
        <p:nvGrpSpPr>
          <p:cNvPr id="1186" name="Group 1185">
            <a:extLst>
              <a:ext uri="{FF2B5EF4-FFF2-40B4-BE49-F238E27FC236}">
                <a16:creationId xmlns:a16="http://schemas.microsoft.com/office/drawing/2014/main" id="{A847489C-653A-3EFE-B12C-8942FBB9142B}"/>
              </a:ext>
            </a:extLst>
          </p:cNvPr>
          <p:cNvGrpSpPr/>
          <p:nvPr/>
        </p:nvGrpSpPr>
        <p:grpSpPr>
          <a:xfrm>
            <a:off x="7272302" y="2105248"/>
            <a:ext cx="1243584" cy="1790700"/>
            <a:chOff x="6737067" y="2624279"/>
            <a:chExt cx="930735" cy="1465914"/>
          </a:xfrm>
        </p:grpSpPr>
        <p:sp>
          <p:nvSpPr>
            <p:cNvPr id="1143" name="Rectangle 1142">
              <a:extLst>
                <a:ext uri="{FF2B5EF4-FFF2-40B4-BE49-F238E27FC236}">
                  <a16:creationId xmlns:a16="http://schemas.microsoft.com/office/drawing/2014/main" id="{F9759115-C17D-E734-AD93-942C3B7EFCF6}"/>
                </a:ext>
              </a:extLst>
            </p:cNvPr>
            <p:cNvSpPr/>
            <p:nvPr/>
          </p:nvSpPr>
          <p:spPr>
            <a:xfrm>
              <a:off x="6755155" y="2641037"/>
              <a:ext cx="912647" cy="169166"/>
            </a:xfrm>
            <a:prstGeom prst="rect">
              <a:avLst/>
            </a:prstGeom>
            <a:solidFill>
              <a:schemeClr val="bg1"/>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4" name="Rectangle 1143">
              <a:extLst>
                <a:ext uri="{FF2B5EF4-FFF2-40B4-BE49-F238E27FC236}">
                  <a16:creationId xmlns:a16="http://schemas.microsoft.com/office/drawing/2014/main" id="{7A8B13BA-700F-6C41-272A-9917DFDD2DFF}"/>
                </a:ext>
              </a:extLst>
            </p:cNvPr>
            <p:cNvSpPr/>
            <p:nvPr/>
          </p:nvSpPr>
          <p:spPr>
            <a:xfrm>
              <a:off x="6755155" y="2810204"/>
              <a:ext cx="912645" cy="1244602"/>
            </a:xfrm>
            <a:prstGeom prst="rect">
              <a:avLst/>
            </a:prstGeom>
            <a:solidFill>
              <a:schemeClr val="bg1"/>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5" name="TextBox 1144">
              <a:extLst>
                <a:ext uri="{FF2B5EF4-FFF2-40B4-BE49-F238E27FC236}">
                  <a16:creationId xmlns:a16="http://schemas.microsoft.com/office/drawing/2014/main" id="{BF2658D6-5007-60A8-21FC-F75FCED81B0D}"/>
                </a:ext>
              </a:extLst>
            </p:cNvPr>
            <p:cNvSpPr txBox="1"/>
            <p:nvPr/>
          </p:nvSpPr>
          <p:spPr>
            <a:xfrm rot="16200000">
              <a:off x="6629504" y="3327044"/>
              <a:ext cx="445957" cy="230832"/>
            </a:xfrm>
            <a:prstGeom prst="rect">
              <a:avLst/>
            </a:prstGeom>
            <a:noFill/>
          </p:spPr>
          <p:txBody>
            <a:bodyPr wrap="none" rtlCol="0">
              <a:spAutoFit/>
            </a:bodyPr>
            <a:lstStyle/>
            <a:p>
              <a:pPr algn="ctr"/>
              <a:r>
                <a:rPr lang="en-US" sz="900" b="1" dirty="0"/>
                <a:t>GENE</a:t>
              </a:r>
            </a:p>
          </p:txBody>
        </p:sp>
        <p:sp>
          <p:nvSpPr>
            <p:cNvPr id="1146" name="TextBox 1145">
              <a:extLst>
                <a:ext uri="{FF2B5EF4-FFF2-40B4-BE49-F238E27FC236}">
                  <a16:creationId xmlns:a16="http://schemas.microsoft.com/office/drawing/2014/main" id="{847AB33A-88EA-2C4D-0A7A-B050B58ACCC3}"/>
                </a:ext>
              </a:extLst>
            </p:cNvPr>
            <p:cNvSpPr txBox="1"/>
            <p:nvPr/>
          </p:nvSpPr>
          <p:spPr>
            <a:xfrm>
              <a:off x="6947069" y="2764022"/>
              <a:ext cx="532518" cy="230832"/>
            </a:xfrm>
            <a:prstGeom prst="rect">
              <a:avLst/>
            </a:prstGeom>
            <a:noFill/>
          </p:spPr>
          <p:txBody>
            <a:bodyPr wrap="none" rtlCol="0">
              <a:spAutoFit/>
            </a:bodyPr>
            <a:lstStyle/>
            <a:p>
              <a:pPr algn="ctr"/>
              <a:r>
                <a:rPr lang="en-US" sz="900" b="1" dirty="0"/>
                <a:t>COUNT</a:t>
              </a:r>
            </a:p>
          </p:txBody>
        </p:sp>
        <p:sp>
          <p:nvSpPr>
            <p:cNvPr id="1147" name="TextBox 1146">
              <a:extLst>
                <a:ext uri="{FF2B5EF4-FFF2-40B4-BE49-F238E27FC236}">
                  <a16:creationId xmlns:a16="http://schemas.microsoft.com/office/drawing/2014/main" id="{07056B24-5379-BC02-4BAD-673BE66F0D0B}"/>
                </a:ext>
              </a:extLst>
            </p:cNvPr>
            <p:cNvSpPr txBox="1"/>
            <p:nvPr/>
          </p:nvSpPr>
          <p:spPr>
            <a:xfrm>
              <a:off x="6947070" y="2624279"/>
              <a:ext cx="534121" cy="276999"/>
            </a:xfrm>
            <a:prstGeom prst="rect">
              <a:avLst/>
            </a:prstGeom>
            <a:noFill/>
          </p:spPr>
          <p:txBody>
            <a:bodyPr wrap="none" rtlCol="0">
              <a:spAutoFit/>
            </a:bodyPr>
            <a:lstStyle/>
            <a:p>
              <a:pPr algn="ctr"/>
              <a:r>
                <a:rPr lang="en-US" sz="1200" b="1" dirty="0"/>
                <a:t>Cell 4</a:t>
              </a:r>
            </a:p>
          </p:txBody>
        </p:sp>
        <p:grpSp>
          <p:nvGrpSpPr>
            <p:cNvPr id="1148" name="Group 1147">
              <a:extLst>
                <a:ext uri="{FF2B5EF4-FFF2-40B4-BE49-F238E27FC236}">
                  <a16:creationId xmlns:a16="http://schemas.microsoft.com/office/drawing/2014/main" id="{523D55A7-847B-24D7-4B05-F51A3483F05A}"/>
                </a:ext>
              </a:extLst>
            </p:cNvPr>
            <p:cNvGrpSpPr/>
            <p:nvPr/>
          </p:nvGrpSpPr>
          <p:grpSpPr>
            <a:xfrm>
              <a:off x="6806382" y="2982513"/>
              <a:ext cx="554623" cy="1107680"/>
              <a:chOff x="563929" y="1066827"/>
              <a:chExt cx="355003" cy="833332"/>
            </a:xfrm>
          </p:grpSpPr>
          <p:cxnSp>
            <p:nvCxnSpPr>
              <p:cNvPr id="1149" name="Straight Connector 1148">
                <a:extLst>
                  <a:ext uri="{FF2B5EF4-FFF2-40B4-BE49-F238E27FC236}">
                    <a16:creationId xmlns:a16="http://schemas.microsoft.com/office/drawing/2014/main" id="{D38A1AA0-A8B9-DA86-1F47-913A0F08771D}"/>
                  </a:ext>
                </a:extLst>
              </p:cNvPr>
              <p:cNvCxnSpPr>
                <a:cxnSpLocks/>
              </p:cNvCxnSpPr>
              <p:nvPr/>
            </p:nvCxnSpPr>
            <p:spPr>
              <a:xfrm>
                <a:off x="626289" y="1066827"/>
                <a:ext cx="204851"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50" name="Straight Connector 1149">
                <a:extLst>
                  <a:ext uri="{FF2B5EF4-FFF2-40B4-BE49-F238E27FC236}">
                    <a16:creationId xmlns:a16="http://schemas.microsoft.com/office/drawing/2014/main" id="{C930357B-096F-46F4-288A-82F81C025E4C}"/>
                  </a:ext>
                </a:extLst>
              </p:cNvPr>
              <p:cNvCxnSpPr>
                <a:cxnSpLocks/>
              </p:cNvCxnSpPr>
              <p:nvPr/>
            </p:nvCxnSpPr>
            <p:spPr>
              <a:xfrm>
                <a:off x="626289" y="1121563"/>
                <a:ext cx="117058"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51" name="Straight Connector 1150">
                <a:extLst>
                  <a:ext uri="{FF2B5EF4-FFF2-40B4-BE49-F238E27FC236}">
                    <a16:creationId xmlns:a16="http://schemas.microsoft.com/office/drawing/2014/main" id="{42BF3F95-14C4-0C53-BBEE-F75AC18CD624}"/>
                  </a:ext>
                </a:extLst>
              </p:cNvPr>
              <p:cNvCxnSpPr>
                <a:cxnSpLocks/>
              </p:cNvCxnSpPr>
              <p:nvPr/>
            </p:nvCxnSpPr>
            <p:spPr>
              <a:xfrm>
                <a:off x="626288" y="1176299"/>
                <a:ext cx="292644"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52" name="Straight Connector 1151">
                <a:extLst>
                  <a:ext uri="{FF2B5EF4-FFF2-40B4-BE49-F238E27FC236}">
                    <a16:creationId xmlns:a16="http://schemas.microsoft.com/office/drawing/2014/main" id="{8D7DAD18-3726-8100-DE1B-0D3F26AA1403}"/>
                  </a:ext>
                </a:extLst>
              </p:cNvPr>
              <p:cNvCxnSpPr>
                <a:cxnSpLocks/>
              </p:cNvCxnSpPr>
              <p:nvPr/>
            </p:nvCxnSpPr>
            <p:spPr>
              <a:xfrm>
                <a:off x="626289" y="1231035"/>
                <a:ext cx="91440"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53" name="Straight Connector 1152">
                <a:extLst>
                  <a:ext uri="{FF2B5EF4-FFF2-40B4-BE49-F238E27FC236}">
                    <a16:creationId xmlns:a16="http://schemas.microsoft.com/office/drawing/2014/main" id="{03784EC1-08D5-B2FC-6D52-C6BBD8E2BEC8}"/>
                  </a:ext>
                </a:extLst>
              </p:cNvPr>
              <p:cNvCxnSpPr>
                <a:cxnSpLocks/>
              </p:cNvCxnSpPr>
              <p:nvPr/>
            </p:nvCxnSpPr>
            <p:spPr>
              <a:xfrm>
                <a:off x="626289" y="1285771"/>
                <a:ext cx="9144"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54" name="Straight Connector 1153">
                <a:extLst>
                  <a:ext uri="{FF2B5EF4-FFF2-40B4-BE49-F238E27FC236}">
                    <a16:creationId xmlns:a16="http://schemas.microsoft.com/office/drawing/2014/main" id="{B78D7E49-20A7-9C80-5792-1021BFD60A53}"/>
                  </a:ext>
                </a:extLst>
              </p:cNvPr>
              <p:cNvCxnSpPr>
                <a:cxnSpLocks/>
              </p:cNvCxnSpPr>
              <p:nvPr/>
            </p:nvCxnSpPr>
            <p:spPr>
              <a:xfrm>
                <a:off x="626289" y="1340507"/>
                <a:ext cx="9144"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55" name="Straight Connector 1154">
                <a:extLst>
                  <a:ext uri="{FF2B5EF4-FFF2-40B4-BE49-F238E27FC236}">
                    <a16:creationId xmlns:a16="http://schemas.microsoft.com/office/drawing/2014/main" id="{45928E60-1125-782F-B217-F325434F59F1}"/>
                  </a:ext>
                </a:extLst>
              </p:cNvPr>
              <p:cNvCxnSpPr>
                <a:cxnSpLocks/>
              </p:cNvCxnSpPr>
              <p:nvPr/>
            </p:nvCxnSpPr>
            <p:spPr>
              <a:xfrm>
                <a:off x="626289" y="1449979"/>
                <a:ext cx="9144"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56" name="Straight Connector 1155">
                <a:extLst>
                  <a:ext uri="{FF2B5EF4-FFF2-40B4-BE49-F238E27FC236}">
                    <a16:creationId xmlns:a16="http://schemas.microsoft.com/office/drawing/2014/main" id="{E2FD4A95-55D3-1686-8F0F-AEEE493C1F37}"/>
                  </a:ext>
                </a:extLst>
              </p:cNvPr>
              <p:cNvCxnSpPr>
                <a:cxnSpLocks/>
              </p:cNvCxnSpPr>
              <p:nvPr/>
            </p:nvCxnSpPr>
            <p:spPr>
              <a:xfrm>
                <a:off x="626289" y="1559451"/>
                <a:ext cx="87793"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57" name="Straight Connector 1156">
                <a:extLst>
                  <a:ext uri="{FF2B5EF4-FFF2-40B4-BE49-F238E27FC236}">
                    <a16:creationId xmlns:a16="http://schemas.microsoft.com/office/drawing/2014/main" id="{FF329979-C35D-F006-E28A-F3A975BE76F4}"/>
                  </a:ext>
                </a:extLst>
              </p:cNvPr>
              <p:cNvCxnSpPr>
                <a:cxnSpLocks/>
              </p:cNvCxnSpPr>
              <p:nvPr/>
            </p:nvCxnSpPr>
            <p:spPr>
              <a:xfrm>
                <a:off x="626289" y="1395243"/>
                <a:ext cx="163881"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58" name="Straight Connector 1157">
                <a:extLst>
                  <a:ext uri="{FF2B5EF4-FFF2-40B4-BE49-F238E27FC236}">
                    <a16:creationId xmlns:a16="http://schemas.microsoft.com/office/drawing/2014/main" id="{5BC00EEB-4977-701F-64C6-C1DD7526B04F}"/>
                  </a:ext>
                </a:extLst>
              </p:cNvPr>
              <p:cNvCxnSpPr>
                <a:cxnSpLocks/>
              </p:cNvCxnSpPr>
              <p:nvPr/>
            </p:nvCxnSpPr>
            <p:spPr>
              <a:xfrm>
                <a:off x="626289" y="1504715"/>
                <a:ext cx="58529"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59" name="Straight Connector 1158">
                <a:extLst>
                  <a:ext uri="{FF2B5EF4-FFF2-40B4-BE49-F238E27FC236}">
                    <a16:creationId xmlns:a16="http://schemas.microsoft.com/office/drawing/2014/main" id="{C1FCB2B5-9830-9355-A010-6E3A334381C7}"/>
                  </a:ext>
                </a:extLst>
              </p:cNvPr>
              <p:cNvCxnSpPr>
                <a:cxnSpLocks/>
              </p:cNvCxnSpPr>
              <p:nvPr/>
            </p:nvCxnSpPr>
            <p:spPr>
              <a:xfrm>
                <a:off x="626288" y="1614187"/>
                <a:ext cx="14632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60" name="Straight Connector 1159">
                <a:extLst>
                  <a:ext uri="{FF2B5EF4-FFF2-40B4-BE49-F238E27FC236}">
                    <a16:creationId xmlns:a16="http://schemas.microsoft.com/office/drawing/2014/main" id="{D56BB2A0-0811-9E7C-E027-3A06868364CC}"/>
                  </a:ext>
                </a:extLst>
              </p:cNvPr>
              <p:cNvCxnSpPr>
                <a:cxnSpLocks/>
              </p:cNvCxnSpPr>
              <p:nvPr/>
            </p:nvCxnSpPr>
            <p:spPr>
              <a:xfrm>
                <a:off x="626289" y="1668923"/>
                <a:ext cx="9144"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61" name="Straight Connector 1160">
                <a:extLst>
                  <a:ext uri="{FF2B5EF4-FFF2-40B4-BE49-F238E27FC236}">
                    <a16:creationId xmlns:a16="http://schemas.microsoft.com/office/drawing/2014/main" id="{5D6377E2-7067-863F-9747-A124CAF5F34D}"/>
                  </a:ext>
                </a:extLst>
              </p:cNvPr>
              <p:cNvCxnSpPr>
                <a:cxnSpLocks/>
              </p:cNvCxnSpPr>
              <p:nvPr/>
            </p:nvCxnSpPr>
            <p:spPr>
              <a:xfrm>
                <a:off x="626289" y="1723659"/>
                <a:ext cx="58529"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62" name="Straight Connector 1161">
                <a:extLst>
                  <a:ext uri="{FF2B5EF4-FFF2-40B4-BE49-F238E27FC236}">
                    <a16:creationId xmlns:a16="http://schemas.microsoft.com/office/drawing/2014/main" id="{1CFA7779-07F5-FE6B-F401-9F68A85A3451}"/>
                  </a:ext>
                </a:extLst>
              </p:cNvPr>
              <p:cNvCxnSpPr>
                <a:cxnSpLocks/>
              </p:cNvCxnSpPr>
              <p:nvPr/>
            </p:nvCxnSpPr>
            <p:spPr>
              <a:xfrm>
                <a:off x="626289" y="1778396"/>
                <a:ext cx="9144"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163" name="TextBox 1162">
                <a:extLst>
                  <a:ext uri="{FF2B5EF4-FFF2-40B4-BE49-F238E27FC236}">
                    <a16:creationId xmlns:a16="http://schemas.microsoft.com/office/drawing/2014/main" id="{F6FF4EF3-A64D-72A7-9E81-1765125C9C01}"/>
                  </a:ext>
                </a:extLst>
              </p:cNvPr>
              <p:cNvSpPr txBox="1"/>
              <p:nvPr/>
            </p:nvSpPr>
            <p:spPr>
              <a:xfrm>
                <a:off x="563929" y="1726499"/>
                <a:ext cx="170530" cy="173660"/>
              </a:xfrm>
              <a:prstGeom prst="rect">
                <a:avLst/>
              </a:prstGeom>
              <a:noFill/>
              <a:ln>
                <a:noFill/>
              </a:ln>
            </p:spPr>
            <p:txBody>
              <a:bodyPr wrap="none" rtlCol="0">
                <a:spAutoFit/>
              </a:bodyPr>
              <a:lstStyle/>
              <a:p>
                <a:pPr algn="ctr"/>
                <a:r>
                  <a:rPr lang="en-US" sz="900" b="1" dirty="0">
                    <a:solidFill>
                      <a:schemeClr val="accent2">
                        <a:lumMod val="75000"/>
                      </a:schemeClr>
                    </a:solidFill>
                  </a:rPr>
                  <a:t>…</a:t>
                </a:r>
              </a:p>
            </p:txBody>
          </p:sp>
        </p:grpSp>
      </p:grpSp>
      <p:grpSp>
        <p:nvGrpSpPr>
          <p:cNvPr id="1185" name="Group 1184">
            <a:extLst>
              <a:ext uri="{FF2B5EF4-FFF2-40B4-BE49-F238E27FC236}">
                <a16:creationId xmlns:a16="http://schemas.microsoft.com/office/drawing/2014/main" id="{B3025F56-D654-8D74-E1D0-F3764826F0A5}"/>
              </a:ext>
            </a:extLst>
          </p:cNvPr>
          <p:cNvGrpSpPr/>
          <p:nvPr/>
        </p:nvGrpSpPr>
        <p:grpSpPr>
          <a:xfrm>
            <a:off x="8739882" y="2097628"/>
            <a:ext cx="1234440" cy="1798320"/>
            <a:chOff x="8027560" y="2614890"/>
            <a:chExt cx="923891" cy="1472152"/>
          </a:xfrm>
        </p:grpSpPr>
        <p:sp>
          <p:nvSpPr>
            <p:cNvPr id="1164" name="Rectangle 1163">
              <a:extLst>
                <a:ext uri="{FF2B5EF4-FFF2-40B4-BE49-F238E27FC236}">
                  <a16:creationId xmlns:a16="http://schemas.microsoft.com/office/drawing/2014/main" id="{89C0C58A-7ACC-A896-E0A7-59B02002575B}"/>
                </a:ext>
              </a:extLst>
            </p:cNvPr>
            <p:cNvSpPr/>
            <p:nvPr/>
          </p:nvSpPr>
          <p:spPr>
            <a:xfrm>
              <a:off x="8038804" y="2637886"/>
              <a:ext cx="912647" cy="169166"/>
            </a:xfrm>
            <a:prstGeom prst="rect">
              <a:avLst/>
            </a:prstGeom>
            <a:solidFill>
              <a:schemeClr val="bg1"/>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5" name="Rectangle 1164">
              <a:extLst>
                <a:ext uri="{FF2B5EF4-FFF2-40B4-BE49-F238E27FC236}">
                  <a16:creationId xmlns:a16="http://schemas.microsoft.com/office/drawing/2014/main" id="{3EEFDB44-5D7E-7C5B-AD85-939358FE0A3B}"/>
                </a:ext>
              </a:extLst>
            </p:cNvPr>
            <p:cNvSpPr/>
            <p:nvPr/>
          </p:nvSpPr>
          <p:spPr>
            <a:xfrm>
              <a:off x="8038804" y="2807053"/>
              <a:ext cx="912645" cy="1244602"/>
            </a:xfrm>
            <a:prstGeom prst="rect">
              <a:avLst/>
            </a:prstGeom>
            <a:solidFill>
              <a:schemeClr val="bg1"/>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6" name="TextBox 1165">
              <a:extLst>
                <a:ext uri="{FF2B5EF4-FFF2-40B4-BE49-F238E27FC236}">
                  <a16:creationId xmlns:a16="http://schemas.microsoft.com/office/drawing/2014/main" id="{1485F216-BB0D-C5AB-44D7-6056446BB168}"/>
                </a:ext>
              </a:extLst>
            </p:cNvPr>
            <p:cNvSpPr txBox="1"/>
            <p:nvPr/>
          </p:nvSpPr>
          <p:spPr>
            <a:xfrm rot="16200000">
              <a:off x="7919997" y="3323893"/>
              <a:ext cx="445957" cy="230832"/>
            </a:xfrm>
            <a:prstGeom prst="rect">
              <a:avLst/>
            </a:prstGeom>
            <a:noFill/>
          </p:spPr>
          <p:txBody>
            <a:bodyPr wrap="none" rtlCol="0">
              <a:spAutoFit/>
            </a:bodyPr>
            <a:lstStyle/>
            <a:p>
              <a:pPr algn="ctr"/>
              <a:r>
                <a:rPr lang="en-US" sz="900" b="1" dirty="0"/>
                <a:t>GENE</a:t>
              </a:r>
            </a:p>
          </p:txBody>
        </p:sp>
        <p:sp>
          <p:nvSpPr>
            <p:cNvPr id="1167" name="TextBox 1166">
              <a:extLst>
                <a:ext uri="{FF2B5EF4-FFF2-40B4-BE49-F238E27FC236}">
                  <a16:creationId xmlns:a16="http://schemas.microsoft.com/office/drawing/2014/main" id="{D879CB94-4403-63DD-59D6-F867AB76EBE8}"/>
                </a:ext>
              </a:extLst>
            </p:cNvPr>
            <p:cNvSpPr txBox="1"/>
            <p:nvPr/>
          </p:nvSpPr>
          <p:spPr>
            <a:xfrm>
              <a:off x="8230718" y="2760871"/>
              <a:ext cx="532518" cy="230832"/>
            </a:xfrm>
            <a:prstGeom prst="rect">
              <a:avLst/>
            </a:prstGeom>
            <a:noFill/>
          </p:spPr>
          <p:txBody>
            <a:bodyPr wrap="none" rtlCol="0">
              <a:spAutoFit/>
            </a:bodyPr>
            <a:lstStyle/>
            <a:p>
              <a:pPr algn="ctr"/>
              <a:r>
                <a:rPr lang="en-US" sz="900" b="1" dirty="0"/>
                <a:t>COUNT</a:t>
              </a:r>
            </a:p>
          </p:txBody>
        </p:sp>
        <p:sp>
          <p:nvSpPr>
            <p:cNvPr id="1168" name="TextBox 1167">
              <a:extLst>
                <a:ext uri="{FF2B5EF4-FFF2-40B4-BE49-F238E27FC236}">
                  <a16:creationId xmlns:a16="http://schemas.microsoft.com/office/drawing/2014/main" id="{BB26CE73-495F-9C0A-A593-34EF7AE580E2}"/>
                </a:ext>
              </a:extLst>
            </p:cNvPr>
            <p:cNvSpPr txBox="1"/>
            <p:nvPr/>
          </p:nvSpPr>
          <p:spPr>
            <a:xfrm>
              <a:off x="8230719" y="2614890"/>
              <a:ext cx="534121" cy="276999"/>
            </a:xfrm>
            <a:prstGeom prst="rect">
              <a:avLst/>
            </a:prstGeom>
            <a:noFill/>
          </p:spPr>
          <p:txBody>
            <a:bodyPr wrap="none" rtlCol="0">
              <a:spAutoFit/>
            </a:bodyPr>
            <a:lstStyle/>
            <a:p>
              <a:pPr algn="ctr"/>
              <a:r>
                <a:rPr lang="en-US" sz="1200" b="1" dirty="0"/>
                <a:t>Cell 5</a:t>
              </a:r>
            </a:p>
          </p:txBody>
        </p:sp>
        <p:grpSp>
          <p:nvGrpSpPr>
            <p:cNvPr id="1169" name="Group 1168">
              <a:extLst>
                <a:ext uri="{FF2B5EF4-FFF2-40B4-BE49-F238E27FC236}">
                  <a16:creationId xmlns:a16="http://schemas.microsoft.com/office/drawing/2014/main" id="{BCDE5F44-4CDD-F0CC-D113-5660D6E45DEF}"/>
                </a:ext>
              </a:extLst>
            </p:cNvPr>
            <p:cNvGrpSpPr/>
            <p:nvPr/>
          </p:nvGrpSpPr>
          <p:grpSpPr>
            <a:xfrm>
              <a:off x="8090031" y="2979362"/>
              <a:ext cx="417465" cy="1107680"/>
              <a:chOff x="563929" y="1066827"/>
              <a:chExt cx="267211" cy="833332"/>
            </a:xfrm>
          </p:grpSpPr>
          <p:cxnSp>
            <p:nvCxnSpPr>
              <p:cNvPr id="1170" name="Straight Connector 1169">
                <a:extLst>
                  <a:ext uri="{FF2B5EF4-FFF2-40B4-BE49-F238E27FC236}">
                    <a16:creationId xmlns:a16="http://schemas.microsoft.com/office/drawing/2014/main" id="{DB0544DD-1CDC-7920-AD32-4BA4C91E2D7F}"/>
                  </a:ext>
                </a:extLst>
              </p:cNvPr>
              <p:cNvCxnSpPr>
                <a:cxnSpLocks/>
              </p:cNvCxnSpPr>
              <p:nvPr/>
            </p:nvCxnSpPr>
            <p:spPr>
              <a:xfrm>
                <a:off x="626289" y="1066827"/>
                <a:ext cx="204851" cy="0"/>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71" name="Straight Connector 1170">
                <a:extLst>
                  <a:ext uri="{FF2B5EF4-FFF2-40B4-BE49-F238E27FC236}">
                    <a16:creationId xmlns:a16="http://schemas.microsoft.com/office/drawing/2014/main" id="{27DC9906-B77F-2AA8-D1FF-05ABAB28F4CB}"/>
                  </a:ext>
                </a:extLst>
              </p:cNvPr>
              <p:cNvCxnSpPr>
                <a:cxnSpLocks/>
              </p:cNvCxnSpPr>
              <p:nvPr/>
            </p:nvCxnSpPr>
            <p:spPr>
              <a:xfrm>
                <a:off x="626289" y="1121563"/>
                <a:ext cx="5853" cy="0"/>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72" name="Straight Connector 1171">
                <a:extLst>
                  <a:ext uri="{FF2B5EF4-FFF2-40B4-BE49-F238E27FC236}">
                    <a16:creationId xmlns:a16="http://schemas.microsoft.com/office/drawing/2014/main" id="{9312C136-1F67-CDA4-71F6-A5B6700B7DB1}"/>
                  </a:ext>
                </a:extLst>
              </p:cNvPr>
              <p:cNvCxnSpPr>
                <a:cxnSpLocks/>
              </p:cNvCxnSpPr>
              <p:nvPr/>
            </p:nvCxnSpPr>
            <p:spPr>
              <a:xfrm>
                <a:off x="626289" y="1176299"/>
                <a:ext cx="5853" cy="0"/>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73" name="Straight Connector 1172">
                <a:extLst>
                  <a:ext uri="{FF2B5EF4-FFF2-40B4-BE49-F238E27FC236}">
                    <a16:creationId xmlns:a16="http://schemas.microsoft.com/office/drawing/2014/main" id="{5DFCD0DA-DEEF-04D2-DC65-C751E854BC41}"/>
                  </a:ext>
                </a:extLst>
              </p:cNvPr>
              <p:cNvCxnSpPr>
                <a:cxnSpLocks/>
              </p:cNvCxnSpPr>
              <p:nvPr/>
            </p:nvCxnSpPr>
            <p:spPr>
              <a:xfrm>
                <a:off x="626289" y="1231035"/>
                <a:ext cx="5853" cy="0"/>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74" name="Straight Connector 1173">
                <a:extLst>
                  <a:ext uri="{FF2B5EF4-FFF2-40B4-BE49-F238E27FC236}">
                    <a16:creationId xmlns:a16="http://schemas.microsoft.com/office/drawing/2014/main" id="{8C331912-458D-642E-4EEA-34F3394B9FDD}"/>
                  </a:ext>
                </a:extLst>
              </p:cNvPr>
              <p:cNvCxnSpPr>
                <a:cxnSpLocks/>
              </p:cNvCxnSpPr>
              <p:nvPr/>
            </p:nvCxnSpPr>
            <p:spPr>
              <a:xfrm>
                <a:off x="626289" y="1285771"/>
                <a:ext cx="9144" cy="0"/>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75" name="Straight Connector 1174">
                <a:extLst>
                  <a:ext uri="{FF2B5EF4-FFF2-40B4-BE49-F238E27FC236}">
                    <a16:creationId xmlns:a16="http://schemas.microsoft.com/office/drawing/2014/main" id="{3BD4F7B2-057A-FF7A-A2C3-A176F25B12DF}"/>
                  </a:ext>
                </a:extLst>
              </p:cNvPr>
              <p:cNvCxnSpPr>
                <a:cxnSpLocks/>
              </p:cNvCxnSpPr>
              <p:nvPr/>
            </p:nvCxnSpPr>
            <p:spPr>
              <a:xfrm>
                <a:off x="626289" y="1340507"/>
                <a:ext cx="9144" cy="0"/>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76" name="Straight Connector 1175">
                <a:extLst>
                  <a:ext uri="{FF2B5EF4-FFF2-40B4-BE49-F238E27FC236}">
                    <a16:creationId xmlns:a16="http://schemas.microsoft.com/office/drawing/2014/main" id="{71A8A157-09EC-01E5-D701-732659E5206B}"/>
                  </a:ext>
                </a:extLst>
              </p:cNvPr>
              <p:cNvCxnSpPr>
                <a:cxnSpLocks/>
              </p:cNvCxnSpPr>
              <p:nvPr/>
            </p:nvCxnSpPr>
            <p:spPr>
              <a:xfrm>
                <a:off x="626289" y="1449979"/>
                <a:ext cx="9144" cy="0"/>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77" name="Straight Connector 1176">
                <a:extLst>
                  <a:ext uri="{FF2B5EF4-FFF2-40B4-BE49-F238E27FC236}">
                    <a16:creationId xmlns:a16="http://schemas.microsoft.com/office/drawing/2014/main" id="{BD1A4851-84FF-DF87-F167-7805A6A66C33}"/>
                  </a:ext>
                </a:extLst>
              </p:cNvPr>
              <p:cNvCxnSpPr>
                <a:cxnSpLocks/>
              </p:cNvCxnSpPr>
              <p:nvPr/>
            </p:nvCxnSpPr>
            <p:spPr>
              <a:xfrm>
                <a:off x="626289" y="1559451"/>
                <a:ext cx="87793" cy="0"/>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78" name="Straight Connector 1177">
                <a:extLst>
                  <a:ext uri="{FF2B5EF4-FFF2-40B4-BE49-F238E27FC236}">
                    <a16:creationId xmlns:a16="http://schemas.microsoft.com/office/drawing/2014/main" id="{7007F5AE-B47E-6705-8936-1CF0AE2501B3}"/>
                  </a:ext>
                </a:extLst>
              </p:cNvPr>
              <p:cNvCxnSpPr>
                <a:cxnSpLocks/>
              </p:cNvCxnSpPr>
              <p:nvPr/>
            </p:nvCxnSpPr>
            <p:spPr>
              <a:xfrm>
                <a:off x="626289" y="1395243"/>
                <a:ext cx="163881" cy="0"/>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79" name="Straight Connector 1178">
                <a:extLst>
                  <a:ext uri="{FF2B5EF4-FFF2-40B4-BE49-F238E27FC236}">
                    <a16:creationId xmlns:a16="http://schemas.microsoft.com/office/drawing/2014/main" id="{5315F1C7-831D-2996-2129-16F5B72925CC}"/>
                  </a:ext>
                </a:extLst>
              </p:cNvPr>
              <p:cNvCxnSpPr>
                <a:cxnSpLocks/>
              </p:cNvCxnSpPr>
              <p:nvPr/>
            </p:nvCxnSpPr>
            <p:spPr>
              <a:xfrm>
                <a:off x="626289" y="1504715"/>
                <a:ext cx="5853" cy="0"/>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80" name="Straight Connector 1179">
                <a:extLst>
                  <a:ext uri="{FF2B5EF4-FFF2-40B4-BE49-F238E27FC236}">
                    <a16:creationId xmlns:a16="http://schemas.microsoft.com/office/drawing/2014/main" id="{57356792-1A9E-FCD5-249C-E5C1CC90D1CA}"/>
                  </a:ext>
                </a:extLst>
              </p:cNvPr>
              <p:cNvCxnSpPr>
                <a:cxnSpLocks/>
              </p:cNvCxnSpPr>
              <p:nvPr/>
            </p:nvCxnSpPr>
            <p:spPr>
              <a:xfrm>
                <a:off x="626288" y="1614187"/>
                <a:ext cx="5853" cy="0"/>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81" name="Straight Connector 1180">
                <a:extLst>
                  <a:ext uri="{FF2B5EF4-FFF2-40B4-BE49-F238E27FC236}">
                    <a16:creationId xmlns:a16="http://schemas.microsoft.com/office/drawing/2014/main" id="{1A486FE2-877B-CB99-C5CD-7761931E4A8A}"/>
                  </a:ext>
                </a:extLst>
              </p:cNvPr>
              <p:cNvCxnSpPr>
                <a:cxnSpLocks/>
              </p:cNvCxnSpPr>
              <p:nvPr/>
            </p:nvCxnSpPr>
            <p:spPr>
              <a:xfrm>
                <a:off x="626289" y="1668923"/>
                <a:ext cx="9144" cy="0"/>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82" name="Straight Connector 1181">
                <a:extLst>
                  <a:ext uri="{FF2B5EF4-FFF2-40B4-BE49-F238E27FC236}">
                    <a16:creationId xmlns:a16="http://schemas.microsoft.com/office/drawing/2014/main" id="{CA8C14D9-F2DC-E5F9-EF3B-DC0404DB9D6B}"/>
                  </a:ext>
                </a:extLst>
              </p:cNvPr>
              <p:cNvCxnSpPr>
                <a:cxnSpLocks/>
              </p:cNvCxnSpPr>
              <p:nvPr/>
            </p:nvCxnSpPr>
            <p:spPr>
              <a:xfrm>
                <a:off x="626289" y="1723659"/>
                <a:ext cx="5853" cy="0"/>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83" name="Straight Connector 1182">
                <a:extLst>
                  <a:ext uri="{FF2B5EF4-FFF2-40B4-BE49-F238E27FC236}">
                    <a16:creationId xmlns:a16="http://schemas.microsoft.com/office/drawing/2014/main" id="{07773E12-8BA1-57BC-1D1B-2FB2D3E75849}"/>
                  </a:ext>
                </a:extLst>
              </p:cNvPr>
              <p:cNvCxnSpPr>
                <a:cxnSpLocks/>
              </p:cNvCxnSpPr>
              <p:nvPr/>
            </p:nvCxnSpPr>
            <p:spPr>
              <a:xfrm>
                <a:off x="626289" y="1778396"/>
                <a:ext cx="9144" cy="0"/>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1184" name="TextBox 1183">
                <a:extLst>
                  <a:ext uri="{FF2B5EF4-FFF2-40B4-BE49-F238E27FC236}">
                    <a16:creationId xmlns:a16="http://schemas.microsoft.com/office/drawing/2014/main" id="{C3A605A1-E240-4280-FF1C-1EFA264AA050}"/>
                  </a:ext>
                </a:extLst>
              </p:cNvPr>
              <p:cNvSpPr txBox="1"/>
              <p:nvPr/>
            </p:nvSpPr>
            <p:spPr>
              <a:xfrm>
                <a:off x="563929" y="1726499"/>
                <a:ext cx="170530" cy="173660"/>
              </a:xfrm>
              <a:prstGeom prst="rect">
                <a:avLst/>
              </a:prstGeom>
              <a:noFill/>
              <a:ln>
                <a:noFill/>
              </a:ln>
            </p:spPr>
            <p:txBody>
              <a:bodyPr wrap="none" rtlCol="0">
                <a:spAutoFit/>
              </a:bodyPr>
              <a:lstStyle/>
              <a:p>
                <a:pPr algn="ctr"/>
                <a:r>
                  <a:rPr lang="en-US" sz="900" b="1" dirty="0">
                    <a:solidFill>
                      <a:schemeClr val="accent6">
                        <a:lumMod val="75000"/>
                      </a:schemeClr>
                    </a:solidFill>
                  </a:rPr>
                  <a:t>…</a:t>
                </a:r>
              </a:p>
            </p:txBody>
          </p:sp>
        </p:grpSp>
      </p:grpSp>
      <p:grpSp>
        <p:nvGrpSpPr>
          <p:cNvPr id="1188" name="Group 1187">
            <a:extLst>
              <a:ext uri="{FF2B5EF4-FFF2-40B4-BE49-F238E27FC236}">
                <a16:creationId xmlns:a16="http://schemas.microsoft.com/office/drawing/2014/main" id="{8DD038C4-19D2-C81C-A729-2DB02FDD411D}"/>
              </a:ext>
            </a:extLst>
          </p:cNvPr>
          <p:cNvGrpSpPr/>
          <p:nvPr/>
        </p:nvGrpSpPr>
        <p:grpSpPr>
          <a:xfrm>
            <a:off x="10189159" y="2097628"/>
            <a:ext cx="1243584" cy="1798320"/>
            <a:chOff x="6737067" y="2618041"/>
            <a:chExt cx="930735" cy="1472152"/>
          </a:xfrm>
        </p:grpSpPr>
        <p:sp>
          <p:nvSpPr>
            <p:cNvPr id="1189" name="Rectangle 1188">
              <a:extLst>
                <a:ext uri="{FF2B5EF4-FFF2-40B4-BE49-F238E27FC236}">
                  <a16:creationId xmlns:a16="http://schemas.microsoft.com/office/drawing/2014/main" id="{314DAFC7-C624-C141-3B71-B4477F055709}"/>
                </a:ext>
              </a:extLst>
            </p:cNvPr>
            <p:cNvSpPr/>
            <p:nvPr/>
          </p:nvSpPr>
          <p:spPr>
            <a:xfrm>
              <a:off x="6755155" y="2641037"/>
              <a:ext cx="912647" cy="169166"/>
            </a:xfrm>
            <a:prstGeom prst="rect">
              <a:avLst/>
            </a:prstGeom>
            <a:solidFill>
              <a:schemeClr val="bg1"/>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0" name="Rectangle 1189">
              <a:extLst>
                <a:ext uri="{FF2B5EF4-FFF2-40B4-BE49-F238E27FC236}">
                  <a16:creationId xmlns:a16="http://schemas.microsoft.com/office/drawing/2014/main" id="{25B27005-BF77-F3CA-4DC1-EAA30AC2D442}"/>
                </a:ext>
              </a:extLst>
            </p:cNvPr>
            <p:cNvSpPr/>
            <p:nvPr/>
          </p:nvSpPr>
          <p:spPr>
            <a:xfrm>
              <a:off x="6755155" y="2810204"/>
              <a:ext cx="912645" cy="1244602"/>
            </a:xfrm>
            <a:prstGeom prst="rect">
              <a:avLst/>
            </a:prstGeom>
            <a:solidFill>
              <a:schemeClr val="bg1"/>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1" name="TextBox 1190">
              <a:extLst>
                <a:ext uri="{FF2B5EF4-FFF2-40B4-BE49-F238E27FC236}">
                  <a16:creationId xmlns:a16="http://schemas.microsoft.com/office/drawing/2014/main" id="{00F48C48-8B6B-8CCB-5306-F74C51B32BE0}"/>
                </a:ext>
              </a:extLst>
            </p:cNvPr>
            <p:cNvSpPr txBox="1"/>
            <p:nvPr/>
          </p:nvSpPr>
          <p:spPr>
            <a:xfrm rot="16200000">
              <a:off x="6629504" y="3327044"/>
              <a:ext cx="445957" cy="230832"/>
            </a:xfrm>
            <a:prstGeom prst="rect">
              <a:avLst/>
            </a:prstGeom>
            <a:noFill/>
          </p:spPr>
          <p:txBody>
            <a:bodyPr wrap="none" rtlCol="0">
              <a:spAutoFit/>
            </a:bodyPr>
            <a:lstStyle/>
            <a:p>
              <a:pPr algn="ctr"/>
              <a:r>
                <a:rPr lang="en-US" sz="900" b="1" dirty="0"/>
                <a:t>GENE</a:t>
              </a:r>
            </a:p>
          </p:txBody>
        </p:sp>
        <p:sp>
          <p:nvSpPr>
            <p:cNvPr id="1192" name="TextBox 1191">
              <a:extLst>
                <a:ext uri="{FF2B5EF4-FFF2-40B4-BE49-F238E27FC236}">
                  <a16:creationId xmlns:a16="http://schemas.microsoft.com/office/drawing/2014/main" id="{D0815D2E-4B69-8E0B-E288-83D2564A89B0}"/>
                </a:ext>
              </a:extLst>
            </p:cNvPr>
            <p:cNvSpPr txBox="1"/>
            <p:nvPr/>
          </p:nvSpPr>
          <p:spPr>
            <a:xfrm>
              <a:off x="6947069" y="2764022"/>
              <a:ext cx="532518" cy="230832"/>
            </a:xfrm>
            <a:prstGeom prst="rect">
              <a:avLst/>
            </a:prstGeom>
            <a:noFill/>
          </p:spPr>
          <p:txBody>
            <a:bodyPr wrap="none" rtlCol="0">
              <a:spAutoFit/>
            </a:bodyPr>
            <a:lstStyle/>
            <a:p>
              <a:pPr algn="ctr"/>
              <a:r>
                <a:rPr lang="en-US" sz="900" b="1" dirty="0"/>
                <a:t>COUNT</a:t>
              </a:r>
            </a:p>
          </p:txBody>
        </p:sp>
        <p:sp>
          <p:nvSpPr>
            <p:cNvPr id="1193" name="TextBox 1192">
              <a:extLst>
                <a:ext uri="{FF2B5EF4-FFF2-40B4-BE49-F238E27FC236}">
                  <a16:creationId xmlns:a16="http://schemas.microsoft.com/office/drawing/2014/main" id="{92775E97-D191-8E87-81FD-0861419B0976}"/>
                </a:ext>
              </a:extLst>
            </p:cNvPr>
            <p:cNvSpPr txBox="1"/>
            <p:nvPr/>
          </p:nvSpPr>
          <p:spPr>
            <a:xfrm>
              <a:off x="6947070" y="2618041"/>
              <a:ext cx="534121" cy="276999"/>
            </a:xfrm>
            <a:prstGeom prst="rect">
              <a:avLst/>
            </a:prstGeom>
            <a:noFill/>
          </p:spPr>
          <p:txBody>
            <a:bodyPr wrap="none" rtlCol="0">
              <a:spAutoFit/>
            </a:bodyPr>
            <a:lstStyle/>
            <a:p>
              <a:pPr algn="ctr"/>
              <a:r>
                <a:rPr lang="en-US" sz="1200" b="1" dirty="0"/>
                <a:t>Cell 6</a:t>
              </a:r>
            </a:p>
          </p:txBody>
        </p:sp>
        <p:grpSp>
          <p:nvGrpSpPr>
            <p:cNvPr id="1194" name="Group 1193">
              <a:extLst>
                <a:ext uri="{FF2B5EF4-FFF2-40B4-BE49-F238E27FC236}">
                  <a16:creationId xmlns:a16="http://schemas.microsoft.com/office/drawing/2014/main" id="{F8530028-E0A6-D613-8372-343F671DFC67}"/>
                </a:ext>
              </a:extLst>
            </p:cNvPr>
            <p:cNvGrpSpPr/>
            <p:nvPr/>
          </p:nvGrpSpPr>
          <p:grpSpPr>
            <a:xfrm>
              <a:off x="6806380" y="2982513"/>
              <a:ext cx="280305" cy="1107680"/>
              <a:chOff x="563929" y="1066827"/>
              <a:chExt cx="179418" cy="833332"/>
            </a:xfrm>
          </p:grpSpPr>
          <p:cxnSp>
            <p:nvCxnSpPr>
              <p:cNvPr id="1195" name="Straight Connector 1194">
                <a:extLst>
                  <a:ext uri="{FF2B5EF4-FFF2-40B4-BE49-F238E27FC236}">
                    <a16:creationId xmlns:a16="http://schemas.microsoft.com/office/drawing/2014/main" id="{C5191A66-DF52-DE74-966E-F40481CD5F33}"/>
                  </a:ext>
                </a:extLst>
              </p:cNvPr>
              <p:cNvCxnSpPr>
                <a:cxnSpLocks/>
              </p:cNvCxnSpPr>
              <p:nvPr/>
            </p:nvCxnSpPr>
            <p:spPr>
              <a:xfrm>
                <a:off x="626289" y="1066827"/>
                <a:ext cx="5853"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96" name="Straight Connector 1195">
                <a:extLst>
                  <a:ext uri="{FF2B5EF4-FFF2-40B4-BE49-F238E27FC236}">
                    <a16:creationId xmlns:a16="http://schemas.microsoft.com/office/drawing/2014/main" id="{02A90884-7127-6DBE-34A0-CEB5D64A74EC}"/>
                  </a:ext>
                </a:extLst>
              </p:cNvPr>
              <p:cNvCxnSpPr>
                <a:cxnSpLocks/>
              </p:cNvCxnSpPr>
              <p:nvPr/>
            </p:nvCxnSpPr>
            <p:spPr>
              <a:xfrm>
                <a:off x="626289" y="1121563"/>
                <a:ext cx="117058"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97" name="Straight Connector 1196">
                <a:extLst>
                  <a:ext uri="{FF2B5EF4-FFF2-40B4-BE49-F238E27FC236}">
                    <a16:creationId xmlns:a16="http://schemas.microsoft.com/office/drawing/2014/main" id="{51A6E968-0647-04E9-BF7F-CB110FBC17F2}"/>
                  </a:ext>
                </a:extLst>
              </p:cNvPr>
              <p:cNvCxnSpPr>
                <a:cxnSpLocks/>
              </p:cNvCxnSpPr>
              <p:nvPr/>
            </p:nvCxnSpPr>
            <p:spPr>
              <a:xfrm>
                <a:off x="626289" y="1176299"/>
                <a:ext cx="5853"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98" name="Straight Connector 1197">
                <a:extLst>
                  <a:ext uri="{FF2B5EF4-FFF2-40B4-BE49-F238E27FC236}">
                    <a16:creationId xmlns:a16="http://schemas.microsoft.com/office/drawing/2014/main" id="{FCB190EA-25F3-C569-7FFD-238FA583A601}"/>
                  </a:ext>
                </a:extLst>
              </p:cNvPr>
              <p:cNvCxnSpPr>
                <a:cxnSpLocks/>
              </p:cNvCxnSpPr>
              <p:nvPr/>
            </p:nvCxnSpPr>
            <p:spPr>
              <a:xfrm>
                <a:off x="626289" y="1231035"/>
                <a:ext cx="91440"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99" name="Straight Connector 1198">
                <a:extLst>
                  <a:ext uri="{FF2B5EF4-FFF2-40B4-BE49-F238E27FC236}">
                    <a16:creationId xmlns:a16="http://schemas.microsoft.com/office/drawing/2014/main" id="{B0C2B174-7D2C-379A-9D2F-69DCFF739403}"/>
                  </a:ext>
                </a:extLst>
              </p:cNvPr>
              <p:cNvCxnSpPr>
                <a:cxnSpLocks/>
              </p:cNvCxnSpPr>
              <p:nvPr/>
            </p:nvCxnSpPr>
            <p:spPr>
              <a:xfrm>
                <a:off x="626289" y="1285771"/>
                <a:ext cx="9144"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00" name="Straight Connector 1199">
                <a:extLst>
                  <a:ext uri="{FF2B5EF4-FFF2-40B4-BE49-F238E27FC236}">
                    <a16:creationId xmlns:a16="http://schemas.microsoft.com/office/drawing/2014/main" id="{274FE1D2-225B-1BE7-B4B0-5BC4181A602C}"/>
                  </a:ext>
                </a:extLst>
              </p:cNvPr>
              <p:cNvCxnSpPr>
                <a:cxnSpLocks/>
              </p:cNvCxnSpPr>
              <p:nvPr/>
            </p:nvCxnSpPr>
            <p:spPr>
              <a:xfrm>
                <a:off x="626289" y="1340507"/>
                <a:ext cx="9144"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01" name="Straight Connector 1200">
                <a:extLst>
                  <a:ext uri="{FF2B5EF4-FFF2-40B4-BE49-F238E27FC236}">
                    <a16:creationId xmlns:a16="http://schemas.microsoft.com/office/drawing/2014/main" id="{A9179ACE-7C6E-6BAF-889E-8D417E82CB6C}"/>
                  </a:ext>
                </a:extLst>
              </p:cNvPr>
              <p:cNvCxnSpPr>
                <a:cxnSpLocks/>
              </p:cNvCxnSpPr>
              <p:nvPr/>
            </p:nvCxnSpPr>
            <p:spPr>
              <a:xfrm>
                <a:off x="626289" y="1449979"/>
                <a:ext cx="9144"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02" name="Straight Connector 1201">
                <a:extLst>
                  <a:ext uri="{FF2B5EF4-FFF2-40B4-BE49-F238E27FC236}">
                    <a16:creationId xmlns:a16="http://schemas.microsoft.com/office/drawing/2014/main" id="{66594BCC-AFDA-0C41-EC07-3EC958F9D248}"/>
                  </a:ext>
                </a:extLst>
              </p:cNvPr>
              <p:cNvCxnSpPr>
                <a:cxnSpLocks/>
              </p:cNvCxnSpPr>
              <p:nvPr/>
            </p:nvCxnSpPr>
            <p:spPr>
              <a:xfrm>
                <a:off x="626289" y="1559451"/>
                <a:ext cx="5853"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03" name="Straight Connector 1202">
                <a:extLst>
                  <a:ext uri="{FF2B5EF4-FFF2-40B4-BE49-F238E27FC236}">
                    <a16:creationId xmlns:a16="http://schemas.microsoft.com/office/drawing/2014/main" id="{CD761EB7-CB1A-C8E8-A678-FC207497B74A}"/>
                  </a:ext>
                </a:extLst>
              </p:cNvPr>
              <p:cNvCxnSpPr>
                <a:cxnSpLocks/>
              </p:cNvCxnSpPr>
              <p:nvPr/>
            </p:nvCxnSpPr>
            <p:spPr>
              <a:xfrm>
                <a:off x="626289" y="1395243"/>
                <a:ext cx="5853"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04" name="Straight Connector 1203">
                <a:extLst>
                  <a:ext uri="{FF2B5EF4-FFF2-40B4-BE49-F238E27FC236}">
                    <a16:creationId xmlns:a16="http://schemas.microsoft.com/office/drawing/2014/main" id="{02965CFC-3281-097E-D982-46EEDA291185}"/>
                  </a:ext>
                </a:extLst>
              </p:cNvPr>
              <p:cNvCxnSpPr>
                <a:cxnSpLocks/>
              </p:cNvCxnSpPr>
              <p:nvPr/>
            </p:nvCxnSpPr>
            <p:spPr>
              <a:xfrm>
                <a:off x="626289" y="1504715"/>
                <a:ext cx="5853"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05" name="Straight Connector 1204">
                <a:extLst>
                  <a:ext uri="{FF2B5EF4-FFF2-40B4-BE49-F238E27FC236}">
                    <a16:creationId xmlns:a16="http://schemas.microsoft.com/office/drawing/2014/main" id="{DB02C663-2B92-94AE-34D8-486A06EF81ED}"/>
                  </a:ext>
                </a:extLst>
              </p:cNvPr>
              <p:cNvCxnSpPr>
                <a:cxnSpLocks/>
              </p:cNvCxnSpPr>
              <p:nvPr/>
            </p:nvCxnSpPr>
            <p:spPr>
              <a:xfrm>
                <a:off x="626288" y="1614187"/>
                <a:ext cx="5853"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06" name="Straight Connector 1205">
                <a:extLst>
                  <a:ext uri="{FF2B5EF4-FFF2-40B4-BE49-F238E27FC236}">
                    <a16:creationId xmlns:a16="http://schemas.microsoft.com/office/drawing/2014/main" id="{BE73A1C8-0A62-3E07-847F-820F0201A82F}"/>
                  </a:ext>
                </a:extLst>
              </p:cNvPr>
              <p:cNvCxnSpPr>
                <a:cxnSpLocks/>
              </p:cNvCxnSpPr>
              <p:nvPr/>
            </p:nvCxnSpPr>
            <p:spPr>
              <a:xfrm>
                <a:off x="626289" y="1668923"/>
                <a:ext cx="9144"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07" name="Straight Connector 1206">
                <a:extLst>
                  <a:ext uri="{FF2B5EF4-FFF2-40B4-BE49-F238E27FC236}">
                    <a16:creationId xmlns:a16="http://schemas.microsoft.com/office/drawing/2014/main" id="{A78489EB-15A5-2E45-F730-46C32652021B}"/>
                  </a:ext>
                </a:extLst>
              </p:cNvPr>
              <p:cNvCxnSpPr>
                <a:cxnSpLocks/>
              </p:cNvCxnSpPr>
              <p:nvPr/>
            </p:nvCxnSpPr>
            <p:spPr>
              <a:xfrm>
                <a:off x="626289" y="1723659"/>
                <a:ext cx="58529"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08" name="Straight Connector 1207">
                <a:extLst>
                  <a:ext uri="{FF2B5EF4-FFF2-40B4-BE49-F238E27FC236}">
                    <a16:creationId xmlns:a16="http://schemas.microsoft.com/office/drawing/2014/main" id="{F0A30577-EB06-68E6-6BA9-11532804C688}"/>
                  </a:ext>
                </a:extLst>
              </p:cNvPr>
              <p:cNvCxnSpPr>
                <a:cxnSpLocks/>
              </p:cNvCxnSpPr>
              <p:nvPr/>
            </p:nvCxnSpPr>
            <p:spPr>
              <a:xfrm>
                <a:off x="626289" y="1778396"/>
                <a:ext cx="9144"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209" name="TextBox 1208">
                <a:extLst>
                  <a:ext uri="{FF2B5EF4-FFF2-40B4-BE49-F238E27FC236}">
                    <a16:creationId xmlns:a16="http://schemas.microsoft.com/office/drawing/2014/main" id="{C1EAA242-9636-2598-6671-7DE09785BCD7}"/>
                  </a:ext>
                </a:extLst>
              </p:cNvPr>
              <p:cNvSpPr txBox="1"/>
              <p:nvPr/>
            </p:nvSpPr>
            <p:spPr>
              <a:xfrm>
                <a:off x="563929" y="1726499"/>
                <a:ext cx="170530" cy="173660"/>
              </a:xfrm>
              <a:prstGeom prst="rect">
                <a:avLst/>
              </a:prstGeom>
              <a:noFill/>
              <a:ln>
                <a:noFill/>
              </a:ln>
            </p:spPr>
            <p:txBody>
              <a:bodyPr wrap="none" rtlCol="0">
                <a:spAutoFit/>
              </a:bodyPr>
              <a:lstStyle/>
              <a:p>
                <a:pPr algn="ctr"/>
                <a:r>
                  <a:rPr lang="en-US" sz="900" b="1" dirty="0">
                    <a:solidFill>
                      <a:schemeClr val="accent2">
                        <a:lumMod val="75000"/>
                      </a:schemeClr>
                    </a:solidFill>
                  </a:rPr>
                  <a:t>…</a:t>
                </a:r>
              </a:p>
            </p:txBody>
          </p:sp>
        </p:grpSp>
      </p:grpSp>
      <p:grpSp>
        <p:nvGrpSpPr>
          <p:cNvPr id="1216" name="Group 1215">
            <a:extLst>
              <a:ext uri="{FF2B5EF4-FFF2-40B4-BE49-F238E27FC236}">
                <a16:creationId xmlns:a16="http://schemas.microsoft.com/office/drawing/2014/main" id="{8C7C9FA4-5834-B278-FB92-30CB42A48C31}"/>
              </a:ext>
            </a:extLst>
          </p:cNvPr>
          <p:cNvGrpSpPr/>
          <p:nvPr/>
        </p:nvGrpSpPr>
        <p:grpSpPr>
          <a:xfrm>
            <a:off x="2936852" y="2853147"/>
            <a:ext cx="8495888" cy="883677"/>
            <a:chOff x="2913693" y="3203383"/>
            <a:chExt cx="8199601" cy="883677"/>
          </a:xfrm>
        </p:grpSpPr>
        <p:sp>
          <p:nvSpPr>
            <p:cNvPr id="1210" name="Rectangle 1209">
              <a:extLst>
                <a:ext uri="{FF2B5EF4-FFF2-40B4-BE49-F238E27FC236}">
                  <a16:creationId xmlns:a16="http://schemas.microsoft.com/office/drawing/2014/main" id="{EF33C900-B0C5-06E6-2F4E-904D072DDD57}"/>
                </a:ext>
              </a:extLst>
            </p:cNvPr>
            <p:cNvSpPr/>
            <p:nvPr/>
          </p:nvSpPr>
          <p:spPr>
            <a:xfrm>
              <a:off x="2913693" y="3203383"/>
              <a:ext cx="8197220" cy="184150"/>
            </a:xfrm>
            <a:prstGeom prst="rect">
              <a:avLst/>
            </a:prstGeom>
            <a:solidFill>
              <a:schemeClr val="bg1">
                <a:lumMod val="65000"/>
                <a:alpha val="4902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1" name="Rectangle 1210">
              <a:extLst>
                <a:ext uri="{FF2B5EF4-FFF2-40B4-BE49-F238E27FC236}">
                  <a16:creationId xmlns:a16="http://schemas.microsoft.com/office/drawing/2014/main" id="{890FFB97-47F1-4EA7-2874-5C4FBB024ED1}"/>
                </a:ext>
              </a:extLst>
            </p:cNvPr>
            <p:cNvSpPr/>
            <p:nvPr/>
          </p:nvSpPr>
          <p:spPr>
            <a:xfrm>
              <a:off x="2913693" y="3476754"/>
              <a:ext cx="8194838" cy="79246"/>
            </a:xfrm>
            <a:prstGeom prst="rect">
              <a:avLst/>
            </a:prstGeom>
            <a:solidFill>
              <a:schemeClr val="bg1">
                <a:lumMod val="65000"/>
                <a:alpha val="4902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2" name="Rectangle 1211">
              <a:extLst>
                <a:ext uri="{FF2B5EF4-FFF2-40B4-BE49-F238E27FC236}">
                  <a16:creationId xmlns:a16="http://schemas.microsoft.com/office/drawing/2014/main" id="{7852E648-522C-F0D2-E9E9-2FC873AD3DB3}"/>
                </a:ext>
              </a:extLst>
            </p:cNvPr>
            <p:cNvSpPr/>
            <p:nvPr/>
          </p:nvSpPr>
          <p:spPr>
            <a:xfrm>
              <a:off x="2913693" y="3836455"/>
              <a:ext cx="8199601" cy="79246"/>
            </a:xfrm>
            <a:prstGeom prst="rect">
              <a:avLst/>
            </a:prstGeom>
            <a:solidFill>
              <a:schemeClr val="bg1">
                <a:lumMod val="65000"/>
                <a:alpha val="4902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3" name="Rectangle 1212">
              <a:extLst>
                <a:ext uri="{FF2B5EF4-FFF2-40B4-BE49-F238E27FC236}">
                  <a16:creationId xmlns:a16="http://schemas.microsoft.com/office/drawing/2014/main" id="{3F6C0FFC-52F4-D42C-1E3D-7E7EDE0EB3EF}"/>
                </a:ext>
              </a:extLst>
            </p:cNvPr>
            <p:cNvSpPr/>
            <p:nvPr/>
          </p:nvSpPr>
          <p:spPr>
            <a:xfrm>
              <a:off x="2913693" y="4007814"/>
              <a:ext cx="8197220" cy="79246"/>
            </a:xfrm>
            <a:prstGeom prst="rect">
              <a:avLst/>
            </a:prstGeom>
            <a:solidFill>
              <a:schemeClr val="bg1">
                <a:lumMod val="65000"/>
                <a:alpha val="4902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17" name="Group 1216">
            <a:extLst>
              <a:ext uri="{FF2B5EF4-FFF2-40B4-BE49-F238E27FC236}">
                <a16:creationId xmlns:a16="http://schemas.microsoft.com/office/drawing/2014/main" id="{BE843F42-4AD4-1C6C-9B45-DD04977E6CF7}"/>
              </a:ext>
            </a:extLst>
          </p:cNvPr>
          <p:cNvGrpSpPr/>
          <p:nvPr/>
        </p:nvGrpSpPr>
        <p:grpSpPr>
          <a:xfrm>
            <a:off x="8666350" y="2036006"/>
            <a:ext cx="2853943" cy="1935316"/>
            <a:chOff x="8619418" y="2542813"/>
            <a:chExt cx="2609714" cy="1659957"/>
          </a:xfrm>
        </p:grpSpPr>
        <p:sp>
          <p:nvSpPr>
            <p:cNvPr id="1214" name="Rectangle 1213">
              <a:extLst>
                <a:ext uri="{FF2B5EF4-FFF2-40B4-BE49-F238E27FC236}">
                  <a16:creationId xmlns:a16="http://schemas.microsoft.com/office/drawing/2014/main" id="{B9E5A7EB-9357-D279-D3DD-82E882D427C8}"/>
                </a:ext>
              </a:extLst>
            </p:cNvPr>
            <p:cNvSpPr/>
            <p:nvPr/>
          </p:nvSpPr>
          <p:spPr>
            <a:xfrm>
              <a:off x="8619418" y="2542813"/>
              <a:ext cx="1271465" cy="1659251"/>
            </a:xfrm>
            <a:prstGeom prst="rect">
              <a:avLst/>
            </a:prstGeom>
            <a:solidFill>
              <a:schemeClr val="bg1">
                <a:lumMod val="65000"/>
                <a:alpha val="4902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5" name="Rectangle 1214">
              <a:extLst>
                <a:ext uri="{FF2B5EF4-FFF2-40B4-BE49-F238E27FC236}">
                  <a16:creationId xmlns:a16="http://schemas.microsoft.com/office/drawing/2014/main" id="{CD4A7E87-4EEC-E9EE-1507-E75D6E5D691E}"/>
                </a:ext>
              </a:extLst>
            </p:cNvPr>
            <p:cNvSpPr/>
            <p:nvPr/>
          </p:nvSpPr>
          <p:spPr>
            <a:xfrm>
              <a:off x="9956994" y="2542813"/>
              <a:ext cx="1272138" cy="1659957"/>
            </a:xfrm>
            <a:prstGeom prst="rect">
              <a:avLst/>
            </a:prstGeom>
            <a:solidFill>
              <a:schemeClr val="bg1">
                <a:lumMod val="65000"/>
                <a:alpha val="4902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10" name="Group 1309">
            <a:extLst>
              <a:ext uri="{FF2B5EF4-FFF2-40B4-BE49-F238E27FC236}">
                <a16:creationId xmlns:a16="http://schemas.microsoft.com/office/drawing/2014/main" id="{AD61D925-85B5-650E-9E5C-9A3AB3A316F9}"/>
              </a:ext>
            </a:extLst>
          </p:cNvPr>
          <p:cNvGrpSpPr/>
          <p:nvPr/>
        </p:nvGrpSpPr>
        <p:grpSpPr>
          <a:xfrm>
            <a:off x="2931995" y="4012244"/>
            <a:ext cx="5583889" cy="2548349"/>
            <a:chOff x="2931995" y="4012244"/>
            <a:chExt cx="5583889" cy="2548349"/>
          </a:xfrm>
        </p:grpSpPr>
        <p:grpSp>
          <p:nvGrpSpPr>
            <p:cNvPr id="1218" name="Group 1217">
              <a:extLst>
                <a:ext uri="{FF2B5EF4-FFF2-40B4-BE49-F238E27FC236}">
                  <a16:creationId xmlns:a16="http://schemas.microsoft.com/office/drawing/2014/main" id="{38851F6A-3244-CD0E-BF1A-2E967A83AC2C}"/>
                </a:ext>
              </a:extLst>
            </p:cNvPr>
            <p:cNvGrpSpPr/>
            <p:nvPr/>
          </p:nvGrpSpPr>
          <p:grpSpPr>
            <a:xfrm>
              <a:off x="4364583" y="4757693"/>
              <a:ext cx="1234433" cy="1793035"/>
              <a:chOff x="5708950" y="2688336"/>
              <a:chExt cx="591362" cy="1104278"/>
            </a:xfrm>
          </p:grpSpPr>
          <p:sp>
            <p:nvSpPr>
              <p:cNvPr id="1219" name="Rectangle 1218">
                <a:extLst>
                  <a:ext uri="{FF2B5EF4-FFF2-40B4-BE49-F238E27FC236}">
                    <a16:creationId xmlns:a16="http://schemas.microsoft.com/office/drawing/2014/main" id="{64855F8D-0C38-ED30-461E-B2579A588A8A}"/>
                  </a:ext>
                </a:extLst>
              </p:cNvPr>
              <p:cNvSpPr/>
              <p:nvPr/>
            </p:nvSpPr>
            <p:spPr>
              <a:xfrm>
                <a:off x="5716145" y="2702382"/>
                <a:ext cx="584167" cy="127267"/>
              </a:xfrm>
              <a:prstGeom prst="rect">
                <a:avLst/>
              </a:prstGeom>
              <a:solidFill>
                <a:schemeClr val="bg1"/>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0" name="Rectangle 1219">
                <a:extLst>
                  <a:ext uri="{FF2B5EF4-FFF2-40B4-BE49-F238E27FC236}">
                    <a16:creationId xmlns:a16="http://schemas.microsoft.com/office/drawing/2014/main" id="{EC5AE0B5-536B-9F67-C6F2-B2B123EAD66E}"/>
                  </a:ext>
                </a:extLst>
              </p:cNvPr>
              <p:cNvSpPr/>
              <p:nvPr/>
            </p:nvSpPr>
            <p:spPr>
              <a:xfrm>
                <a:off x="5716145" y="2829650"/>
                <a:ext cx="584166" cy="936341"/>
              </a:xfrm>
              <a:prstGeom prst="rect">
                <a:avLst/>
              </a:prstGeom>
              <a:solidFill>
                <a:schemeClr val="bg1"/>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1" name="TextBox 1220">
                <a:extLst>
                  <a:ext uri="{FF2B5EF4-FFF2-40B4-BE49-F238E27FC236}">
                    <a16:creationId xmlns:a16="http://schemas.microsoft.com/office/drawing/2014/main" id="{6871BBAC-6026-2F01-5C87-F28A50D9F573}"/>
                  </a:ext>
                </a:extLst>
              </p:cNvPr>
              <p:cNvSpPr txBox="1"/>
              <p:nvPr/>
            </p:nvSpPr>
            <p:spPr>
              <a:xfrm rot="16200000">
                <a:off x="5615074" y="3231435"/>
                <a:ext cx="335503" cy="147751"/>
              </a:xfrm>
              <a:prstGeom prst="rect">
                <a:avLst/>
              </a:prstGeom>
              <a:noFill/>
            </p:spPr>
            <p:txBody>
              <a:bodyPr wrap="none" rtlCol="0">
                <a:spAutoFit/>
              </a:bodyPr>
              <a:lstStyle/>
              <a:p>
                <a:pPr algn="ctr"/>
                <a:r>
                  <a:rPr lang="en-US" sz="900" b="1" dirty="0"/>
                  <a:t>GENE</a:t>
                </a:r>
              </a:p>
            </p:txBody>
          </p:sp>
          <p:sp>
            <p:nvSpPr>
              <p:cNvPr id="1222" name="TextBox 1221">
                <a:extLst>
                  <a:ext uri="{FF2B5EF4-FFF2-40B4-BE49-F238E27FC236}">
                    <a16:creationId xmlns:a16="http://schemas.microsoft.com/office/drawing/2014/main" id="{2F98B46A-6830-B14E-5C49-A349FEB2079D}"/>
                  </a:ext>
                </a:extLst>
              </p:cNvPr>
              <p:cNvSpPr txBox="1"/>
              <p:nvPr/>
            </p:nvSpPr>
            <p:spPr>
              <a:xfrm>
                <a:off x="5838985" y="2811418"/>
                <a:ext cx="340854" cy="173660"/>
              </a:xfrm>
              <a:prstGeom prst="rect">
                <a:avLst/>
              </a:prstGeom>
              <a:noFill/>
            </p:spPr>
            <p:txBody>
              <a:bodyPr wrap="none" rtlCol="0">
                <a:spAutoFit/>
              </a:bodyPr>
              <a:lstStyle/>
              <a:p>
                <a:pPr algn="ctr"/>
                <a:r>
                  <a:rPr lang="en-US" sz="900" b="1" dirty="0"/>
                  <a:t>COUNT</a:t>
                </a:r>
              </a:p>
            </p:txBody>
          </p:sp>
          <p:sp>
            <p:nvSpPr>
              <p:cNvPr id="1223" name="TextBox 1222">
                <a:extLst>
                  <a:ext uri="{FF2B5EF4-FFF2-40B4-BE49-F238E27FC236}">
                    <a16:creationId xmlns:a16="http://schemas.microsoft.com/office/drawing/2014/main" id="{C0AF2B04-07C7-B9E1-01D5-7E7AF2BCE64B}"/>
                  </a:ext>
                </a:extLst>
              </p:cNvPr>
              <p:cNvSpPr txBox="1"/>
              <p:nvPr/>
            </p:nvSpPr>
            <p:spPr>
              <a:xfrm>
                <a:off x="5838986" y="2688336"/>
                <a:ext cx="341880" cy="208392"/>
              </a:xfrm>
              <a:prstGeom prst="rect">
                <a:avLst/>
              </a:prstGeom>
              <a:noFill/>
            </p:spPr>
            <p:txBody>
              <a:bodyPr wrap="none" rtlCol="0">
                <a:spAutoFit/>
              </a:bodyPr>
              <a:lstStyle/>
              <a:p>
                <a:pPr algn="ctr"/>
                <a:r>
                  <a:rPr lang="en-US" sz="1200" b="1" dirty="0"/>
                  <a:t>Cell 2</a:t>
                </a:r>
              </a:p>
            </p:txBody>
          </p:sp>
          <p:grpSp>
            <p:nvGrpSpPr>
              <p:cNvPr id="1224" name="Group 1223">
                <a:extLst>
                  <a:ext uri="{FF2B5EF4-FFF2-40B4-BE49-F238E27FC236}">
                    <a16:creationId xmlns:a16="http://schemas.microsoft.com/office/drawing/2014/main" id="{760CC964-2FC7-EBD1-97F0-8C8BC7C4AA8E}"/>
                  </a:ext>
                </a:extLst>
              </p:cNvPr>
              <p:cNvGrpSpPr/>
              <p:nvPr/>
            </p:nvGrpSpPr>
            <p:grpSpPr>
              <a:xfrm>
                <a:off x="5748934" y="2959282"/>
                <a:ext cx="519560" cy="833332"/>
                <a:chOff x="563929" y="1066827"/>
                <a:chExt cx="519560" cy="833332"/>
              </a:xfrm>
            </p:grpSpPr>
            <p:sp>
              <p:nvSpPr>
                <p:cNvPr id="1239" name="TextBox 1238">
                  <a:extLst>
                    <a:ext uri="{FF2B5EF4-FFF2-40B4-BE49-F238E27FC236}">
                      <a16:creationId xmlns:a16="http://schemas.microsoft.com/office/drawing/2014/main" id="{47B62D76-D253-3CB2-7433-B17B1BF94494}"/>
                    </a:ext>
                  </a:extLst>
                </p:cNvPr>
                <p:cNvSpPr txBox="1"/>
                <p:nvPr/>
              </p:nvSpPr>
              <p:spPr>
                <a:xfrm>
                  <a:off x="563929" y="1726499"/>
                  <a:ext cx="170530" cy="173660"/>
                </a:xfrm>
                <a:prstGeom prst="rect">
                  <a:avLst/>
                </a:prstGeom>
                <a:noFill/>
              </p:spPr>
              <p:txBody>
                <a:bodyPr wrap="none" rtlCol="0">
                  <a:spAutoFit/>
                </a:bodyPr>
                <a:lstStyle/>
                <a:p>
                  <a:pPr algn="ctr"/>
                  <a:r>
                    <a:rPr lang="en-US" sz="900" b="1" dirty="0">
                      <a:solidFill>
                        <a:srgbClr val="C00000"/>
                      </a:solidFill>
                    </a:rPr>
                    <a:t>…</a:t>
                  </a:r>
                </a:p>
              </p:txBody>
            </p:sp>
            <p:cxnSp>
              <p:nvCxnSpPr>
                <p:cNvPr id="1225" name="Straight Connector 1224">
                  <a:extLst>
                    <a:ext uri="{FF2B5EF4-FFF2-40B4-BE49-F238E27FC236}">
                      <a16:creationId xmlns:a16="http://schemas.microsoft.com/office/drawing/2014/main" id="{30F297AB-AE4D-9295-906C-BFAB462E7AF6}"/>
                    </a:ext>
                  </a:extLst>
                </p:cNvPr>
                <p:cNvCxnSpPr>
                  <a:cxnSpLocks/>
                </p:cNvCxnSpPr>
                <p:nvPr/>
              </p:nvCxnSpPr>
              <p:spPr>
                <a:xfrm>
                  <a:off x="626289" y="1066827"/>
                  <a:ext cx="365760"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1226" name="Straight Connector 1225">
                  <a:extLst>
                    <a:ext uri="{FF2B5EF4-FFF2-40B4-BE49-F238E27FC236}">
                      <a16:creationId xmlns:a16="http://schemas.microsoft.com/office/drawing/2014/main" id="{256997DA-7BFA-23CD-BDE7-F06C6D58A0A9}"/>
                    </a:ext>
                  </a:extLst>
                </p:cNvPr>
                <p:cNvCxnSpPr>
                  <a:cxnSpLocks/>
                </p:cNvCxnSpPr>
                <p:nvPr/>
              </p:nvCxnSpPr>
              <p:spPr>
                <a:xfrm>
                  <a:off x="626289" y="1121563"/>
                  <a:ext cx="320040"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1227" name="Straight Connector 1226">
                  <a:extLst>
                    <a:ext uri="{FF2B5EF4-FFF2-40B4-BE49-F238E27FC236}">
                      <a16:creationId xmlns:a16="http://schemas.microsoft.com/office/drawing/2014/main" id="{B734D3DE-EC05-1664-7DC9-02F5BF7D51BA}"/>
                    </a:ext>
                  </a:extLst>
                </p:cNvPr>
                <p:cNvCxnSpPr>
                  <a:cxnSpLocks/>
                </p:cNvCxnSpPr>
                <p:nvPr/>
              </p:nvCxnSpPr>
              <p:spPr>
                <a:xfrm>
                  <a:off x="626289" y="1176299"/>
                  <a:ext cx="457200"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1228" name="Straight Connector 1227">
                  <a:extLst>
                    <a:ext uri="{FF2B5EF4-FFF2-40B4-BE49-F238E27FC236}">
                      <a16:creationId xmlns:a16="http://schemas.microsoft.com/office/drawing/2014/main" id="{FE56F623-85FB-552F-FB2D-7A10DF322A17}"/>
                    </a:ext>
                  </a:extLst>
                </p:cNvPr>
                <p:cNvCxnSpPr>
                  <a:cxnSpLocks/>
                </p:cNvCxnSpPr>
                <p:nvPr/>
              </p:nvCxnSpPr>
              <p:spPr>
                <a:xfrm>
                  <a:off x="626289" y="1231035"/>
                  <a:ext cx="91440"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1232" name="Straight Connector 1231">
                  <a:extLst>
                    <a:ext uri="{FF2B5EF4-FFF2-40B4-BE49-F238E27FC236}">
                      <a16:creationId xmlns:a16="http://schemas.microsoft.com/office/drawing/2014/main" id="{5BE672EB-B71A-42BF-6056-3DBE0A55F6F8}"/>
                    </a:ext>
                  </a:extLst>
                </p:cNvPr>
                <p:cNvCxnSpPr>
                  <a:cxnSpLocks/>
                </p:cNvCxnSpPr>
                <p:nvPr/>
              </p:nvCxnSpPr>
              <p:spPr>
                <a:xfrm>
                  <a:off x="626289" y="1559451"/>
                  <a:ext cx="347472"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1233" name="Straight Connector 1232">
                  <a:extLst>
                    <a:ext uri="{FF2B5EF4-FFF2-40B4-BE49-F238E27FC236}">
                      <a16:creationId xmlns:a16="http://schemas.microsoft.com/office/drawing/2014/main" id="{04CD44E5-833A-0904-470E-EF33AD1E7472}"/>
                    </a:ext>
                  </a:extLst>
                </p:cNvPr>
                <p:cNvCxnSpPr>
                  <a:cxnSpLocks/>
                </p:cNvCxnSpPr>
                <p:nvPr/>
              </p:nvCxnSpPr>
              <p:spPr>
                <a:xfrm>
                  <a:off x="626289" y="1395243"/>
                  <a:ext cx="228600"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1234" name="Straight Connector 1233">
                  <a:extLst>
                    <a:ext uri="{FF2B5EF4-FFF2-40B4-BE49-F238E27FC236}">
                      <a16:creationId xmlns:a16="http://schemas.microsoft.com/office/drawing/2014/main" id="{581C1451-CFC0-C3E8-B17C-350048140558}"/>
                    </a:ext>
                  </a:extLst>
                </p:cNvPr>
                <p:cNvCxnSpPr>
                  <a:cxnSpLocks/>
                </p:cNvCxnSpPr>
                <p:nvPr/>
              </p:nvCxnSpPr>
              <p:spPr>
                <a:xfrm>
                  <a:off x="626289" y="1504715"/>
                  <a:ext cx="301752"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1235" name="Straight Connector 1234">
                  <a:extLst>
                    <a:ext uri="{FF2B5EF4-FFF2-40B4-BE49-F238E27FC236}">
                      <a16:creationId xmlns:a16="http://schemas.microsoft.com/office/drawing/2014/main" id="{D4A60F2F-14A4-03CD-5757-DB88A562F116}"/>
                    </a:ext>
                  </a:extLst>
                </p:cNvPr>
                <p:cNvCxnSpPr>
                  <a:cxnSpLocks/>
                </p:cNvCxnSpPr>
                <p:nvPr/>
              </p:nvCxnSpPr>
              <p:spPr>
                <a:xfrm>
                  <a:off x="626289" y="1614187"/>
                  <a:ext cx="91440"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1237" name="Straight Connector 1236">
                  <a:extLst>
                    <a:ext uri="{FF2B5EF4-FFF2-40B4-BE49-F238E27FC236}">
                      <a16:creationId xmlns:a16="http://schemas.microsoft.com/office/drawing/2014/main" id="{7746442E-A851-F9A7-6CB0-35512535A386}"/>
                    </a:ext>
                  </a:extLst>
                </p:cNvPr>
                <p:cNvCxnSpPr>
                  <a:cxnSpLocks/>
                </p:cNvCxnSpPr>
                <p:nvPr/>
              </p:nvCxnSpPr>
              <p:spPr>
                <a:xfrm>
                  <a:off x="626289" y="1723659"/>
                  <a:ext cx="164592"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grpSp>
        </p:grpSp>
        <p:grpSp>
          <p:nvGrpSpPr>
            <p:cNvPr id="1240" name="Group 1239">
              <a:extLst>
                <a:ext uri="{FF2B5EF4-FFF2-40B4-BE49-F238E27FC236}">
                  <a16:creationId xmlns:a16="http://schemas.microsoft.com/office/drawing/2014/main" id="{37B9F519-65F2-3CAB-7172-3F8954B1DDB4}"/>
                </a:ext>
              </a:extLst>
            </p:cNvPr>
            <p:cNvGrpSpPr/>
            <p:nvPr/>
          </p:nvGrpSpPr>
          <p:grpSpPr>
            <a:xfrm>
              <a:off x="2931995" y="4755437"/>
              <a:ext cx="1234445" cy="1805156"/>
              <a:chOff x="528906" y="789183"/>
              <a:chExt cx="567979" cy="1112825"/>
            </a:xfrm>
          </p:grpSpPr>
          <p:sp>
            <p:nvSpPr>
              <p:cNvPr id="1243" name="TextBox 1242">
                <a:extLst>
                  <a:ext uri="{FF2B5EF4-FFF2-40B4-BE49-F238E27FC236}">
                    <a16:creationId xmlns:a16="http://schemas.microsoft.com/office/drawing/2014/main" id="{CC8B0A3C-59D3-BB6E-9D63-21935B0B681D}"/>
                  </a:ext>
                </a:extLst>
              </p:cNvPr>
              <p:cNvSpPr txBox="1"/>
              <p:nvPr/>
            </p:nvSpPr>
            <p:spPr>
              <a:xfrm rot="16200000">
                <a:off x="429168" y="1339932"/>
                <a:ext cx="345320" cy="145843"/>
              </a:xfrm>
              <a:prstGeom prst="rect">
                <a:avLst/>
              </a:prstGeom>
              <a:noFill/>
            </p:spPr>
            <p:txBody>
              <a:bodyPr wrap="none" rtlCol="0">
                <a:spAutoFit/>
              </a:bodyPr>
              <a:lstStyle/>
              <a:p>
                <a:pPr algn="ctr"/>
                <a:r>
                  <a:rPr lang="en-US" sz="900" b="1" dirty="0"/>
                  <a:t>GENE</a:t>
                </a:r>
              </a:p>
            </p:txBody>
          </p:sp>
          <p:sp>
            <p:nvSpPr>
              <p:cNvPr id="1241" name="Rectangle 1240">
                <a:extLst>
                  <a:ext uri="{FF2B5EF4-FFF2-40B4-BE49-F238E27FC236}">
                    <a16:creationId xmlns:a16="http://schemas.microsoft.com/office/drawing/2014/main" id="{B8CCDC12-F386-4D8F-AC23-46B9CCBC1A56}"/>
                  </a:ext>
                </a:extLst>
              </p:cNvPr>
              <p:cNvSpPr/>
              <p:nvPr/>
            </p:nvSpPr>
            <p:spPr>
              <a:xfrm>
                <a:off x="531141" y="809928"/>
                <a:ext cx="565744" cy="131332"/>
              </a:xfrm>
              <a:prstGeom prst="rect">
                <a:avLst/>
              </a:prstGeom>
              <a:no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2" name="Rectangle 1241">
                <a:extLst>
                  <a:ext uri="{FF2B5EF4-FFF2-40B4-BE49-F238E27FC236}">
                    <a16:creationId xmlns:a16="http://schemas.microsoft.com/office/drawing/2014/main" id="{BCC54144-3754-0E3B-2D31-AE570C8D5BBD}"/>
                  </a:ext>
                </a:extLst>
              </p:cNvPr>
              <p:cNvSpPr/>
              <p:nvPr/>
            </p:nvSpPr>
            <p:spPr>
              <a:xfrm>
                <a:off x="531141" y="941260"/>
                <a:ext cx="565744" cy="953326"/>
              </a:xfrm>
              <a:prstGeom prst="rect">
                <a:avLst/>
              </a:prstGeom>
              <a:no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4" name="TextBox 1243">
                <a:extLst>
                  <a:ext uri="{FF2B5EF4-FFF2-40B4-BE49-F238E27FC236}">
                    <a16:creationId xmlns:a16="http://schemas.microsoft.com/office/drawing/2014/main" id="{684DF611-25B0-F323-7F18-80B9C47B2E91}"/>
                  </a:ext>
                </a:extLst>
              </p:cNvPr>
              <p:cNvSpPr txBox="1"/>
              <p:nvPr/>
            </p:nvSpPr>
            <p:spPr>
              <a:xfrm>
                <a:off x="653855" y="911321"/>
                <a:ext cx="336453" cy="178741"/>
              </a:xfrm>
              <a:prstGeom prst="rect">
                <a:avLst/>
              </a:prstGeom>
              <a:noFill/>
            </p:spPr>
            <p:txBody>
              <a:bodyPr wrap="none" rtlCol="0">
                <a:spAutoFit/>
              </a:bodyPr>
              <a:lstStyle/>
              <a:p>
                <a:pPr algn="ctr"/>
                <a:r>
                  <a:rPr lang="en-US" sz="900" b="1" dirty="0"/>
                  <a:t>COUNT</a:t>
                </a:r>
              </a:p>
            </p:txBody>
          </p:sp>
          <p:sp>
            <p:nvSpPr>
              <p:cNvPr id="1245" name="TextBox 1244">
                <a:extLst>
                  <a:ext uri="{FF2B5EF4-FFF2-40B4-BE49-F238E27FC236}">
                    <a16:creationId xmlns:a16="http://schemas.microsoft.com/office/drawing/2014/main" id="{F096618F-58AC-00F7-E5F3-3473FD0F54D1}"/>
                  </a:ext>
                </a:extLst>
              </p:cNvPr>
              <p:cNvSpPr txBox="1"/>
              <p:nvPr/>
            </p:nvSpPr>
            <p:spPr>
              <a:xfrm>
                <a:off x="655275" y="789183"/>
                <a:ext cx="337466" cy="211380"/>
              </a:xfrm>
              <a:prstGeom prst="rect">
                <a:avLst/>
              </a:prstGeom>
              <a:noFill/>
            </p:spPr>
            <p:txBody>
              <a:bodyPr wrap="none" rtlCol="0">
                <a:spAutoFit/>
              </a:bodyPr>
              <a:lstStyle/>
              <a:p>
                <a:pPr algn="ctr"/>
                <a:r>
                  <a:rPr lang="en-US" sz="1200" b="1" dirty="0"/>
                  <a:t>Cell 1</a:t>
                </a:r>
              </a:p>
            </p:txBody>
          </p:sp>
          <p:grpSp>
            <p:nvGrpSpPr>
              <p:cNvPr id="1246" name="Group 1245">
                <a:extLst>
                  <a:ext uri="{FF2B5EF4-FFF2-40B4-BE49-F238E27FC236}">
                    <a16:creationId xmlns:a16="http://schemas.microsoft.com/office/drawing/2014/main" id="{4A5FD101-3F1B-79F2-473D-BE50B2B597A9}"/>
                  </a:ext>
                </a:extLst>
              </p:cNvPr>
              <p:cNvGrpSpPr/>
              <p:nvPr/>
            </p:nvGrpSpPr>
            <p:grpSpPr>
              <a:xfrm>
                <a:off x="563759" y="1066827"/>
                <a:ext cx="519730" cy="835181"/>
                <a:chOff x="563759" y="1066827"/>
                <a:chExt cx="519730" cy="835181"/>
              </a:xfrm>
            </p:grpSpPr>
            <p:cxnSp>
              <p:nvCxnSpPr>
                <p:cNvPr id="1247" name="Straight Connector 1246">
                  <a:extLst>
                    <a:ext uri="{FF2B5EF4-FFF2-40B4-BE49-F238E27FC236}">
                      <a16:creationId xmlns:a16="http://schemas.microsoft.com/office/drawing/2014/main" id="{328407DF-1647-6513-E64D-A3300773638D}"/>
                    </a:ext>
                  </a:extLst>
                </p:cNvPr>
                <p:cNvCxnSpPr>
                  <a:cxnSpLocks/>
                </p:cNvCxnSpPr>
                <p:nvPr/>
              </p:nvCxnSpPr>
              <p:spPr>
                <a:xfrm>
                  <a:off x="626289" y="1066827"/>
                  <a:ext cx="914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48" name="Straight Connector 1247">
                  <a:extLst>
                    <a:ext uri="{FF2B5EF4-FFF2-40B4-BE49-F238E27FC236}">
                      <a16:creationId xmlns:a16="http://schemas.microsoft.com/office/drawing/2014/main" id="{2760C9A4-2BC7-159C-AE0D-AF84442CEFEA}"/>
                    </a:ext>
                  </a:extLst>
                </p:cNvPr>
                <p:cNvCxnSpPr>
                  <a:cxnSpLocks/>
                </p:cNvCxnSpPr>
                <p:nvPr/>
              </p:nvCxnSpPr>
              <p:spPr>
                <a:xfrm>
                  <a:off x="626289" y="1121563"/>
                  <a:ext cx="41148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49" name="Straight Connector 1248">
                  <a:extLst>
                    <a:ext uri="{FF2B5EF4-FFF2-40B4-BE49-F238E27FC236}">
                      <a16:creationId xmlns:a16="http://schemas.microsoft.com/office/drawing/2014/main" id="{0EE72CA2-FC07-8700-F318-C1C943BD0E1F}"/>
                    </a:ext>
                  </a:extLst>
                </p:cNvPr>
                <p:cNvCxnSpPr>
                  <a:cxnSpLocks/>
                </p:cNvCxnSpPr>
                <p:nvPr/>
              </p:nvCxnSpPr>
              <p:spPr>
                <a:xfrm>
                  <a:off x="626289" y="1176299"/>
                  <a:ext cx="45720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50" name="Straight Connector 1249">
                  <a:extLst>
                    <a:ext uri="{FF2B5EF4-FFF2-40B4-BE49-F238E27FC236}">
                      <a16:creationId xmlns:a16="http://schemas.microsoft.com/office/drawing/2014/main" id="{D6529529-DC09-1AFE-DC32-F98E635DF2DA}"/>
                    </a:ext>
                  </a:extLst>
                </p:cNvPr>
                <p:cNvCxnSpPr>
                  <a:cxnSpLocks/>
                </p:cNvCxnSpPr>
                <p:nvPr/>
              </p:nvCxnSpPr>
              <p:spPr>
                <a:xfrm>
                  <a:off x="626289" y="1231035"/>
                  <a:ext cx="9144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54" name="Straight Connector 1253">
                  <a:extLst>
                    <a:ext uri="{FF2B5EF4-FFF2-40B4-BE49-F238E27FC236}">
                      <a16:creationId xmlns:a16="http://schemas.microsoft.com/office/drawing/2014/main" id="{1B0DE7DE-6B68-6D73-229F-F7111197FF79}"/>
                    </a:ext>
                  </a:extLst>
                </p:cNvPr>
                <p:cNvCxnSpPr>
                  <a:cxnSpLocks/>
                </p:cNvCxnSpPr>
                <p:nvPr/>
              </p:nvCxnSpPr>
              <p:spPr>
                <a:xfrm>
                  <a:off x="626289" y="1559451"/>
                  <a:ext cx="22860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55" name="Straight Connector 1254">
                  <a:extLst>
                    <a:ext uri="{FF2B5EF4-FFF2-40B4-BE49-F238E27FC236}">
                      <a16:creationId xmlns:a16="http://schemas.microsoft.com/office/drawing/2014/main" id="{41054438-4F18-567F-18EA-A1D05A222D81}"/>
                    </a:ext>
                  </a:extLst>
                </p:cNvPr>
                <p:cNvCxnSpPr>
                  <a:cxnSpLocks/>
                </p:cNvCxnSpPr>
                <p:nvPr/>
              </p:nvCxnSpPr>
              <p:spPr>
                <a:xfrm>
                  <a:off x="626289" y="1395243"/>
                  <a:ext cx="45720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56" name="Straight Connector 1255">
                  <a:extLst>
                    <a:ext uri="{FF2B5EF4-FFF2-40B4-BE49-F238E27FC236}">
                      <a16:creationId xmlns:a16="http://schemas.microsoft.com/office/drawing/2014/main" id="{4D85B60F-E8E2-B521-7C71-A73398AC8A6E}"/>
                    </a:ext>
                  </a:extLst>
                </p:cNvPr>
                <p:cNvCxnSpPr>
                  <a:cxnSpLocks/>
                </p:cNvCxnSpPr>
                <p:nvPr/>
              </p:nvCxnSpPr>
              <p:spPr>
                <a:xfrm>
                  <a:off x="626289" y="1504715"/>
                  <a:ext cx="41148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57" name="Straight Connector 1256">
                  <a:extLst>
                    <a:ext uri="{FF2B5EF4-FFF2-40B4-BE49-F238E27FC236}">
                      <a16:creationId xmlns:a16="http://schemas.microsoft.com/office/drawing/2014/main" id="{BE769A9F-4EDA-46FC-6A9D-B3B107A047C8}"/>
                    </a:ext>
                  </a:extLst>
                </p:cNvPr>
                <p:cNvCxnSpPr>
                  <a:cxnSpLocks/>
                </p:cNvCxnSpPr>
                <p:nvPr/>
              </p:nvCxnSpPr>
              <p:spPr>
                <a:xfrm>
                  <a:off x="626289" y="1614187"/>
                  <a:ext cx="9144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59" name="Straight Connector 1258">
                  <a:extLst>
                    <a:ext uri="{FF2B5EF4-FFF2-40B4-BE49-F238E27FC236}">
                      <a16:creationId xmlns:a16="http://schemas.microsoft.com/office/drawing/2014/main" id="{E3F597EB-7A44-D390-464A-5F92DE5CEE3F}"/>
                    </a:ext>
                  </a:extLst>
                </p:cNvPr>
                <p:cNvCxnSpPr>
                  <a:cxnSpLocks/>
                </p:cNvCxnSpPr>
                <p:nvPr/>
              </p:nvCxnSpPr>
              <p:spPr>
                <a:xfrm>
                  <a:off x="626289" y="1723659"/>
                  <a:ext cx="9144"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261" name="TextBox 1260">
                  <a:extLst>
                    <a:ext uri="{FF2B5EF4-FFF2-40B4-BE49-F238E27FC236}">
                      <a16:creationId xmlns:a16="http://schemas.microsoft.com/office/drawing/2014/main" id="{2F4978C4-F713-84BD-3DBC-2DDFE5286425}"/>
                    </a:ext>
                  </a:extLst>
                </p:cNvPr>
                <p:cNvSpPr txBox="1"/>
                <p:nvPr/>
              </p:nvSpPr>
              <p:spPr>
                <a:xfrm>
                  <a:off x="563759" y="1725858"/>
                  <a:ext cx="168328" cy="176150"/>
                </a:xfrm>
                <a:prstGeom prst="rect">
                  <a:avLst/>
                </a:prstGeom>
                <a:noFill/>
              </p:spPr>
              <p:txBody>
                <a:bodyPr wrap="none" rtlCol="0">
                  <a:spAutoFit/>
                </a:bodyPr>
                <a:lstStyle/>
                <a:p>
                  <a:pPr algn="ctr"/>
                  <a:r>
                    <a:rPr lang="en-US" sz="900" b="1" dirty="0">
                      <a:solidFill>
                        <a:srgbClr val="4472C4"/>
                      </a:solidFill>
                    </a:rPr>
                    <a:t>…</a:t>
                  </a:r>
                </a:p>
              </p:txBody>
            </p:sp>
          </p:grpSp>
        </p:grpSp>
        <p:grpSp>
          <p:nvGrpSpPr>
            <p:cNvPr id="1262" name="Group 1261">
              <a:extLst>
                <a:ext uri="{FF2B5EF4-FFF2-40B4-BE49-F238E27FC236}">
                  <a16:creationId xmlns:a16="http://schemas.microsoft.com/office/drawing/2014/main" id="{2245D222-DF7E-5ED4-C509-A8F82D485CE3}"/>
                </a:ext>
              </a:extLst>
            </p:cNvPr>
            <p:cNvGrpSpPr/>
            <p:nvPr/>
          </p:nvGrpSpPr>
          <p:grpSpPr>
            <a:xfrm>
              <a:off x="5823014" y="4757697"/>
              <a:ext cx="1234440" cy="1793038"/>
              <a:chOff x="5511489" y="2609218"/>
              <a:chExt cx="923891" cy="1467827"/>
            </a:xfrm>
          </p:grpSpPr>
          <p:sp>
            <p:nvSpPr>
              <p:cNvPr id="1265" name="TextBox 1264">
                <a:extLst>
                  <a:ext uri="{FF2B5EF4-FFF2-40B4-BE49-F238E27FC236}">
                    <a16:creationId xmlns:a16="http://schemas.microsoft.com/office/drawing/2014/main" id="{64AB021C-D327-AA12-C18E-EF2A932F09F1}"/>
                  </a:ext>
                </a:extLst>
              </p:cNvPr>
              <p:cNvSpPr txBox="1"/>
              <p:nvPr/>
            </p:nvSpPr>
            <p:spPr>
              <a:xfrm rot="16200000">
                <a:off x="5403926" y="3313896"/>
                <a:ext cx="445957" cy="230832"/>
              </a:xfrm>
              <a:prstGeom prst="rect">
                <a:avLst/>
              </a:prstGeom>
              <a:noFill/>
            </p:spPr>
            <p:txBody>
              <a:bodyPr wrap="none" rtlCol="0">
                <a:spAutoFit/>
              </a:bodyPr>
              <a:lstStyle/>
              <a:p>
                <a:pPr algn="ctr"/>
                <a:r>
                  <a:rPr lang="en-US" sz="900" b="1" dirty="0"/>
                  <a:t>GENE</a:t>
                </a:r>
              </a:p>
            </p:txBody>
          </p:sp>
          <p:sp>
            <p:nvSpPr>
              <p:cNvPr id="1263" name="Rectangle 1262">
                <a:extLst>
                  <a:ext uri="{FF2B5EF4-FFF2-40B4-BE49-F238E27FC236}">
                    <a16:creationId xmlns:a16="http://schemas.microsoft.com/office/drawing/2014/main" id="{59C90040-5365-1B73-F9FA-36CFB0E7ED5F}"/>
                  </a:ext>
                </a:extLst>
              </p:cNvPr>
              <p:cNvSpPr/>
              <p:nvPr/>
            </p:nvSpPr>
            <p:spPr>
              <a:xfrm>
                <a:off x="5522733" y="2627889"/>
                <a:ext cx="912647" cy="169166"/>
              </a:xfrm>
              <a:prstGeom prst="rect">
                <a:avLst/>
              </a:prstGeom>
              <a:solidFill>
                <a:schemeClr val="bg1"/>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4" name="Rectangle 1263">
                <a:extLst>
                  <a:ext uri="{FF2B5EF4-FFF2-40B4-BE49-F238E27FC236}">
                    <a16:creationId xmlns:a16="http://schemas.microsoft.com/office/drawing/2014/main" id="{ACD89962-C2A9-AF86-9EDA-27D0C68A3DE4}"/>
                  </a:ext>
                </a:extLst>
              </p:cNvPr>
              <p:cNvSpPr/>
              <p:nvPr/>
            </p:nvSpPr>
            <p:spPr>
              <a:xfrm>
                <a:off x="5522733" y="2797056"/>
                <a:ext cx="912645" cy="1244602"/>
              </a:xfrm>
              <a:prstGeom prst="rect">
                <a:avLst/>
              </a:prstGeom>
              <a:no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6" name="TextBox 1265">
                <a:extLst>
                  <a:ext uri="{FF2B5EF4-FFF2-40B4-BE49-F238E27FC236}">
                    <a16:creationId xmlns:a16="http://schemas.microsoft.com/office/drawing/2014/main" id="{FFEB0FCB-8E23-679F-F76A-FC0CD15973A4}"/>
                  </a:ext>
                </a:extLst>
              </p:cNvPr>
              <p:cNvSpPr txBox="1"/>
              <p:nvPr/>
            </p:nvSpPr>
            <p:spPr>
              <a:xfrm>
                <a:off x="5714647" y="2772820"/>
                <a:ext cx="532518" cy="230832"/>
              </a:xfrm>
              <a:prstGeom prst="rect">
                <a:avLst/>
              </a:prstGeom>
              <a:noFill/>
            </p:spPr>
            <p:txBody>
              <a:bodyPr wrap="none" rtlCol="0">
                <a:spAutoFit/>
              </a:bodyPr>
              <a:lstStyle/>
              <a:p>
                <a:pPr algn="ctr"/>
                <a:r>
                  <a:rPr lang="en-US" sz="900" b="1" dirty="0"/>
                  <a:t>COUNT</a:t>
                </a:r>
              </a:p>
            </p:txBody>
          </p:sp>
          <p:sp>
            <p:nvSpPr>
              <p:cNvPr id="1267" name="TextBox 1266">
                <a:extLst>
                  <a:ext uri="{FF2B5EF4-FFF2-40B4-BE49-F238E27FC236}">
                    <a16:creationId xmlns:a16="http://schemas.microsoft.com/office/drawing/2014/main" id="{1AFFC454-C578-D4BB-0376-799129705F30}"/>
                  </a:ext>
                </a:extLst>
              </p:cNvPr>
              <p:cNvSpPr txBox="1"/>
              <p:nvPr/>
            </p:nvSpPr>
            <p:spPr>
              <a:xfrm>
                <a:off x="5714648" y="2609218"/>
                <a:ext cx="534121" cy="276999"/>
              </a:xfrm>
              <a:prstGeom prst="rect">
                <a:avLst/>
              </a:prstGeom>
              <a:noFill/>
            </p:spPr>
            <p:txBody>
              <a:bodyPr wrap="none" rtlCol="0">
                <a:spAutoFit/>
              </a:bodyPr>
              <a:lstStyle/>
              <a:p>
                <a:pPr algn="ctr"/>
                <a:r>
                  <a:rPr lang="en-US" sz="1200" b="1" dirty="0"/>
                  <a:t>Cell 3</a:t>
                </a:r>
              </a:p>
            </p:txBody>
          </p:sp>
          <p:grpSp>
            <p:nvGrpSpPr>
              <p:cNvPr id="1268" name="Group 1267">
                <a:extLst>
                  <a:ext uri="{FF2B5EF4-FFF2-40B4-BE49-F238E27FC236}">
                    <a16:creationId xmlns:a16="http://schemas.microsoft.com/office/drawing/2014/main" id="{3E253405-FC9D-294C-0A62-400DEDA1BF8D}"/>
                  </a:ext>
                </a:extLst>
              </p:cNvPr>
              <p:cNvGrpSpPr/>
              <p:nvPr/>
            </p:nvGrpSpPr>
            <p:grpSpPr>
              <a:xfrm>
                <a:off x="5573960" y="2969365"/>
                <a:ext cx="417465" cy="1107680"/>
                <a:chOff x="563929" y="1066827"/>
                <a:chExt cx="267211" cy="833332"/>
              </a:xfrm>
            </p:grpSpPr>
            <p:sp>
              <p:nvSpPr>
                <p:cNvPr id="1283" name="TextBox 1282">
                  <a:extLst>
                    <a:ext uri="{FF2B5EF4-FFF2-40B4-BE49-F238E27FC236}">
                      <a16:creationId xmlns:a16="http://schemas.microsoft.com/office/drawing/2014/main" id="{410F1AF2-8FB1-0A94-8338-60D897817AC8}"/>
                    </a:ext>
                  </a:extLst>
                </p:cNvPr>
                <p:cNvSpPr txBox="1"/>
                <p:nvPr/>
              </p:nvSpPr>
              <p:spPr>
                <a:xfrm>
                  <a:off x="563929" y="1726499"/>
                  <a:ext cx="170530" cy="173660"/>
                </a:xfrm>
                <a:prstGeom prst="rect">
                  <a:avLst/>
                </a:prstGeom>
                <a:noFill/>
                <a:ln>
                  <a:noFill/>
                </a:ln>
              </p:spPr>
              <p:txBody>
                <a:bodyPr wrap="none" rtlCol="0">
                  <a:spAutoFit/>
                </a:bodyPr>
                <a:lstStyle/>
                <a:p>
                  <a:pPr algn="ctr"/>
                  <a:r>
                    <a:rPr lang="en-US" sz="900" b="1" dirty="0">
                      <a:solidFill>
                        <a:srgbClr val="7030A0"/>
                      </a:solidFill>
                    </a:rPr>
                    <a:t>…</a:t>
                  </a:r>
                </a:p>
              </p:txBody>
            </p:sp>
            <p:cxnSp>
              <p:nvCxnSpPr>
                <p:cNvPr id="1269" name="Straight Connector 1268">
                  <a:extLst>
                    <a:ext uri="{FF2B5EF4-FFF2-40B4-BE49-F238E27FC236}">
                      <a16:creationId xmlns:a16="http://schemas.microsoft.com/office/drawing/2014/main" id="{FDF264AD-5F50-F98D-2411-4A49B1761DD0}"/>
                    </a:ext>
                  </a:extLst>
                </p:cNvPr>
                <p:cNvCxnSpPr>
                  <a:cxnSpLocks/>
                </p:cNvCxnSpPr>
                <p:nvPr/>
              </p:nvCxnSpPr>
              <p:spPr>
                <a:xfrm>
                  <a:off x="626289" y="1066827"/>
                  <a:ext cx="204851"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270" name="Straight Connector 1269">
                  <a:extLst>
                    <a:ext uri="{FF2B5EF4-FFF2-40B4-BE49-F238E27FC236}">
                      <a16:creationId xmlns:a16="http://schemas.microsoft.com/office/drawing/2014/main" id="{AB03D5E3-7D8B-BBC3-BBC3-6F50024284C8}"/>
                    </a:ext>
                  </a:extLst>
                </p:cNvPr>
                <p:cNvCxnSpPr>
                  <a:cxnSpLocks/>
                </p:cNvCxnSpPr>
                <p:nvPr/>
              </p:nvCxnSpPr>
              <p:spPr>
                <a:xfrm>
                  <a:off x="626289" y="1121563"/>
                  <a:ext cx="117058"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271" name="Straight Connector 1270">
                  <a:extLst>
                    <a:ext uri="{FF2B5EF4-FFF2-40B4-BE49-F238E27FC236}">
                      <a16:creationId xmlns:a16="http://schemas.microsoft.com/office/drawing/2014/main" id="{AB24CFA3-0E32-CCC9-7252-2A98BE776341}"/>
                    </a:ext>
                  </a:extLst>
                </p:cNvPr>
                <p:cNvCxnSpPr>
                  <a:cxnSpLocks/>
                </p:cNvCxnSpPr>
                <p:nvPr/>
              </p:nvCxnSpPr>
              <p:spPr>
                <a:xfrm>
                  <a:off x="626289" y="1176299"/>
                  <a:ext cx="5853"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272" name="Straight Connector 1271">
                  <a:extLst>
                    <a:ext uri="{FF2B5EF4-FFF2-40B4-BE49-F238E27FC236}">
                      <a16:creationId xmlns:a16="http://schemas.microsoft.com/office/drawing/2014/main" id="{ED5E7BF9-E8E1-4327-A7E4-962FF29C824C}"/>
                    </a:ext>
                  </a:extLst>
                </p:cNvPr>
                <p:cNvCxnSpPr>
                  <a:cxnSpLocks/>
                </p:cNvCxnSpPr>
                <p:nvPr/>
              </p:nvCxnSpPr>
              <p:spPr>
                <a:xfrm>
                  <a:off x="626289" y="1231035"/>
                  <a:ext cx="91440"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276" name="Straight Connector 1275">
                  <a:extLst>
                    <a:ext uri="{FF2B5EF4-FFF2-40B4-BE49-F238E27FC236}">
                      <a16:creationId xmlns:a16="http://schemas.microsoft.com/office/drawing/2014/main" id="{453A87B0-5939-363F-35DE-4CA34C420CAC}"/>
                    </a:ext>
                  </a:extLst>
                </p:cNvPr>
                <p:cNvCxnSpPr>
                  <a:cxnSpLocks/>
                </p:cNvCxnSpPr>
                <p:nvPr/>
              </p:nvCxnSpPr>
              <p:spPr>
                <a:xfrm>
                  <a:off x="626289" y="1559451"/>
                  <a:ext cx="87793"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277" name="Straight Connector 1276">
                  <a:extLst>
                    <a:ext uri="{FF2B5EF4-FFF2-40B4-BE49-F238E27FC236}">
                      <a16:creationId xmlns:a16="http://schemas.microsoft.com/office/drawing/2014/main" id="{83D23CFF-54ED-FE24-5DBE-545445059386}"/>
                    </a:ext>
                  </a:extLst>
                </p:cNvPr>
                <p:cNvCxnSpPr>
                  <a:cxnSpLocks/>
                </p:cNvCxnSpPr>
                <p:nvPr/>
              </p:nvCxnSpPr>
              <p:spPr>
                <a:xfrm>
                  <a:off x="626289" y="1395243"/>
                  <a:ext cx="163881"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278" name="Straight Connector 1277">
                  <a:extLst>
                    <a:ext uri="{FF2B5EF4-FFF2-40B4-BE49-F238E27FC236}">
                      <a16:creationId xmlns:a16="http://schemas.microsoft.com/office/drawing/2014/main" id="{18D63E01-15C8-0002-182B-F7ECFE1287A2}"/>
                    </a:ext>
                  </a:extLst>
                </p:cNvPr>
                <p:cNvCxnSpPr>
                  <a:cxnSpLocks/>
                </p:cNvCxnSpPr>
                <p:nvPr/>
              </p:nvCxnSpPr>
              <p:spPr>
                <a:xfrm>
                  <a:off x="626289" y="1504715"/>
                  <a:ext cx="58529"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279" name="Straight Connector 1278">
                  <a:extLst>
                    <a:ext uri="{FF2B5EF4-FFF2-40B4-BE49-F238E27FC236}">
                      <a16:creationId xmlns:a16="http://schemas.microsoft.com/office/drawing/2014/main" id="{0B93F8E0-06B7-7003-276F-762C6C795093}"/>
                    </a:ext>
                  </a:extLst>
                </p:cNvPr>
                <p:cNvCxnSpPr>
                  <a:cxnSpLocks/>
                </p:cNvCxnSpPr>
                <p:nvPr/>
              </p:nvCxnSpPr>
              <p:spPr>
                <a:xfrm>
                  <a:off x="626288" y="1614187"/>
                  <a:ext cx="146322"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281" name="Straight Connector 1280">
                  <a:extLst>
                    <a:ext uri="{FF2B5EF4-FFF2-40B4-BE49-F238E27FC236}">
                      <a16:creationId xmlns:a16="http://schemas.microsoft.com/office/drawing/2014/main" id="{CB6D3570-7E66-7DC4-729A-A1C419F33157}"/>
                    </a:ext>
                  </a:extLst>
                </p:cNvPr>
                <p:cNvCxnSpPr>
                  <a:cxnSpLocks/>
                </p:cNvCxnSpPr>
                <p:nvPr/>
              </p:nvCxnSpPr>
              <p:spPr>
                <a:xfrm>
                  <a:off x="626289" y="1723659"/>
                  <a:ext cx="58529"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grpSp>
        </p:grpSp>
        <p:grpSp>
          <p:nvGrpSpPr>
            <p:cNvPr id="1284" name="Group 1283">
              <a:extLst>
                <a:ext uri="{FF2B5EF4-FFF2-40B4-BE49-F238E27FC236}">
                  <a16:creationId xmlns:a16="http://schemas.microsoft.com/office/drawing/2014/main" id="{A59AFFF0-CA9D-9253-332B-A24594B47DAE}"/>
                </a:ext>
              </a:extLst>
            </p:cNvPr>
            <p:cNvGrpSpPr/>
            <p:nvPr/>
          </p:nvGrpSpPr>
          <p:grpSpPr>
            <a:xfrm>
              <a:off x="7272300" y="4757697"/>
              <a:ext cx="1243584" cy="1793038"/>
              <a:chOff x="6737067" y="2622366"/>
              <a:chExt cx="930735" cy="1467827"/>
            </a:xfrm>
          </p:grpSpPr>
          <p:sp>
            <p:nvSpPr>
              <p:cNvPr id="1287" name="TextBox 1286">
                <a:extLst>
                  <a:ext uri="{FF2B5EF4-FFF2-40B4-BE49-F238E27FC236}">
                    <a16:creationId xmlns:a16="http://schemas.microsoft.com/office/drawing/2014/main" id="{0B49934B-257F-DCA2-2C67-D41181347A69}"/>
                  </a:ext>
                </a:extLst>
              </p:cNvPr>
              <p:cNvSpPr txBox="1"/>
              <p:nvPr/>
            </p:nvSpPr>
            <p:spPr>
              <a:xfrm rot="16200000">
                <a:off x="6629504" y="3327044"/>
                <a:ext cx="445957" cy="230832"/>
              </a:xfrm>
              <a:prstGeom prst="rect">
                <a:avLst/>
              </a:prstGeom>
              <a:noFill/>
            </p:spPr>
            <p:txBody>
              <a:bodyPr wrap="none" rtlCol="0">
                <a:spAutoFit/>
              </a:bodyPr>
              <a:lstStyle/>
              <a:p>
                <a:pPr algn="ctr"/>
                <a:r>
                  <a:rPr lang="en-US" sz="900" b="1" dirty="0"/>
                  <a:t>GENE</a:t>
                </a:r>
              </a:p>
            </p:txBody>
          </p:sp>
          <p:sp>
            <p:nvSpPr>
              <p:cNvPr id="1285" name="Rectangle 1284">
                <a:extLst>
                  <a:ext uri="{FF2B5EF4-FFF2-40B4-BE49-F238E27FC236}">
                    <a16:creationId xmlns:a16="http://schemas.microsoft.com/office/drawing/2014/main" id="{F48DADA8-C942-3A78-FA1F-C7E97E608FC9}"/>
                  </a:ext>
                </a:extLst>
              </p:cNvPr>
              <p:cNvSpPr/>
              <p:nvPr/>
            </p:nvSpPr>
            <p:spPr>
              <a:xfrm>
                <a:off x="6755155" y="2641037"/>
                <a:ext cx="912647" cy="169166"/>
              </a:xfrm>
              <a:prstGeom prst="rect">
                <a:avLst/>
              </a:prstGeom>
              <a:solidFill>
                <a:schemeClr val="bg1"/>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6" name="Rectangle 1285">
                <a:extLst>
                  <a:ext uri="{FF2B5EF4-FFF2-40B4-BE49-F238E27FC236}">
                    <a16:creationId xmlns:a16="http://schemas.microsoft.com/office/drawing/2014/main" id="{965FBA9B-F8F2-DFA8-42B6-9202791B984A}"/>
                  </a:ext>
                </a:extLst>
              </p:cNvPr>
              <p:cNvSpPr/>
              <p:nvPr/>
            </p:nvSpPr>
            <p:spPr>
              <a:xfrm>
                <a:off x="6755155" y="2810204"/>
                <a:ext cx="912645" cy="1244602"/>
              </a:xfrm>
              <a:prstGeom prst="rect">
                <a:avLst/>
              </a:prstGeom>
              <a:no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8" name="TextBox 1287">
                <a:extLst>
                  <a:ext uri="{FF2B5EF4-FFF2-40B4-BE49-F238E27FC236}">
                    <a16:creationId xmlns:a16="http://schemas.microsoft.com/office/drawing/2014/main" id="{9AFB17E0-65F1-14FE-E631-E8EAC431451A}"/>
                  </a:ext>
                </a:extLst>
              </p:cNvPr>
              <p:cNvSpPr txBox="1"/>
              <p:nvPr/>
            </p:nvSpPr>
            <p:spPr>
              <a:xfrm>
                <a:off x="6947069" y="2785968"/>
                <a:ext cx="532518" cy="230832"/>
              </a:xfrm>
              <a:prstGeom prst="rect">
                <a:avLst/>
              </a:prstGeom>
              <a:noFill/>
            </p:spPr>
            <p:txBody>
              <a:bodyPr wrap="none" rtlCol="0">
                <a:spAutoFit/>
              </a:bodyPr>
              <a:lstStyle/>
              <a:p>
                <a:pPr algn="ctr"/>
                <a:r>
                  <a:rPr lang="en-US" sz="900" b="1" dirty="0"/>
                  <a:t>COUNT</a:t>
                </a:r>
              </a:p>
            </p:txBody>
          </p:sp>
          <p:sp>
            <p:nvSpPr>
              <p:cNvPr id="1289" name="TextBox 1288">
                <a:extLst>
                  <a:ext uri="{FF2B5EF4-FFF2-40B4-BE49-F238E27FC236}">
                    <a16:creationId xmlns:a16="http://schemas.microsoft.com/office/drawing/2014/main" id="{7C81BD90-6B52-83F9-4B23-62E9F1C5FFFB}"/>
                  </a:ext>
                </a:extLst>
              </p:cNvPr>
              <p:cNvSpPr txBox="1"/>
              <p:nvPr/>
            </p:nvSpPr>
            <p:spPr>
              <a:xfrm>
                <a:off x="6947070" y="2622366"/>
                <a:ext cx="534121" cy="276999"/>
              </a:xfrm>
              <a:prstGeom prst="rect">
                <a:avLst/>
              </a:prstGeom>
              <a:noFill/>
            </p:spPr>
            <p:txBody>
              <a:bodyPr wrap="none" rtlCol="0">
                <a:spAutoFit/>
              </a:bodyPr>
              <a:lstStyle/>
              <a:p>
                <a:pPr algn="ctr"/>
                <a:r>
                  <a:rPr lang="en-US" sz="1200" b="1" dirty="0"/>
                  <a:t>Cell 4</a:t>
                </a:r>
              </a:p>
            </p:txBody>
          </p:sp>
          <p:grpSp>
            <p:nvGrpSpPr>
              <p:cNvPr id="1290" name="Group 1289">
                <a:extLst>
                  <a:ext uri="{FF2B5EF4-FFF2-40B4-BE49-F238E27FC236}">
                    <a16:creationId xmlns:a16="http://schemas.microsoft.com/office/drawing/2014/main" id="{53F47E49-752C-5AC8-7A5F-8A0438C88CE7}"/>
                  </a:ext>
                </a:extLst>
              </p:cNvPr>
              <p:cNvGrpSpPr/>
              <p:nvPr/>
            </p:nvGrpSpPr>
            <p:grpSpPr>
              <a:xfrm>
                <a:off x="6806382" y="2982513"/>
                <a:ext cx="554623" cy="1107680"/>
                <a:chOff x="563929" y="1066827"/>
                <a:chExt cx="355003" cy="833332"/>
              </a:xfrm>
            </p:grpSpPr>
            <p:sp>
              <p:nvSpPr>
                <p:cNvPr id="1305" name="TextBox 1304">
                  <a:extLst>
                    <a:ext uri="{FF2B5EF4-FFF2-40B4-BE49-F238E27FC236}">
                      <a16:creationId xmlns:a16="http://schemas.microsoft.com/office/drawing/2014/main" id="{3F0B45D1-415F-4140-3EA5-0A4D2F6D5A2A}"/>
                    </a:ext>
                  </a:extLst>
                </p:cNvPr>
                <p:cNvSpPr txBox="1"/>
                <p:nvPr/>
              </p:nvSpPr>
              <p:spPr>
                <a:xfrm>
                  <a:off x="563929" y="1726499"/>
                  <a:ext cx="170530" cy="173660"/>
                </a:xfrm>
                <a:prstGeom prst="rect">
                  <a:avLst/>
                </a:prstGeom>
                <a:noFill/>
                <a:ln>
                  <a:noFill/>
                </a:ln>
              </p:spPr>
              <p:txBody>
                <a:bodyPr wrap="none" rtlCol="0">
                  <a:spAutoFit/>
                </a:bodyPr>
                <a:lstStyle/>
                <a:p>
                  <a:pPr algn="ctr"/>
                  <a:r>
                    <a:rPr lang="en-US" sz="900" b="1" dirty="0">
                      <a:solidFill>
                        <a:schemeClr val="accent2">
                          <a:lumMod val="75000"/>
                        </a:schemeClr>
                      </a:solidFill>
                    </a:rPr>
                    <a:t>…</a:t>
                  </a:r>
                </a:p>
              </p:txBody>
            </p:sp>
            <p:cxnSp>
              <p:nvCxnSpPr>
                <p:cNvPr id="1291" name="Straight Connector 1290">
                  <a:extLst>
                    <a:ext uri="{FF2B5EF4-FFF2-40B4-BE49-F238E27FC236}">
                      <a16:creationId xmlns:a16="http://schemas.microsoft.com/office/drawing/2014/main" id="{BDC06B87-0B2D-DAA1-CAC0-6DC97633828D}"/>
                    </a:ext>
                  </a:extLst>
                </p:cNvPr>
                <p:cNvCxnSpPr>
                  <a:cxnSpLocks/>
                </p:cNvCxnSpPr>
                <p:nvPr/>
              </p:nvCxnSpPr>
              <p:spPr>
                <a:xfrm>
                  <a:off x="626289" y="1066827"/>
                  <a:ext cx="204851"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92" name="Straight Connector 1291">
                  <a:extLst>
                    <a:ext uri="{FF2B5EF4-FFF2-40B4-BE49-F238E27FC236}">
                      <a16:creationId xmlns:a16="http://schemas.microsoft.com/office/drawing/2014/main" id="{5755FD02-F5EB-31C4-0213-89ED9CBA93EC}"/>
                    </a:ext>
                  </a:extLst>
                </p:cNvPr>
                <p:cNvCxnSpPr>
                  <a:cxnSpLocks/>
                </p:cNvCxnSpPr>
                <p:nvPr/>
              </p:nvCxnSpPr>
              <p:spPr>
                <a:xfrm>
                  <a:off x="626289" y="1121563"/>
                  <a:ext cx="117058"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93" name="Straight Connector 1292">
                  <a:extLst>
                    <a:ext uri="{FF2B5EF4-FFF2-40B4-BE49-F238E27FC236}">
                      <a16:creationId xmlns:a16="http://schemas.microsoft.com/office/drawing/2014/main" id="{EB9C07A3-8026-278A-42E5-655D0324FA97}"/>
                    </a:ext>
                  </a:extLst>
                </p:cNvPr>
                <p:cNvCxnSpPr>
                  <a:cxnSpLocks/>
                </p:cNvCxnSpPr>
                <p:nvPr/>
              </p:nvCxnSpPr>
              <p:spPr>
                <a:xfrm>
                  <a:off x="626288" y="1176299"/>
                  <a:ext cx="292644"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94" name="Straight Connector 1293">
                  <a:extLst>
                    <a:ext uri="{FF2B5EF4-FFF2-40B4-BE49-F238E27FC236}">
                      <a16:creationId xmlns:a16="http://schemas.microsoft.com/office/drawing/2014/main" id="{C5725A44-D6C3-32E7-CAA7-1A121D310500}"/>
                    </a:ext>
                  </a:extLst>
                </p:cNvPr>
                <p:cNvCxnSpPr>
                  <a:cxnSpLocks/>
                </p:cNvCxnSpPr>
                <p:nvPr/>
              </p:nvCxnSpPr>
              <p:spPr>
                <a:xfrm>
                  <a:off x="626289" y="1231035"/>
                  <a:ext cx="91440"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98" name="Straight Connector 1297">
                  <a:extLst>
                    <a:ext uri="{FF2B5EF4-FFF2-40B4-BE49-F238E27FC236}">
                      <a16:creationId xmlns:a16="http://schemas.microsoft.com/office/drawing/2014/main" id="{2372EA9B-8336-1B10-C376-9EA8197022DE}"/>
                    </a:ext>
                  </a:extLst>
                </p:cNvPr>
                <p:cNvCxnSpPr>
                  <a:cxnSpLocks/>
                </p:cNvCxnSpPr>
                <p:nvPr/>
              </p:nvCxnSpPr>
              <p:spPr>
                <a:xfrm>
                  <a:off x="626289" y="1559451"/>
                  <a:ext cx="87793"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99" name="Straight Connector 1298">
                  <a:extLst>
                    <a:ext uri="{FF2B5EF4-FFF2-40B4-BE49-F238E27FC236}">
                      <a16:creationId xmlns:a16="http://schemas.microsoft.com/office/drawing/2014/main" id="{4D012D65-EA9C-0DBC-AF3B-E77DE79C6452}"/>
                    </a:ext>
                  </a:extLst>
                </p:cNvPr>
                <p:cNvCxnSpPr>
                  <a:cxnSpLocks/>
                </p:cNvCxnSpPr>
                <p:nvPr/>
              </p:nvCxnSpPr>
              <p:spPr>
                <a:xfrm>
                  <a:off x="626289" y="1395243"/>
                  <a:ext cx="163881"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00" name="Straight Connector 1299">
                  <a:extLst>
                    <a:ext uri="{FF2B5EF4-FFF2-40B4-BE49-F238E27FC236}">
                      <a16:creationId xmlns:a16="http://schemas.microsoft.com/office/drawing/2014/main" id="{E129C2FA-8AA4-7220-78A2-4687291D267A}"/>
                    </a:ext>
                  </a:extLst>
                </p:cNvPr>
                <p:cNvCxnSpPr>
                  <a:cxnSpLocks/>
                </p:cNvCxnSpPr>
                <p:nvPr/>
              </p:nvCxnSpPr>
              <p:spPr>
                <a:xfrm>
                  <a:off x="626289" y="1504715"/>
                  <a:ext cx="58529"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01" name="Straight Connector 1300">
                  <a:extLst>
                    <a:ext uri="{FF2B5EF4-FFF2-40B4-BE49-F238E27FC236}">
                      <a16:creationId xmlns:a16="http://schemas.microsoft.com/office/drawing/2014/main" id="{99EDC31A-942E-F3CE-AAC8-EE44090FEDEC}"/>
                    </a:ext>
                  </a:extLst>
                </p:cNvPr>
                <p:cNvCxnSpPr>
                  <a:cxnSpLocks/>
                </p:cNvCxnSpPr>
                <p:nvPr/>
              </p:nvCxnSpPr>
              <p:spPr>
                <a:xfrm>
                  <a:off x="626288" y="1614187"/>
                  <a:ext cx="14632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03" name="Straight Connector 1302">
                  <a:extLst>
                    <a:ext uri="{FF2B5EF4-FFF2-40B4-BE49-F238E27FC236}">
                      <a16:creationId xmlns:a16="http://schemas.microsoft.com/office/drawing/2014/main" id="{B59DBF89-CA98-38CB-9A30-52CA38449500}"/>
                    </a:ext>
                  </a:extLst>
                </p:cNvPr>
                <p:cNvCxnSpPr>
                  <a:cxnSpLocks/>
                </p:cNvCxnSpPr>
                <p:nvPr/>
              </p:nvCxnSpPr>
              <p:spPr>
                <a:xfrm>
                  <a:off x="626289" y="1723659"/>
                  <a:ext cx="58529"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grpSp>
        </p:grpSp>
        <p:sp>
          <p:nvSpPr>
            <p:cNvPr id="1306" name="Arrow: Right 1305">
              <a:extLst>
                <a:ext uri="{FF2B5EF4-FFF2-40B4-BE49-F238E27FC236}">
                  <a16:creationId xmlns:a16="http://schemas.microsoft.com/office/drawing/2014/main" id="{87C509CD-B3AF-8C6C-2879-C437ABDADA44}"/>
                </a:ext>
              </a:extLst>
            </p:cNvPr>
            <p:cNvSpPr/>
            <p:nvPr/>
          </p:nvSpPr>
          <p:spPr>
            <a:xfrm rot="5400000">
              <a:off x="3275879" y="4168525"/>
              <a:ext cx="572850"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7" name="Arrow: Right 1306">
              <a:extLst>
                <a:ext uri="{FF2B5EF4-FFF2-40B4-BE49-F238E27FC236}">
                  <a16:creationId xmlns:a16="http://schemas.microsoft.com/office/drawing/2014/main" id="{51BDDC89-4B3A-1D57-E782-8954009CF796}"/>
                </a:ext>
              </a:extLst>
            </p:cNvPr>
            <p:cNvSpPr/>
            <p:nvPr/>
          </p:nvSpPr>
          <p:spPr>
            <a:xfrm rot="5400000">
              <a:off x="4658543" y="4135838"/>
              <a:ext cx="572850"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8" name="Arrow: Right 1307">
              <a:extLst>
                <a:ext uri="{FF2B5EF4-FFF2-40B4-BE49-F238E27FC236}">
                  <a16:creationId xmlns:a16="http://schemas.microsoft.com/office/drawing/2014/main" id="{C43929C8-29DE-BFC4-3763-4A8E31EF791D}"/>
                </a:ext>
              </a:extLst>
            </p:cNvPr>
            <p:cNvSpPr/>
            <p:nvPr/>
          </p:nvSpPr>
          <p:spPr>
            <a:xfrm rot="5400000">
              <a:off x="6181024" y="4146901"/>
              <a:ext cx="572850"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9" name="Arrow: Right 1308">
              <a:extLst>
                <a:ext uri="{FF2B5EF4-FFF2-40B4-BE49-F238E27FC236}">
                  <a16:creationId xmlns:a16="http://schemas.microsoft.com/office/drawing/2014/main" id="{72637180-920F-0142-1133-D707D13C3848}"/>
                </a:ext>
              </a:extLst>
            </p:cNvPr>
            <p:cNvSpPr/>
            <p:nvPr/>
          </p:nvSpPr>
          <p:spPr>
            <a:xfrm rot="5400000">
              <a:off x="7637084" y="4105624"/>
              <a:ext cx="572850"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Arrow: Right 5">
            <a:extLst>
              <a:ext uri="{FF2B5EF4-FFF2-40B4-BE49-F238E27FC236}">
                <a16:creationId xmlns:a16="http://schemas.microsoft.com/office/drawing/2014/main" id="{DB907F3D-033D-8B46-1D21-192E3FF2954E}"/>
              </a:ext>
            </a:extLst>
          </p:cNvPr>
          <p:cNvSpPr/>
          <p:nvPr/>
        </p:nvSpPr>
        <p:spPr>
          <a:xfrm rot="5400000">
            <a:off x="954582" y="999393"/>
            <a:ext cx="125415"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51F0C84E-D99E-F3EA-E0EF-F83EEB64923B}"/>
              </a:ext>
            </a:extLst>
          </p:cNvPr>
          <p:cNvGrpSpPr/>
          <p:nvPr/>
        </p:nvGrpSpPr>
        <p:grpSpPr>
          <a:xfrm>
            <a:off x="259881" y="615983"/>
            <a:ext cx="1514816" cy="338554"/>
            <a:chOff x="-69645" y="698949"/>
            <a:chExt cx="2178751" cy="338554"/>
          </a:xfrm>
        </p:grpSpPr>
        <p:sp>
          <p:nvSpPr>
            <p:cNvPr id="10" name="Rectangle 9">
              <a:extLst>
                <a:ext uri="{FF2B5EF4-FFF2-40B4-BE49-F238E27FC236}">
                  <a16:creationId xmlns:a16="http://schemas.microsoft.com/office/drawing/2014/main" id="{18CDFF9A-6E30-99C1-F9FC-58025F964DB7}"/>
                </a:ext>
              </a:extLst>
            </p:cNvPr>
            <p:cNvSpPr/>
            <p:nvPr/>
          </p:nvSpPr>
          <p:spPr>
            <a:xfrm>
              <a:off x="113942" y="750352"/>
              <a:ext cx="1834757" cy="256032"/>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endParaRPr>
            </a:p>
          </p:txBody>
        </p:sp>
        <p:sp>
          <p:nvSpPr>
            <p:cNvPr id="14" name="TextBox 13">
              <a:extLst>
                <a:ext uri="{FF2B5EF4-FFF2-40B4-BE49-F238E27FC236}">
                  <a16:creationId xmlns:a16="http://schemas.microsoft.com/office/drawing/2014/main" id="{B7AD96E1-7F62-1226-0B90-A862F3404726}"/>
                </a:ext>
              </a:extLst>
            </p:cNvPr>
            <p:cNvSpPr txBox="1"/>
            <p:nvPr/>
          </p:nvSpPr>
          <p:spPr>
            <a:xfrm>
              <a:off x="-69645" y="698949"/>
              <a:ext cx="2178751" cy="338554"/>
            </a:xfrm>
            <a:prstGeom prst="rect">
              <a:avLst/>
            </a:prstGeom>
            <a:noFill/>
          </p:spPr>
          <p:txBody>
            <a:bodyPr wrap="square" rtlCol="0">
              <a:spAutoFit/>
            </a:bodyPr>
            <a:lstStyle/>
            <a:p>
              <a:pPr algn="ctr"/>
              <a:r>
                <a:rPr lang="en-US" sz="1600" b="1" dirty="0"/>
                <a:t>Importation</a:t>
              </a:r>
            </a:p>
          </p:txBody>
        </p:sp>
      </p:grpSp>
      <p:grpSp>
        <p:nvGrpSpPr>
          <p:cNvPr id="16" name="Group 15">
            <a:extLst>
              <a:ext uri="{FF2B5EF4-FFF2-40B4-BE49-F238E27FC236}">
                <a16:creationId xmlns:a16="http://schemas.microsoft.com/office/drawing/2014/main" id="{22C6DD62-FBCF-EF65-CEFB-BF1BE94E7269}"/>
              </a:ext>
            </a:extLst>
          </p:cNvPr>
          <p:cNvGrpSpPr/>
          <p:nvPr/>
        </p:nvGrpSpPr>
        <p:grpSpPr>
          <a:xfrm>
            <a:off x="129591" y="2495739"/>
            <a:ext cx="1775396" cy="338554"/>
            <a:chOff x="-11289" y="2786494"/>
            <a:chExt cx="2170520" cy="338554"/>
          </a:xfrm>
        </p:grpSpPr>
        <p:sp>
          <p:nvSpPr>
            <p:cNvPr id="18" name="Rectangle 17">
              <a:extLst>
                <a:ext uri="{FF2B5EF4-FFF2-40B4-BE49-F238E27FC236}">
                  <a16:creationId xmlns:a16="http://schemas.microsoft.com/office/drawing/2014/main" id="{341650E4-B312-5FFA-1AF8-EF1F8B48346D}"/>
                </a:ext>
              </a:extLst>
            </p:cNvPr>
            <p:cNvSpPr/>
            <p:nvPr/>
          </p:nvSpPr>
          <p:spPr>
            <a:xfrm>
              <a:off x="176908" y="2814116"/>
              <a:ext cx="1835101" cy="256032"/>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0" name="TextBox 19">
              <a:extLst>
                <a:ext uri="{FF2B5EF4-FFF2-40B4-BE49-F238E27FC236}">
                  <a16:creationId xmlns:a16="http://schemas.microsoft.com/office/drawing/2014/main" id="{C537C1A7-B252-4497-9DF9-C8DD80B21F41}"/>
                </a:ext>
              </a:extLst>
            </p:cNvPr>
            <p:cNvSpPr txBox="1"/>
            <p:nvPr/>
          </p:nvSpPr>
          <p:spPr>
            <a:xfrm>
              <a:off x="-11289" y="2786494"/>
              <a:ext cx="2170520" cy="338554"/>
            </a:xfrm>
            <a:prstGeom prst="rect">
              <a:avLst/>
            </a:prstGeom>
            <a:noFill/>
          </p:spPr>
          <p:txBody>
            <a:bodyPr wrap="square" rtlCol="0">
              <a:spAutoFit/>
            </a:bodyPr>
            <a:lstStyle/>
            <a:p>
              <a:pPr algn="ctr"/>
              <a:r>
                <a:rPr lang="en-US" sz="1600" b="1" dirty="0"/>
                <a:t>Normalization</a:t>
              </a:r>
            </a:p>
          </p:txBody>
        </p:sp>
      </p:grpSp>
      <p:grpSp>
        <p:nvGrpSpPr>
          <p:cNvPr id="22" name="Group 21">
            <a:extLst>
              <a:ext uri="{FF2B5EF4-FFF2-40B4-BE49-F238E27FC236}">
                <a16:creationId xmlns:a16="http://schemas.microsoft.com/office/drawing/2014/main" id="{41CA05DC-244D-C3D5-F158-17E45AB8803C}"/>
              </a:ext>
            </a:extLst>
          </p:cNvPr>
          <p:cNvGrpSpPr/>
          <p:nvPr/>
        </p:nvGrpSpPr>
        <p:grpSpPr>
          <a:xfrm>
            <a:off x="126166" y="3893924"/>
            <a:ext cx="1782247" cy="830997"/>
            <a:chOff x="27906" y="5317845"/>
            <a:chExt cx="2185416" cy="830997"/>
          </a:xfrm>
        </p:grpSpPr>
        <p:sp>
          <p:nvSpPr>
            <p:cNvPr id="30" name="Rectangle 29">
              <a:extLst>
                <a:ext uri="{FF2B5EF4-FFF2-40B4-BE49-F238E27FC236}">
                  <a16:creationId xmlns:a16="http://schemas.microsoft.com/office/drawing/2014/main" id="{9B4244A0-ED46-1CEE-615A-6A40EDD4D862}"/>
                </a:ext>
              </a:extLst>
            </p:cNvPr>
            <p:cNvSpPr/>
            <p:nvPr/>
          </p:nvSpPr>
          <p:spPr>
            <a:xfrm>
              <a:off x="292267" y="5372080"/>
              <a:ext cx="1658952" cy="729608"/>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1" name="TextBox 30">
              <a:extLst>
                <a:ext uri="{FF2B5EF4-FFF2-40B4-BE49-F238E27FC236}">
                  <a16:creationId xmlns:a16="http://schemas.microsoft.com/office/drawing/2014/main" id="{DB29811A-4C8C-0A57-2D6C-D7595255667F}"/>
                </a:ext>
              </a:extLst>
            </p:cNvPr>
            <p:cNvSpPr txBox="1"/>
            <p:nvPr/>
          </p:nvSpPr>
          <p:spPr>
            <a:xfrm>
              <a:off x="27906" y="5317845"/>
              <a:ext cx="2185416" cy="830997"/>
            </a:xfrm>
            <a:prstGeom prst="rect">
              <a:avLst/>
            </a:prstGeom>
            <a:noFill/>
          </p:spPr>
          <p:txBody>
            <a:bodyPr wrap="square" rtlCol="0">
              <a:spAutoFit/>
            </a:bodyPr>
            <a:lstStyle/>
            <a:p>
              <a:pPr algn="ctr"/>
              <a:r>
                <a:rPr lang="en-US" sz="1600" b="1" dirty="0"/>
                <a:t>Linear Dimensional </a:t>
              </a:r>
            </a:p>
            <a:p>
              <a:pPr algn="ctr"/>
              <a:r>
                <a:rPr lang="en-US" sz="1600" b="1" dirty="0"/>
                <a:t>Reduction </a:t>
              </a:r>
            </a:p>
          </p:txBody>
        </p:sp>
      </p:grpSp>
      <p:grpSp>
        <p:nvGrpSpPr>
          <p:cNvPr id="32" name="Group 31">
            <a:extLst>
              <a:ext uri="{FF2B5EF4-FFF2-40B4-BE49-F238E27FC236}">
                <a16:creationId xmlns:a16="http://schemas.microsoft.com/office/drawing/2014/main" id="{9FA697BD-6173-73F1-410A-12E93166B7B1}"/>
              </a:ext>
            </a:extLst>
          </p:cNvPr>
          <p:cNvGrpSpPr/>
          <p:nvPr/>
        </p:nvGrpSpPr>
        <p:grpSpPr>
          <a:xfrm>
            <a:off x="297313" y="5068440"/>
            <a:ext cx="1439952" cy="338554"/>
            <a:chOff x="154851" y="5720670"/>
            <a:chExt cx="2215538" cy="338554"/>
          </a:xfrm>
        </p:grpSpPr>
        <p:sp>
          <p:nvSpPr>
            <p:cNvPr id="33" name="Rectangle 32">
              <a:extLst>
                <a:ext uri="{FF2B5EF4-FFF2-40B4-BE49-F238E27FC236}">
                  <a16:creationId xmlns:a16="http://schemas.microsoft.com/office/drawing/2014/main" id="{E1045268-38A7-1AF1-72A0-C90C57628197}"/>
                </a:ext>
              </a:extLst>
            </p:cNvPr>
            <p:cNvSpPr/>
            <p:nvPr/>
          </p:nvSpPr>
          <p:spPr>
            <a:xfrm>
              <a:off x="199869" y="5754457"/>
              <a:ext cx="2170520" cy="282928"/>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5" name="TextBox 34">
              <a:extLst>
                <a:ext uri="{FF2B5EF4-FFF2-40B4-BE49-F238E27FC236}">
                  <a16:creationId xmlns:a16="http://schemas.microsoft.com/office/drawing/2014/main" id="{A303FD28-09EB-CBCD-30CC-51945B35E144}"/>
                </a:ext>
              </a:extLst>
            </p:cNvPr>
            <p:cNvSpPr txBox="1"/>
            <p:nvPr/>
          </p:nvSpPr>
          <p:spPr>
            <a:xfrm>
              <a:off x="154851" y="5720670"/>
              <a:ext cx="2170520" cy="338554"/>
            </a:xfrm>
            <a:prstGeom prst="rect">
              <a:avLst/>
            </a:prstGeom>
            <a:noFill/>
          </p:spPr>
          <p:txBody>
            <a:bodyPr wrap="square" rtlCol="0">
              <a:spAutoFit/>
            </a:bodyPr>
            <a:lstStyle/>
            <a:p>
              <a:pPr algn="ctr"/>
              <a:r>
                <a:rPr lang="en-US" sz="1600" b="1" dirty="0"/>
                <a:t>Clustering</a:t>
              </a:r>
            </a:p>
          </p:txBody>
        </p:sp>
      </p:grpSp>
      <p:grpSp>
        <p:nvGrpSpPr>
          <p:cNvPr id="37" name="Group 36">
            <a:extLst>
              <a:ext uri="{FF2B5EF4-FFF2-40B4-BE49-F238E27FC236}">
                <a16:creationId xmlns:a16="http://schemas.microsoft.com/office/drawing/2014/main" id="{33946300-F59B-8562-A2F7-17377F2B1545}"/>
              </a:ext>
            </a:extLst>
          </p:cNvPr>
          <p:cNvGrpSpPr/>
          <p:nvPr/>
        </p:nvGrpSpPr>
        <p:grpSpPr>
          <a:xfrm>
            <a:off x="497860" y="1868568"/>
            <a:ext cx="1038858" cy="338554"/>
            <a:chOff x="59136" y="2068190"/>
            <a:chExt cx="2233557" cy="338554"/>
          </a:xfrm>
        </p:grpSpPr>
        <p:sp>
          <p:nvSpPr>
            <p:cNvPr id="38" name="Rectangle 37">
              <a:extLst>
                <a:ext uri="{FF2B5EF4-FFF2-40B4-BE49-F238E27FC236}">
                  <a16:creationId xmlns:a16="http://schemas.microsoft.com/office/drawing/2014/main" id="{C5B3751C-B9E1-4691-9208-0419505CD6F3}"/>
                </a:ext>
              </a:extLst>
            </p:cNvPr>
            <p:cNvSpPr/>
            <p:nvPr/>
          </p:nvSpPr>
          <p:spPr>
            <a:xfrm>
              <a:off x="113938" y="2120893"/>
              <a:ext cx="2178755" cy="256032"/>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dirty="0">
                <a:solidFill>
                  <a:schemeClr val="tx1"/>
                </a:solidFill>
              </a:endParaRPr>
            </a:p>
          </p:txBody>
        </p:sp>
        <p:sp>
          <p:nvSpPr>
            <p:cNvPr id="39" name="TextBox 38">
              <a:extLst>
                <a:ext uri="{FF2B5EF4-FFF2-40B4-BE49-F238E27FC236}">
                  <a16:creationId xmlns:a16="http://schemas.microsoft.com/office/drawing/2014/main" id="{FFD67982-53CB-EBB4-E05F-8C6520A6DF18}"/>
                </a:ext>
              </a:extLst>
            </p:cNvPr>
            <p:cNvSpPr txBox="1"/>
            <p:nvPr/>
          </p:nvSpPr>
          <p:spPr>
            <a:xfrm>
              <a:off x="59136" y="2068190"/>
              <a:ext cx="2204989" cy="338554"/>
            </a:xfrm>
            <a:prstGeom prst="rect">
              <a:avLst/>
            </a:prstGeom>
            <a:noFill/>
          </p:spPr>
          <p:txBody>
            <a:bodyPr wrap="square" rtlCol="0">
              <a:spAutoFit/>
            </a:bodyPr>
            <a:lstStyle/>
            <a:p>
              <a:pPr algn="ctr"/>
              <a:r>
                <a:rPr lang="en-US" sz="1600" b="1" dirty="0"/>
                <a:t>Filtering</a:t>
              </a:r>
            </a:p>
          </p:txBody>
        </p:sp>
      </p:grpSp>
      <p:grpSp>
        <p:nvGrpSpPr>
          <p:cNvPr id="41" name="Group 40">
            <a:extLst>
              <a:ext uri="{FF2B5EF4-FFF2-40B4-BE49-F238E27FC236}">
                <a16:creationId xmlns:a16="http://schemas.microsoft.com/office/drawing/2014/main" id="{48226E70-8C75-1FA2-5043-3A9DFFA8C7CA}"/>
              </a:ext>
            </a:extLst>
          </p:cNvPr>
          <p:cNvGrpSpPr/>
          <p:nvPr/>
        </p:nvGrpSpPr>
        <p:grpSpPr>
          <a:xfrm>
            <a:off x="10652" y="1251183"/>
            <a:ext cx="2013275" cy="338554"/>
            <a:chOff x="97343" y="1300458"/>
            <a:chExt cx="2194560" cy="338554"/>
          </a:xfrm>
        </p:grpSpPr>
        <p:sp>
          <p:nvSpPr>
            <p:cNvPr id="43" name="Rectangle 42">
              <a:extLst>
                <a:ext uri="{FF2B5EF4-FFF2-40B4-BE49-F238E27FC236}">
                  <a16:creationId xmlns:a16="http://schemas.microsoft.com/office/drawing/2014/main" id="{10A8B117-09B9-EE10-F23E-606469D956D8}"/>
                </a:ext>
              </a:extLst>
            </p:cNvPr>
            <p:cNvSpPr/>
            <p:nvPr/>
          </p:nvSpPr>
          <p:spPr>
            <a:xfrm>
              <a:off x="179627" y="1332386"/>
              <a:ext cx="2062017" cy="256032"/>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4" name="TextBox 43">
              <a:extLst>
                <a:ext uri="{FF2B5EF4-FFF2-40B4-BE49-F238E27FC236}">
                  <a16:creationId xmlns:a16="http://schemas.microsoft.com/office/drawing/2014/main" id="{8FFC1291-7ADB-D10E-C427-694C8522BA92}"/>
                </a:ext>
              </a:extLst>
            </p:cNvPr>
            <p:cNvSpPr txBox="1"/>
            <p:nvPr/>
          </p:nvSpPr>
          <p:spPr>
            <a:xfrm>
              <a:off x="97343" y="1300458"/>
              <a:ext cx="2194560" cy="338554"/>
            </a:xfrm>
            <a:prstGeom prst="rect">
              <a:avLst/>
            </a:prstGeom>
            <a:noFill/>
          </p:spPr>
          <p:txBody>
            <a:bodyPr wrap="square" rtlCol="0">
              <a:spAutoFit/>
            </a:bodyPr>
            <a:lstStyle/>
            <a:p>
              <a:pPr algn="ctr"/>
              <a:r>
                <a:rPr lang="en-US" sz="1600" b="1" dirty="0"/>
                <a:t>Metadata Curation</a:t>
              </a:r>
            </a:p>
          </p:txBody>
        </p:sp>
      </p:grpSp>
      <p:grpSp>
        <p:nvGrpSpPr>
          <p:cNvPr id="46" name="Group 45">
            <a:extLst>
              <a:ext uri="{FF2B5EF4-FFF2-40B4-BE49-F238E27FC236}">
                <a16:creationId xmlns:a16="http://schemas.microsoft.com/office/drawing/2014/main" id="{064EB726-55BE-C69E-6104-D9454F9EDB80}"/>
              </a:ext>
            </a:extLst>
          </p:cNvPr>
          <p:cNvGrpSpPr/>
          <p:nvPr/>
        </p:nvGrpSpPr>
        <p:grpSpPr>
          <a:xfrm>
            <a:off x="442419" y="3286428"/>
            <a:ext cx="1149740" cy="338554"/>
            <a:chOff x="-63988" y="3721744"/>
            <a:chExt cx="2170519" cy="338554"/>
          </a:xfrm>
        </p:grpSpPr>
        <p:sp>
          <p:nvSpPr>
            <p:cNvPr id="54" name="Rectangle 53">
              <a:extLst>
                <a:ext uri="{FF2B5EF4-FFF2-40B4-BE49-F238E27FC236}">
                  <a16:creationId xmlns:a16="http://schemas.microsoft.com/office/drawing/2014/main" id="{9669B7AE-17BE-4FA2-EDF3-DFC9721CCBFC}"/>
                </a:ext>
              </a:extLst>
            </p:cNvPr>
            <p:cNvSpPr/>
            <p:nvPr/>
          </p:nvSpPr>
          <p:spPr>
            <a:xfrm>
              <a:off x="87705" y="3760558"/>
              <a:ext cx="1918995" cy="281534"/>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5" name="TextBox 54">
              <a:extLst>
                <a:ext uri="{FF2B5EF4-FFF2-40B4-BE49-F238E27FC236}">
                  <a16:creationId xmlns:a16="http://schemas.microsoft.com/office/drawing/2014/main" id="{A304597F-20F1-E24F-1897-4E5E9CC75AB6}"/>
                </a:ext>
              </a:extLst>
            </p:cNvPr>
            <p:cNvSpPr txBox="1"/>
            <p:nvPr/>
          </p:nvSpPr>
          <p:spPr>
            <a:xfrm>
              <a:off x="-63988" y="3721744"/>
              <a:ext cx="2170519" cy="338554"/>
            </a:xfrm>
            <a:prstGeom prst="rect">
              <a:avLst/>
            </a:prstGeom>
            <a:noFill/>
          </p:spPr>
          <p:txBody>
            <a:bodyPr wrap="square" rtlCol="0">
              <a:spAutoFit/>
            </a:bodyPr>
            <a:lstStyle/>
            <a:p>
              <a:pPr algn="ctr"/>
              <a:r>
                <a:rPr lang="en-US" sz="1600" b="1" dirty="0"/>
                <a:t>Scaling</a:t>
              </a:r>
            </a:p>
          </p:txBody>
        </p:sp>
      </p:grpSp>
      <p:sp>
        <p:nvSpPr>
          <p:cNvPr id="56" name="TextBox 55">
            <a:extLst>
              <a:ext uri="{FF2B5EF4-FFF2-40B4-BE49-F238E27FC236}">
                <a16:creationId xmlns:a16="http://schemas.microsoft.com/office/drawing/2014/main" id="{B9E6307D-83F2-D95C-7926-235891DADCCE}"/>
              </a:ext>
            </a:extLst>
          </p:cNvPr>
          <p:cNvSpPr txBox="1"/>
          <p:nvPr/>
        </p:nvSpPr>
        <p:spPr>
          <a:xfrm>
            <a:off x="116204" y="872289"/>
            <a:ext cx="1802171" cy="276999"/>
          </a:xfrm>
          <a:prstGeom prst="rect">
            <a:avLst/>
          </a:prstGeom>
          <a:noFill/>
        </p:spPr>
        <p:txBody>
          <a:bodyPr wrap="square">
            <a:spAutoFit/>
          </a:bodyPr>
          <a:lstStyle/>
          <a:p>
            <a:pPr algn="ctr"/>
            <a:r>
              <a:rPr lang="en-US" sz="1200" i="1" dirty="0" err="1"/>
              <a:t>CreateSeuratObject</a:t>
            </a:r>
            <a:r>
              <a:rPr lang="en-US" sz="1200" i="1" dirty="0"/>
              <a:t>()</a:t>
            </a:r>
          </a:p>
        </p:txBody>
      </p:sp>
      <p:sp>
        <p:nvSpPr>
          <p:cNvPr id="58" name="TextBox 57">
            <a:extLst>
              <a:ext uri="{FF2B5EF4-FFF2-40B4-BE49-F238E27FC236}">
                <a16:creationId xmlns:a16="http://schemas.microsoft.com/office/drawing/2014/main" id="{80F24B55-035D-1B5C-B13A-DE32FFEB8368}"/>
              </a:ext>
            </a:extLst>
          </p:cNvPr>
          <p:cNvSpPr txBox="1"/>
          <p:nvPr/>
        </p:nvSpPr>
        <p:spPr>
          <a:xfrm>
            <a:off x="95851" y="1480009"/>
            <a:ext cx="1842877" cy="276999"/>
          </a:xfrm>
          <a:prstGeom prst="rect">
            <a:avLst/>
          </a:prstGeom>
          <a:noFill/>
        </p:spPr>
        <p:txBody>
          <a:bodyPr wrap="square">
            <a:spAutoFit/>
          </a:bodyPr>
          <a:lstStyle/>
          <a:p>
            <a:pPr algn="ctr"/>
            <a:r>
              <a:rPr lang="en-US" sz="1200" i="1" dirty="0" err="1"/>
              <a:t>PercentageFeatureSet</a:t>
            </a:r>
            <a:r>
              <a:rPr lang="en-US" sz="1200" i="1" dirty="0"/>
              <a:t>()</a:t>
            </a:r>
          </a:p>
        </p:txBody>
      </p:sp>
      <p:sp>
        <p:nvSpPr>
          <p:cNvPr id="59" name="TextBox 58">
            <a:extLst>
              <a:ext uri="{FF2B5EF4-FFF2-40B4-BE49-F238E27FC236}">
                <a16:creationId xmlns:a16="http://schemas.microsoft.com/office/drawing/2014/main" id="{DC88C4BC-289B-4B43-22BB-FC49CE839CCC}"/>
              </a:ext>
            </a:extLst>
          </p:cNvPr>
          <p:cNvSpPr txBox="1"/>
          <p:nvPr/>
        </p:nvSpPr>
        <p:spPr>
          <a:xfrm>
            <a:off x="599219" y="2119187"/>
            <a:ext cx="836140" cy="276999"/>
          </a:xfrm>
          <a:prstGeom prst="rect">
            <a:avLst/>
          </a:prstGeom>
          <a:noFill/>
        </p:spPr>
        <p:txBody>
          <a:bodyPr wrap="square">
            <a:spAutoFit/>
          </a:bodyPr>
          <a:lstStyle/>
          <a:p>
            <a:pPr algn="ctr"/>
            <a:r>
              <a:rPr lang="en-US" sz="1200" i="1" dirty="0"/>
              <a:t>subset()</a:t>
            </a:r>
          </a:p>
        </p:txBody>
      </p:sp>
      <p:sp>
        <p:nvSpPr>
          <p:cNvPr id="60" name="TextBox 59">
            <a:extLst>
              <a:ext uri="{FF2B5EF4-FFF2-40B4-BE49-F238E27FC236}">
                <a16:creationId xmlns:a16="http://schemas.microsoft.com/office/drawing/2014/main" id="{7C3340F4-8B2B-A974-5E27-2FC53C4C205F}"/>
              </a:ext>
            </a:extLst>
          </p:cNvPr>
          <p:cNvSpPr txBox="1"/>
          <p:nvPr/>
        </p:nvSpPr>
        <p:spPr>
          <a:xfrm>
            <a:off x="278254" y="2741589"/>
            <a:ext cx="1478071" cy="276999"/>
          </a:xfrm>
          <a:prstGeom prst="rect">
            <a:avLst/>
          </a:prstGeom>
          <a:noFill/>
        </p:spPr>
        <p:txBody>
          <a:bodyPr wrap="square">
            <a:spAutoFit/>
          </a:bodyPr>
          <a:lstStyle/>
          <a:p>
            <a:pPr algn="ctr"/>
            <a:r>
              <a:rPr lang="en-US" sz="1200" i="1" dirty="0" err="1"/>
              <a:t>NormalizeData</a:t>
            </a:r>
            <a:r>
              <a:rPr lang="en-US" sz="1200" i="1" dirty="0"/>
              <a:t>()</a:t>
            </a:r>
          </a:p>
        </p:txBody>
      </p:sp>
      <p:sp>
        <p:nvSpPr>
          <p:cNvPr id="1024" name="TextBox 1023">
            <a:extLst>
              <a:ext uri="{FF2B5EF4-FFF2-40B4-BE49-F238E27FC236}">
                <a16:creationId xmlns:a16="http://schemas.microsoft.com/office/drawing/2014/main" id="{8D401A36-F71F-31D4-AC05-99973E2FE32C}"/>
              </a:ext>
            </a:extLst>
          </p:cNvPr>
          <p:cNvSpPr txBox="1"/>
          <p:nvPr/>
        </p:nvSpPr>
        <p:spPr>
          <a:xfrm>
            <a:off x="230288" y="2911408"/>
            <a:ext cx="1574002" cy="276999"/>
          </a:xfrm>
          <a:prstGeom prst="rect">
            <a:avLst/>
          </a:prstGeom>
          <a:noFill/>
        </p:spPr>
        <p:txBody>
          <a:bodyPr wrap="square">
            <a:spAutoFit/>
          </a:bodyPr>
          <a:lstStyle/>
          <a:p>
            <a:pPr algn="ctr"/>
            <a:r>
              <a:rPr lang="en-US" sz="1200" i="1" dirty="0" err="1"/>
              <a:t>FindVariableFeatures</a:t>
            </a:r>
            <a:r>
              <a:rPr lang="en-US" sz="1200" i="1" dirty="0"/>
              <a:t>()</a:t>
            </a:r>
          </a:p>
        </p:txBody>
      </p:sp>
      <p:sp>
        <p:nvSpPr>
          <p:cNvPr id="1029" name="TextBox 1028">
            <a:extLst>
              <a:ext uri="{FF2B5EF4-FFF2-40B4-BE49-F238E27FC236}">
                <a16:creationId xmlns:a16="http://schemas.microsoft.com/office/drawing/2014/main" id="{E13B2C66-BE1B-CD72-6FFB-546417A3344C}"/>
              </a:ext>
            </a:extLst>
          </p:cNvPr>
          <p:cNvSpPr txBox="1"/>
          <p:nvPr/>
        </p:nvSpPr>
        <p:spPr>
          <a:xfrm>
            <a:off x="548026" y="3551210"/>
            <a:ext cx="938526" cy="276999"/>
          </a:xfrm>
          <a:prstGeom prst="rect">
            <a:avLst/>
          </a:prstGeom>
          <a:noFill/>
        </p:spPr>
        <p:txBody>
          <a:bodyPr wrap="square">
            <a:spAutoFit/>
          </a:bodyPr>
          <a:lstStyle/>
          <a:p>
            <a:pPr algn="ctr"/>
            <a:r>
              <a:rPr lang="en-US" sz="1200" i="1" dirty="0" err="1"/>
              <a:t>ScaleData</a:t>
            </a:r>
            <a:r>
              <a:rPr lang="en-US" sz="1200" i="1" dirty="0"/>
              <a:t>()</a:t>
            </a:r>
          </a:p>
        </p:txBody>
      </p:sp>
      <p:sp>
        <p:nvSpPr>
          <p:cNvPr id="1031" name="TextBox 1030">
            <a:extLst>
              <a:ext uri="{FF2B5EF4-FFF2-40B4-BE49-F238E27FC236}">
                <a16:creationId xmlns:a16="http://schemas.microsoft.com/office/drawing/2014/main" id="{E03CA683-73A9-7628-11C3-7F110BDDF7FF}"/>
              </a:ext>
            </a:extLst>
          </p:cNvPr>
          <p:cNvSpPr txBox="1"/>
          <p:nvPr/>
        </p:nvSpPr>
        <p:spPr>
          <a:xfrm>
            <a:off x="132240" y="4654161"/>
            <a:ext cx="1770098" cy="276999"/>
          </a:xfrm>
          <a:prstGeom prst="rect">
            <a:avLst/>
          </a:prstGeom>
          <a:noFill/>
        </p:spPr>
        <p:txBody>
          <a:bodyPr wrap="square">
            <a:spAutoFit/>
          </a:bodyPr>
          <a:lstStyle/>
          <a:p>
            <a:pPr algn="ctr"/>
            <a:r>
              <a:rPr lang="en-US" sz="1200" i="1" dirty="0" err="1"/>
              <a:t>RunPCA</a:t>
            </a:r>
            <a:r>
              <a:rPr lang="en-US" sz="1200" i="1" dirty="0"/>
              <a:t>(),   </a:t>
            </a:r>
            <a:r>
              <a:rPr lang="en-US" sz="1200" i="1" dirty="0" err="1"/>
              <a:t>ElbowPlot</a:t>
            </a:r>
            <a:r>
              <a:rPr lang="en-US" sz="1200" i="1" dirty="0"/>
              <a:t>() </a:t>
            </a:r>
          </a:p>
        </p:txBody>
      </p:sp>
      <p:sp>
        <p:nvSpPr>
          <p:cNvPr id="1056" name="TextBox 1055">
            <a:extLst>
              <a:ext uri="{FF2B5EF4-FFF2-40B4-BE49-F238E27FC236}">
                <a16:creationId xmlns:a16="http://schemas.microsoft.com/office/drawing/2014/main" id="{77F50CBB-33A5-C9E8-3F35-02710A70C05E}"/>
              </a:ext>
            </a:extLst>
          </p:cNvPr>
          <p:cNvSpPr txBox="1"/>
          <p:nvPr/>
        </p:nvSpPr>
        <p:spPr>
          <a:xfrm>
            <a:off x="-79991" y="5334143"/>
            <a:ext cx="2194560" cy="276999"/>
          </a:xfrm>
          <a:prstGeom prst="rect">
            <a:avLst/>
          </a:prstGeom>
          <a:noFill/>
        </p:spPr>
        <p:txBody>
          <a:bodyPr wrap="square">
            <a:spAutoFit/>
          </a:bodyPr>
          <a:lstStyle/>
          <a:p>
            <a:pPr algn="ctr"/>
            <a:r>
              <a:rPr lang="en-US" sz="1200" i="1" dirty="0"/>
              <a:t> </a:t>
            </a:r>
            <a:r>
              <a:rPr lang="en-US" sz="1200" i="1" dirty="0" err="1"/>
              <a:t>FindNeighbors</a:t>
            </a:r>
            <a:r>
              <a:rPr lang="en-US" sz="1200" i="1" dirty="0"/>
              <a:t>(),  </a:t>
            </a:r>
            <a:r>
              <a:rPr lang="en-US" sz="1200" i="1" dirty="0" err="1"/>
              <a:t>FindClusters</a:t>
            </a:r>
            <a:r>
              <a:rPr lang="en-US" sz="1200" i="1" dirty="0"/>
              <a:t>()</a:t>
            </a:r>
          </a:p>
        </p:txBody>
      </p:sp>
      <p:sp>
        <p:nvSpPr>
          <p:cNvPr id="1057" name="TextBox 1056">
            <a:extLst>
              <a:ext uri="{FF2B5EF4-FFF2-40B4-BE49-F238E27FC236}">
                <a16:creationId xmlns:a16="http://schemas.microsoft.com/office/drawing/2014/main" id="{5D39A853-AA22-00B2-DDF5-B7D808A075B2}"/>
              </a:ext>
            </a:extLst>
          </p:cNvPr>
          <p:cNvSpPr txBox="1"/>
          <p:nvPr/>
        </p:nvSpPr>
        <p:spPr>
          <a:xfrm>
            <a:off x="121397" y="6514655"/>
            <a:ext cx="1791785" cy="276999"/>
          </a:xfrm>
          <a:prstGeom prst="rect">
            <a:avLst/>
          </a:prstGeom>
          <a:noFill/>
        </p:spPr>
        <p:txBody>
          <a:bodyPr wrap="square">
            <a:spAutoFit/>
          </a:bodyPr>
          <a:lstStyle/>
          <a:p>
            <a:pPr algn="ctr"/>
            <a:r>
              <a:rPr lang="en-US" sz="1200" i="1" dirty="0" err="1"/>
              <a:t>RunUMAP</a:t>
            </a:r>
            <a:r>
              <a:rPr lang="en-US" sz="1200" i="1" dirty="0"/>
              <a:t>(), </a:t>
            </a:r>
            <a:r>
              <a:rPr lang="en-US" sz="1200" i="1" dirty="0" err="1"/>
              <a:t>DimPlot</a:t>
            </a:r>
            <a:r>
              <a:rPr lang="en-US" sz="1200" i="1" dirty="0"/>
              <a:t>()</a:t>
            </a:r>
          </a:p>
        </p:txBody>
      </p:sp>
      <p:grpSp>
        <p:nvGrpSpPr>
          <p:cNvPr id="1058" name="Group 1057">
            <a:extLst>
              <a:ext uri="{FF2B5EF4-FFF2-40B4-BE49-F238E27FC236}">
                <a16:creationId xmlns:a16="http://schemas.microsoft.com/office/drawing/2014/main" id="{A2E1FA6F-F87E-860E-36DD-8CD0B6956E94}"/>
              </a:ext>
            </a:extLst>
          </p:cNvPr>
          <p:cNvGrpSpPr/>
          <p:nvPr/>
        </p:nvGrpSpPr>
        <p:grpSpPr>
          <a:xfrm>
            <a:off x="311331" y="5752796"/>
            <a:ext cx="1411916" cy="830997"/>
            <a:chOff x="136544" y="5759803"/>
            <a:chExt cx="2172401" cy="830997"/>
          </a:xfrm>
        </p:grpSpPr>
        <p:sp>
          <p:nvSpPr>
            <p:cNvPr id="1059" name="Rectangle 1058">
              <a:extLst>
                <a:ext uri="{FF2B5EF4-FFF2-40B4-BE49-F238E27FC236}">
                  <a16:creationId xmlns:a16="http://schemas.microsoft.com/office/drawing/2014/main" id="{55A6C16B-D160-A00C-D195-0E744C2523D4}"/>
                </a:ext>
              </a:extLst>
            </p:cNvPr>
            <p:cNvSpPr/>
            <p:nvPr/>
          </p:nvSpPr>
          <p:spPr>
            <a:xfrm>
              <a:off x="138426" y="5810056"/>
              <a:ext cx="2170519" cy="730198"/>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60" name="TextBox 1059">
              <a:extLst>
                <a:ext uri="{FF2B5EF4-FFF2-40B4-BE49-F238E27FC236}">
                  <a16:creationId xmlns:a16="http://schemas.microsoft.com/office/drawing/2014/main" id="{37A93D90-B026-E4D3-E6A7-1D9B9EB34D0B}"/>
                </a:ext>
              </a:extLst>
            </p:cNvPr>
            <p:cNvSpPr txBox="1"/>
            <p:nvPr/>
          </p:nvSpPr>
          <p:spPr>
            <a:xfrm>
              <a:off x="136544" y="5759803"/>
              <a:ext cx="2170519" cy="830997"/>
            </a:xfrm>
            <a:prstGeom prst="rect">
              <a:avLst/>
            </a:prstGeom>
            <a:noFill/>
          </p:spPr>
          <p:txBody>
            <a:bodyPr wrap="square" rtlCol="0">
              <a:spAutoFit/>
            </a:bodyPr>
            <a:lstStyle/>
            <a:p>
              <a:pPr algn="ctr"/>
              <a:r>
                <a:rPr lang="en-US" sz="1600" b="1" dirty="0"/>
                <a:t>Nonlinear Dimension Reduction</a:t>
              </a:r>
            </a:p>
          </p:txBody>
        </p:sp>
      </p:grpSp>
      <p:sp>
        <p:nvSpPr>
          <p:cNvPr id="1061" name="Arrow: Right 1060">
            <a:extLst>
              <a:ext uri="{FF2B5EF4-FFF2-40B4-BE49-F238E27FC236}">
                <a16:creationId xmlns:a16="http://schemas.microsoft.com/office/drawing/2014/main" id="{C1BE864F-1EEC-0E96-FA71-4BD09E801B97}"/>
              </a:ext>
            </a:extLst>
          </p:cNvPr>
          <p:cNvSpPr/>
          <p:nvPr/>
        </p:nvSpPr>
        <p:spPr>
          <a:xfrm rot="5400000">
            <a:off x="949027" y="1629598"/>
            <a:ext cx="136524"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2" name="Arrow: Right 1061">
            <a:extLst>
              <a:ext uri="{FF2B5EF4-FFF2-40B4-BE49-F238E27FC236}">
                <a16:creationId xmlns:a16="http://schemas.microsoft.com/office/drawing/2014/main" id="{ACDB1156-4B48-9407-7B34-87A7D7404140}"/>
              </a:ext>
            </a:extLst>
          </p:cNvPr>
          <p:cNvSpPr/>
          <p:nvPr/>
        </p:nvSpPr>
        <p:spPr>
          <a:xfrm rot="5400000">
            <a:off x="959855" y="2237326"/>
            <a:ext cx="114868"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3" name="Arrow: Right 1062">
            <a:extLst>
              <a:ext uri="{FF2B5EF4-FFF2-40B4-BE49-F238E27FC236}">
                <a16:creationId xmlns:a16="http://schemas.microsoft.com/office/drawing/2014/main" id="{87F544D2-142D-3F97-0050-0FDF1E224FD9}"/>
              </a:ext>
            </a:extLst>
          </p:cNvPr>
          <p:cNvSpPr/>
          <p:nvPr/>
        </p:nvSpPr>
        <p:spPr>
          <a:xfrm rot="5400000">
            <a:off x="964387" y="3041195"/>
            <a:ext cx="105805"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4" name="Arrow: Right 1063">
            <a:extLst>
              <a:ext uri="{FF2B5EF4-FFF2-40B4-BE49-F238E27FC236}">
                <a16:creationId xmlns:a16="http://schemas.microsoft.com/office/drawing/2014/main" id="{152A8D3F-C06B-8323-8121-6DC4DF582E16}"/>
              </a:ext>
            </a:extLst>
          </p:cNvPr>
          <p:cNvSpPr/>
          <p:nvPr/>
        </p:nvSpPr>
        <p:spPr>
          <a:xfrm rot="5400000">
            <a:off x="957539" y="3673785"/>
            <a:ext cx="119500"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5" name="Arrow: Right 1064">
            <a:extLst>
              <a:ext uri="{FF2B5EF4-FFF2-40B4-BE49-F238E27FC236}">
                <a16:creationId xmlns:a16="http://schemas.microsoft.com/office/drawing/2014/main" id="{04F9803C-567B-8B10-FEB0-C6DA3979DA2D}"/>
              </a:ext>
            </a:extLst>
          </p:cNvPr>
          <p:cNvSpPr/>
          <p:nvPr/>
        </p:nvSpPr>
        <p:spPr>
          <a:xfrm rot="5400000">
            <a:off x="940804" y="4805633"/>
            <a:ext cx="152971"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6" name="Arrow: Right 1065">
            <a:extLst>
              <a:ext uri="{FF2B5EF4-FFF2-40B4-BE49-F238E27FC236}">
                <a16:creationId xmlns:a16="http://schemas.microsoft.com/office/drawing/2014/main" id="{31B88AFB-6B45-1CD4-24F4-0A383C3045F1}"/>
              </a:ext>
            </a:extLst>
          </p:cNvPr>
          <p:cNvSpPr/>
          <p:nvPr/>
        </p:nvSpPr>
        <p:spPr>
          <a:xfrm rot="5400000">
            <a:off x="940804" y="5501332"/>
            <a:ext cx="152971"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1" name="Rectangle 1310">
            <a:extLst>
              <a:ext uri="{FF2B5EF4-FFF2-40B4-BE49-F238E27FC236}">
                <a16:creationId xmlns:a16="http://schemas.microsoft.com/office/drawing/2014/main" id="{105B82B3-0B0D-0FC1-9CF3-F0BA7A5CD2FE}"/>
              </a:ext>
            </a:extLst>
          </p:cNvPr>
          <p:cNvSpPr/>
          <p:nvPr/>
        </p:nvSpPr>
        <p:spPr>
          <a:xfrm>
            <a:off x="-891" y="1080656"/>
            <a:ext cx="2114700" cy="5739016"/>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188559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8E6B8-8A1F-CBA5-E3BB-A814E8D6E4F7}"/>
              </a:ext>
            </a:extLst>
          </p:cNvPr>
          <p:cNvSpPr>
            <a:spLocks noGrp="1"/>
          </p:cNvSpPr>
          <p:nvPr>
            <p:ph type="title"/>
          </p:nvPr>
        </p:nvSpPr>
        <p:spPr/>
        <p:txBody>
          <a:bodyPr/>
          <a:lstStyle/>
          <a:p>
            <a:r>
              <a:rPr lang="en-US" dirty="0"/>
              <a:t>Count Matrix Importation</a:t>
            </a:r>
          </a:p>
        </p:txBody>
      </p:sp>
      <p:sp>
        <p:nvSpPr>
          <p:cNvPr id="1033" name="TextBox 1032">
            <a:extLst>
              <a:ext uri="{FF2B5EF4-FFF2-40B4-BE49-F238E27FC236}">
                <a16:creationId xmlns:a16="http://schemas.microsoft.com/office/drawing/2014/main" id="{2BC0E9DB-1969-D1EC-AB60-0236744EB67E}"/>
              </a:ext>
            </a:extLst>
          </p:cNvPr>
          <p:cNvSpPr txBox="1"/>
          <p:nvPr/>
        </p:nvSpPr>
        <p:spPr>
          <a:xfrm>
            <a:off x="2288130" y="768862"/>
            <a:ext cx="5515356" cy="369332"/>
          </a:xfrm>
          <a:prstGeom prst="rect">
            <a:avLst/>
          </a:prstGeom>
          <a:noFill/>
        </p:spPr>
        <p:txBody>
          <a:bodyPr wrap="none" rtlCol="0">
            <a:spAutoFit/>
          </a:bodyPr>
          <a:lstStyle/>
          <a:p>
            <a:r>
              <a:rPr lang="en-US" b="1" dirty="0"/>
              <a:t>Typical QC: calculate for fraction of mitochondrial genes</a:t>
            </a:r>
          </a:p>
        </p:txBody>
      </p:sp>
      <p:pic>
        <p:nvPicPr>
          <p:cNvPr id="10" name="Picture 9">
            <a:extLst>
              <a:ext uri="{FF2B5EF4-FFF2-40B4-BE49-F238E27FC236}">
                <a16:creationId xmlns:a16="http://schemas.microsoft.com/office/drawing/2014/main" id="{322CAB54-3FEF-9B37-AAA3-71A60B05F8FD}"/>
              </a:ext>
            </a:extLst>
          </p:cNvPr>
          <p:cNvPicPr>
            <a:picLocks noChangeAspect="1"/>
          </p:cNvPicPr>
          <p:nvPr/>
        </p:nvPicPr>
        <p:blipFill rotWithShape="1">
          <a:blip r:embed="rId3"/>
          <a:srcRect l="241"/>
          <a:stretch/>
        </p:blipFill>
        <p:spPr>
          <a:xfrm>
            <a:off x="2507742" y="1167293"/>
            <a:ext cx="5977566" cy="352474"/>
          </a:xfrm>
          <a:prstGeom prst="rect">
            <a:avLst/>
          </a:prstGeom>
        </p:spPr>
      </p:pic>
      <p:pic>
        <p:nvPicPr>
          <p:cNvPr id="16" name="Picture 15">
            <a:extLst>
              <a:ext uri="{FF2B5EF4-FFF2-40B4-BE49-F238E27FC236}">
                <a16:creationId xmlns:a16="http://schemas.microsoft.com/office/drawing/2014/main" id="{9597586C-7F31-A32D-C6C4-5433C78C3924}"/>
              </a:ext>
            </a:extLst>
          </p:cNvPr>
          <p:cNvPicPr>
            <a:picLocks noChangeAspect="1"/>
          </p:cNvPicPr>
          <p:nvPr/>
        </p:nvPicPr>
        <p:blipFill>
          <a:blip r:embed="rId4"/>
          <a:stretch>
            <a:fillRect/>
          </a:stretch>
        </p:blipFill>
        <p:spPr>
          <a:xfrm>
            <a:off x="2394646" y="4736812"/>
            <a:ext cx="6125430" cy="495369"/>
          </a:xfrm>
          <a:prstGeom prst="rect">
            <a:avLst/>
          </a:prstGeom>
        </p:spPr>
      </p:pic>
      <p:pic>
        <p:nvPicPr>
          <p:cNvPr id="20" name="Picture 19">
            <a:extLst>
              <a:ext uri="{FF2B5EF4-FFF2-40B4-BE49-F238E27FC236}">
                <a16:creationId xmlns:a16="http://schemas.microsoft.com/office/drawing/2014/main" id="{1B816476-8AEC-0E03-1715-C2CECE815DDD}"/>
              </a:ext>
            </a:extLst>
          </p:cNvPr>
          <p:cNvPicPr>
            <a:picLocks noChangeAspect="1"/>
          </p:cNvPicPr>
          <p:nvPr/>
        </p:nvPicPr>
        <p:blipFill rotWithShape="1">
          <a:blip r:embed="rId5"/>
          <a:srcRect b="19779"/>
          <a:stretch/>
        </p:blipFill>
        <p:spPr>
          <a:xfrm>
            <a:off x="8520076" y="4199052"/>
            <a:ext cx="3398368" cy="2112228"/>
          </a:xfrm>
          <a:prstGeom prst="rect">
            <a:avLst/>
          </a:prstGeom>
        </p:spPr>
      </p:pic>
      <p:pic>
        <p:nvPicPr>
          <p:cNvPr id="33" name="Picture 32">
            <a:extLst>
              <a:ext uri="{FF2B5EF4-FFF2-40B4-BE49-F238E27FC236}">
                <a16:creationId xmlns:a16="http://schemas.microsoft.com/office/drawing/2014/main" id="{91D16958-8E9C-0EA6-8BF9-F4FC406D2029}"/>
              </a:ext>
            </a:extLst>
          </p:cNvPr>
          <p:cNvPicPr>
            <a:picLocks noChangeAspect="1"/>
          </p:cNvPicPr>
          <p:nvPr/>
        </p:nvPicPr>
        <p:blipFill rotWithShape="1">
          <a:blip r:embed="rId6">
            <a:clrChange>
              <a:clrFrom>
                <a:srgbClr val="FFFFFF"/>
              </a:clrFrom>
              <a:clrTo>
                <a:srgbClr val="FFFFFF">
                  <a:alpha val="0"/>
                </a:srgbClr>
              </a:clrTo>
            </a:clrChange>
          </a:blip>
          <a:srcRect r="40828"/>
          <a:stretch/>
        </p:blipFill>
        <p:spPr>
          <a:xfrm>
            <a:off x="8557792" y="1573787"/>
            <a:ext cx="3348329" cy="1829055"/>
          </a:xfrm>
          <a:prstGeom prst="rect">
            <a:avLst/>
          </a:prstGeom>
          <a:ln>
            <a:solidFill>
              <a:schemeClr val="bg1">
                <a:lumMod val="85000"/>
              </a:schemeClr>
            </a:solidFill>
          </a:ln>
        </p:spPr>
      </p:pic>
      <p:sp>
        <p:nvSpPr>
          <p:cNvPr id="30" name="Rectangle 29">
            <a:extLst>
              <a:ext uri="{FF2B5EF4-FFF2-40B4-BE49-F238E27FC236}">
                <a16:creationId xmlns:a16="http://schemas.microsoft.com/office/drawing/2014/main" id="{AFC2D35D-908C-1640-922D-DCE094685EB9}"/>
              </a:ext>
            </a:extLst>
          </p:cNvPr>
          <p:cNvSpPr/>
          <p:nvPr/>
        </p:nvSpPr>
        <p:spPr>
          <a:xfrm>
            <a:off x="8557792" y="2915619"/>
            <a:ext cx="3348329" cy="273844"/>
          </a:xfrm>
          <a:prstGeom prst="rect">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1D4579AC-82F1-09BE-9754-488A05E74D76}"/>
              </a:ext>
            </a:extLst>
          </p:cNvPr>
          <p:cNvSpPr txBox="1"/>
          <p:nvPr/>
        </p:nvSpPr>
        <p:spPr>
          <a:xfrm>
            <a:off x="10125973" y="1088880"/>
            <a:ext cx="1979888" cy="430887"/>
          </a:xfrm>
          <a:prstGeom prst="rect">
            <a:avLst/>
          </a:prstGeom>
          <a:noFill/>
        </p:spPr>
        <p:txBody>
          <a:bodyPr wrap="square">
            <a:spAutoFit/>
          </a:bodyPr>
          <a:lstStyle/>
          <a:p>
            <a:r>
              <a:rPr lang="en-US" sz="1100" dirty="0">
                <a:solidFill>
                  <a:srgbClr val="4472C4"/>
                </a:solidFill>
              </a:rPr>
              <a:t>srat@meta.data$percent.mt</a:t>
            </a:r>
          </a:p>
          <a:p>
            <a:r>
              <a:rPr lang="en-US" sz="1100" dirty="0" err="1">
                <a:solidFill>
                  <a:srgbClr val="4472C4"/>
                </a:solidFill>
              </a:rPr>
              <a:t>srat</a:t>
            </a:r>
            <a:r>
              <a:rPr lang="en-US" sz="1100" dirty="0">
                <a:solidFill>
                  <a:srgbClr val="4472C4"/>
                </a:solidFill>
              </a:rPr>
              <a:t>[["percent.mt"]]</a:t>
            </a:r>
          </a:p>
        </p:txBody>
      </p:sp>
      <p:sp>
        <p:nvSpPr>
          <p:cNvPr id="38" name="TextBox 37">
            <a:extLst>
              <a:ext uri="{FF2B5EF4-FFF2-40B4-BE49-F238E27FC236}">
                <a16:creationId xmlns:a16="http://schemas.microsoft.com/office/drawing/2014/main" id="{F11727CD-0A23-EBD5-E6B6-F2DDCFA8E846}"/>
              </a:ext>
            </a:extLst>
          </p:cNvPr>
          <p:cNvSpPr txBox="1"/>
          <p:nvPr/>
        </p:nvSpPr>
        <p:spPr>
          <a:xfrm>
            <a:off x="10137238" y="864537"/>
            <a:ext cx="1012521" cy="338554"/>
          </a:xfrm>
          <a:prstGeom prst="rect">
            <a:avLst/>
          </a:prstGeom>
          <a:noFill/>
        </p:spPr>
        <p:txBody>
          <a:bodyPr wrap="none" rtlCol="0">
            <a:spAutoFit/>
          </a:bodyPr>
          <a:lstStyle/>
          <a:p>
            <a:r>
              <a:rPr lang="en-US" sz="1600" b="1" dirty="0"/>
              <a:t>Accessors</a:t>
            </a:r>
          </a:p>
        </p:txBody>
      </p:sp>
      <p:sp>
        <p:nvSpPr>
          <p:cNvPr id="39" name="TextBox 38">
            <a:extLst>
              <a:ext uri="{FF2B5EF4-FFF2-40B4-BE49-F238E27FC236}">
                <a16:creationId xmlns:a16="http://schemas.microsoft.com/office/drawing/2014/main" id="{4582E44B-7715-01F7-002B-33A9BCD1044B}"/>
              </a:ext>
            </a:extLst>
          </p:cNvPr>
          <p:cNvSpPr txBox="1"/>
          <p:nvPr/>
        </p:nvSpPr>
        <p:spPr>
          <a:xfrm>
            <a:off x="2272004" y="3485249"/>
            <a:ext cx="7384457" cy="523220"/>
          </a:xfrm>
          <a:prstGeom prst="rect">
            <a:avLst/>
          </a:prstGeom>
          <a:noFill/>
        </p:spPr>
        <p:txBody>
          <a:bodyPr wrap="none" rtlCol="0">
            <a:spAutoFit/>
          </a:bodyPr>
          <a:lstStyle/>
          <a:p>
            <a:pPr marL="342900" indent="-342900">
              <a:buAutoNum type="arabicPeriod"/>
            </a:pPr>
            <a:r>
              <a:rPr lang="en-US" sz="1400" dirty="0"/>
              <a:t>Some public datasets </a:t>
            </a:r>
            <a:r>
              <a:rPr lang="en-US" sz="1400" b="1" dirty="0"/>
              <a:t>already perform QC based on MT genes</a:t>
            </a:r>
            <a:r>
              <a:rPr lang="en-US" sz="1400" dirty="0"/>
              <a:t>, and all MT genes </a:t>
            </a:r>
            <a:r>
              <a:rPr lang="en-US" sz="1400" i="1" dirty="0"/>
              <a:t>are removed</a:t>
            </a:r>
            <a:r>
              <a:rPr lang="en-US" sz="1400" dirty="0"/>
              <a:t>.</a:t>
            </a:r>
          </a:p>
          <a:p>
            <a:pPr marL="342900" indent="-342900">
              <a:buAutoNum type="arabicPeriod"/>
            </a:pPr>
            <a:r>
              <a:rPr lang="en-US" sz="1400" dirty="0"/>
              <a:t>Genes may be labeled at “MT…” or “mt…”, first </a:t>
            </a:r>
            <a:r>
              <a:rPr lang="en-US" sz="1400" b="1" dirty="0"/>
              <a:t>inspect and confirm </a:t>
            </a:r>
            <a:r>
              <a:rPr lang="en-US" sz="1400" dirty="0"/>
              <a:t>what the prefix is.</a:t>
            </a:r>
          </a:p>
        </p:txBody>
      </p:sp>
      <p:sp>
        <p:nvSpPr>
          <p:cNvPr id="41" name="TextBox 40">
            <a:extLst>
              <a:ext uri="{FF2B5EF4-FFF2-40B4-BE49-F238E27FC236}">
                <a16:creationId xmlns:a16="http://schemas.microsoft.com/office/drawing/2014/main" id="{45D3A72C-D907-4755-B6F8-44A6E59AF163}"/>
              </a:ext>
            </a:extLst>
          </p:cNvPr>
          <p:cNvSpPr txBox="1"/>
          <p:nvPr/>
        </p:nvSpPr>
        <p:spPr>
          <a:xfrm>
            <a:off x="3179786" y="5433717"/>
            <a:ext cx="3975319" cy="738664"/>
          </a:xfrm>
          <a:prstGeom prst="rect">
            <a:avLst/>
          </a:prstGeom>
          <a:noFill/>
        </p:spPr>
        <p:txBody>
          <a:bodyPr wrap="none" rtlCol="0">
            <a:spAutoFit/>
          </a:bodyPr>
          <a:lstStyle/>
          <a:p>
            <a:r>
              <a:rPr lang="en-US" sz="1400" b="1" dirty="0" err="1"/>
              <a:t>nFeature_RNA</a:t>
            </a:r>
            <a:r>
              <a:rPr lang="en-US" sz="1400" dirty="0"/>
              <a:t>: total genes detected in each cell. </a:t>
            </a:r>
          </a:p>
          <a:p>
            <a:r>
              <a:rPr lang="en-US" sz="1400" b="1" dirty="0" err="1"/>
              <a:t>nCount_RNA</a:t>
            </a:r>
            <a:r>
              <a:rPr lang="en-US" sz="1400" dirty="0"/>
              <a:t>: total molecules detected in each cell.</a:t>
            </a:r>
          </a:p>
          <a:p>
            <a:r>
              <a:rPr lang="en-US" sz="1400" b="1" dirty="0"/>
              <a:t>Percent.mt</a:t>
            </a:r>
            <a:r>
              <a:rPr lang="en-US" sz="1400" dirty="0"/>
              <a:t>: fraction of mitochondrial gene.</a:t>
            </a:r>
          </a:p>
        </p:txBody>
      </p:sp>
      <p:sp>
        <p:nvSpPr>
          <p:cNvPr id="43" name="TextBox 42">
            <a:extLst>
              <a:ext uri="{FF2B5EF4-FFF2-40B4-BE49-F238E27FC236}">
                <a16:creationId xmlns:a16="http://schemas.microsoft.com/office/drawing/2014/main" id="{FBF4DA32-ED2D-3181-AE32-FB89BE88C903}"/>
              </a:ext>
            </a:extLst>
          </p:cNvPr>
          <p:cNvSpPr txBox="1"/>
          <p:nvPr/>
        </p:nvSpPr>
        <p:spPr>
          <a:xfrm>
            <a:off x="2269133" y="4361563"/>
            <a:ext cx="2113592" cy="369332"/>
          </a:xfrm>
          <a:prstGeom prst="rect">
            <a:avLst/>
          </a:prstGeom>
          <a:noFill/>
        </p:spPr>
        <p:txBody>
          <a:bodyPr wrap="none" rtlCol="0">
            <a:spAutoFit/>
          </a:bodyPr>
          <a:lstStyle/>
          <a:p>
            <a:r>
              <a:rPr lang="en-US" b="1" dirty="0"/>
              <a:t>Visualize QC Metrics</a:t>
            </a:r>
          </a:p>
        </p:txBody>
      </p:sp>
      <p:sp>
        <p:nvSpPr>
          <p:cNvPr id="1057" name="Arrow: Right 1056">
            <a:extLst>
              <a:ext uri="{FF2B5EF4-FFF2-40B4-BE49-F238E27FC236}">
                <a16:creationId xmlns:a16="http://schemas.microsoft.com/office/drawing/2014/main" id="{E9DF956A-94BD-1F99-2EED-EA1EEEF599FF}"/>
              </a:ext>
            </a:extLst>
          </p:cNvPr>
          <p:cNvSpPr/>
          <p:nvPr/>
        </p:nvSpPr>
        <p:spPr>
          <a:xfrm rot="5400000">
            <a:off x="954582" y="999393"/>
            <a:ext cx="125415"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58" name="Group 1057">
            <a:extLst>
              <a:ext uri="{FF2B5EF4-FFF2-40B4-BE49-F238E27FC236}">
                <a16:creationId xmlns:a16="http://schemas.microsoft.com/office/drawing/2014/main" id="{5A78B032-5455-D407-0D7E-3E0FE3EA7023}"/>
              </a:ext>
            </a:extLst>
          </p:cNvPr>
          <p:cNvGrpSpPr/>
          <p:nvPr/>
        </p:nvGrpSpPr>
        <p:grpSpPr>
          <a:xfrm>
            <a:off x="259881" y="615983"/>
            <a:ext cx="1514816" cy="338554"/>
            <a:chOff x="-69645" y="698949"/>
            <a:chExt cx="2178751" cy="338554"/>
          </a:xfrm>
        </p:grpSpPr>
        <p:sp>
          <p:nvSpPr>
            <p:cNvPr id="1059" name="Rectangle 1058">
              <a:extLst>
                <a:ext uri="{FF2B5EF4-FFF2-40B4-BE49-F238E27FC236}">
                  <a16:creationId xmlns:a16="http://schemas.microsoft.com/office/drawing/2014/main" id="{00C5CCA5-E151-5EB8-BF00-3901E148540C}"/>
                </a:ext>
              </a:extLst>
            </p:cNvPr>
            <p:cNvSpPr/>
            <p:nvPr/>
          </p:nvSpPr>
          <p:spPr>
            <a:xfrm>
              <a:off x="113942" y="750352"/>
              <a:ext cx="1834757" cy="256032"/>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endParaRPr>
            </a:p>
          </p:txBody>
        </p:sp>
        <p:sp>
          <p:nvSpPr>
            <p:cNvPr id="1060" name="TextBox 1059">
              <a:extLst>
                <a:ext uri="{FF2B5EF4-FFF2-40B4-BE49-F238E27FC236}">
                  <a16:creationId xmlns:a16="http://schemas.microsoft.com/office/drawing/2014/main" id="{660BDE4C-A564-391D-9CBA-0437DA8AB242}"/>
                </a:ext>
              </a:extLst>
            </p:cNvPr>
            <p:cNvSpPr txBox="1"/>
            <p:nvPr/>
          </p:nvSpPr>
          <p:spPr>
            <a:xfrm>
              <a:off x="-69645" y="698949"/>
              <a:ext cx="2178751" cy="338554"/>
            </a:xfrm>
            <a:prstGeom prst="rect">
              <a:avLst/>
            </a:prstGeom>
            <a:noFill/>
          </p:spPr>
          <p:txBody>
            <a:bodyPr wrap="square" rtlCol="0">
              <a:spAutoFit/>
            </a:bodyPr>
            <a:lstStyle/>
            <a:p>
              <a:pPr algn="ctr"/>
              <a:r>
                <a:rPr lang="en-US" sz="1600" b="1" dirty="0"/>
                <a:t>Importation</a:t>
              </a:r>
            </a:p>
          </p:txBody>
        </p:sp>
      </p:grpSp>
      <p:grpSp>
        <p:nvGrpSpPr>
          <p:cNvPr id="1061" name="Group 1060">
            <a:extLst>
              <a:ext uri="{FF2B5EF4-FFF2-40B4-BE49-F238E27FC236}">
                <a16:creationId xmlns:a16="http://schemas.microsoft.com/office/drawing/2014/main" id="{F09A0310-13A8-3B7E-4C95-2875A863AC94}"/>
              </a:ext>
            </a:extLst>
          </p:cNvPr>
          <p:cNvGrpSpPr/>
          <p:nvPr/>
        </p:nvGrpSpPr>
        <p:grpSpPr>
          <a:xfrm>
            <a:off x="129591" y="2495739"/>
            <a:ext cx="1775396" cy="338554"/>
            <a:chOff x="-11289" y="2786494"/>
            <a:chExt cx="2170520" cy="338554"/>
          </a:xfrm>
        </p:grpSpPr>
        <p:sp>
          <p:nvSpPr>
            <p:cNvPr id="1062" name="Rectangle 1061">
              <a:extLst>
                <a:ext uri="{FF2B5EF4-FFF2-40B4-BE49-F238E27FC236}">
                  <a16:creationId xmlns:a16="http://schemas.microsoft.com/office/drawing/2014/main" id="{1A295E4D-C596-452A-F3A5-CEBE2C7D1A47}"/>
                </a:ext>
              </a:extLst>
            </p:cNvPr>
            <p:cNvSpPr/>
            <p:nvPr/>
          </p:nvSpPr>
          <p:spPr>
            <a:xfrm>
              <a:off x="176908" y="2814116"/>
              <a:ext cx="1835101" cy="256032"/>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63" name="TextBox 1062">
              <a:extLst>
                <a:ext uri="{FF2B5EF4-FFF2-40B4-BE49-F238E27FC236}">
                  <a16:creationId xmlns:a16="http://schemas.microsoft.com/office/drawing/2014/main" id="{76D6F5F8-C482-2FF0-53E8-70201CCF7FF2}"/>
                </a:ext>
              </a:extLst>
            </p:cNvPr>
            <p:cNvSpPr txBox="1"/>
            <p:nvPr/>
          </p:nvSpPr>
          <p:spPr>
            <a:xfrm>
              <a:off x="-11289" y="2786494"/>
              <a:ext cx="2170520" cy="338554"/>
            </a:xfrm>
            <a:prstGeom prst="rect">
              <a:avLst/>
            </a:prstGeom>
            <a:noFill/>
          </p:spPr>
          <p:txBody>
            <a:bodyPr wrap="square" rtlCol="0">
              <a:spAutoFit/>
            </a:bodyPr>
            <a:lstStyle/>
            <a:p>
              <a:pPr algn="ctr"/>
              <a:r>
                <a:rPr lang="en-US" sz="1600" b="1" dirty="0"/>
                <a:t>Normalization</a:t>
              </a:r>
            </a:p>
          </p:txBody>
        </p:sp>
      </p:grpSp>
      <p:grpSp>
        <p:nvGrpSpPr>
          <p:cNvPr id="1064" name="Group 1063">
            <a:extLst>
              <a:ext uri="{FF2B5EF4-FFF2-40B4-BE49-F238E27FC236}">
                <a16:creationId xmlns:a16="http://schemas.microsoft.com/office/drawing/2014/main" id="{EEE3BC3E-6174-4A22-0E0E-8291BD4570D0}"/>
              </a:ext>
            </a:extLst>
          </p:cNvPr>
          <p:cNvGrpSpPr/>
          <p:nvPr/>
        </p:nvGrpSpPr>
        <p:grpSpPr>
          <a:xfrm>
            <a:off x="126166" y="3893924"/>
            <a:ext cx="1782247" cy="830997"/>
            <a:chOff x="27906" y="5317845"/>
            <a:chExt cx="2185416" cy="830997"/>
          </a:xfrm>
        </p:grpSpPr>
        <p:sp>
          <p:nvSpPr>
            <p:cNvPr id="1065" name="Rectangle 1064">
              <a:extLst>
                <a:ext uri="{FF2B5EF4-FFF2-40B4-BE49-F238E27FC236}">
                  <a16:creationId xmlns:a16="http://schemas.microsoft.com/office/drawing/2014/main" id="{71FE75F0-CC4D-ADAC-EB4B-0DF5AD27403B}"/>
                </a:ext>
              </a:extLst>
            </p:cNvPr>
            <p:cNvSpPr/>
            <p:nvPr/>
          </p:nvSpPr>
          <p:spPr>
            <a:xfrm>
              <a:off x="292267" y="5372080"/>
              <a:ext cx="1658952" cy="729608"/>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66" name="TextBox 1065">
              <a:extLst>
                <a:ext uri="{FF2B5EF4-FFF2-40B4-BE49-F238E27FC236}">
                  <a16:creationId xmlns:a16="http://schemas.microsoft.com/office/drawing/2014/main" id="{58E5A071-997D-3EA8-884F-D5C57B9E0FF5}"/>
                </a:ext>
              </a:extLst>
            </p:cNvPr>
            <p:cNvSpPr txBox="1"/>
            <p:nvPr/>
          </p:nvSpPr>
          <p:spPr>
            <a:xfrm>
              <a:off x="27906" y="5317845"/>
              <a:ext cx="2185416" cy="830997"/>
            </a:xfrm>
            <a:prstGeom prst="rect">
              <a:avLst/>
            </a:prstGeom>
            <a:noFill/>
          </p:spPr>
          <p:txBody>
            <a:bodyPr wrap="square" rtlCol="0">
              <a:spAutoFit/>
            </a:bodyPr>
            <a:lstStyle/>
            <a:p>
              <a:pPr algn="ctr"/>
              <a:r>
                <a:rPr lang="en-US" sz="1600" b="1" dirty="0"/>
                <a:t>Linear Dimensional </a:t>
              </a:r>
            </a:p>
            <a:p>
              <a:pPr algn="ctr"/>
              <a:r>
                <a:rPr lang="en-US" sz="1600" b="1" dirty="0"/>
                <a:t>Reduction </a:t>
              </a:r>
            </a:p>
          </p:txBody>
        </p:sp>
      </p:grpSp>
      <p:grpSp>
        <p:nvGrpSpPr>
          <p:cNvPr id="1067" name="Group 1066">
            <a:extLst>
              <a:ext uri="{FF2B5EF4-FFF2-40B4-BE49-F238E27FC236}">
                <a16:creationId xmlns:a16="http://schemas.microsoft.com/office/drawing/2014/main" id="{B7CAF8C1-5DDE-A146-A058-4FCA0E94F4D5}"/>
              </a:ext>
            </a:extLst>
          </p:cNvPr>
          <p:cNvGrpSpPr/>
          <p:nvPr/>
        </p:nvGrpSpPr>
        <p:grpSpPr>
          <a:xfrm>
            <a:off x="297313" y="5068440"/>
            <a:ext cx="1439952" cy="338554"/>
            <a:chOff x="154851" y="5720670"/>
            <a:chExt cx="2215538" cy="338554"/>
          </a:xfrm>
        </p:grpSpPr>
        <p:sp>
          <p:nvSpPr>
            <p:cNvPr id="1068" name="Rectangle 1067">
              <a:extLst>
                <a:ext uri="{FF2B5EF4-FFF2-40B4-BE49-F238E27FC236}">
                  <a16:creationId xmlns:a16="http://schemas.microsoft.com/office/drawing/2014/main" id="{C6DD982C-0D1D-B8B9-8D13-A1CE346478BF}"/>
                </a:ext>
              </a:extLst>
            </p:cNvPr>
            <p:cNvSpPr/>
            <p:nvPr/>
          </p:nvSpPr>
          <p:spPr>
            <a:xfrm>
              <a:off x="199869" y="5754457"/>
              <a:ext cx="2170520" cy="282928"/>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69" name="TextBox 1068">
              <a:extLst>
                <a:ext uri="{FF2B5EF4-FFF2-40B4-BE49-F238E27FC236}">
                  <a16:creationId xmlns:a16="http://schemas.microsoft.com/office/drawing/2014/main" id="{D020BBB8-BDF0-88CC-4B04-D24A9D9FF721}"/>
                </a:ext>
              </a:extLst>
            </p:cNvPr>
            <p:cNvSpPr txBox="1"/>
            <p:nvPr/>
          </p:nvSpPr>
          <p:spPr>
            <a:xfrm>
              <a:off x="154851" y="5720670"/>
              <a:ext cx="2170520" cy="338554"/>
            </a:xfrm>
            <a:prstGeom prst="rect">
              <a:avLst/>
            </a:prstGeom>
            <a:noFill/>
          </p:spPr>
          <p:txBody>
            <a:bodyPr wrap="square" rtlCol="0">
              <a:spAutoFit/>
            </a:bodyPr>
            <a:lstStyle/>
            <a:p>
              <a:pPr algn="ctr"/>
              <a:r>
                <a:rPr lang="en-US" sz="1600" b="1" dirty="0"/>
                <a:t>Clustering</a:t>
              </a:r>
            </a:p>
          </p:txBody>
        </p:sp>
      </p:grpSp>
      <p:grpSp>
        <p:nvGrpSpPr>
          <p:cNvPr id="1070" name="Group 1069">
            <a:extLst>
              <a:ext uri="{FF2B5EF4-FFF2-40B4-BE49-F238E27FC236}">
                <a16:creationId xmlns:a16="http://schemas.microsoft.com/office/drawing/2014/main" id="{4618052C-3EBB-7A2A-8597-37D8D96F9099}"/>
              </a:ext>
            </a:extLst>
          </p:cNvPr>
          <p:cNvGrpSpPr/>
          <p:nvPr/>
        </p:nvGrpSpPr>
        <p:grpSpPr>
          <a:xfrm>
            <a:off x="497860" y="1868568"/>
            <a:ext cx="1038858" cy="338554"/>
            <a:chOff x="59136" y="2068190"/>
            <a:chExt cx="2233557" cy="338554"/>
          </a:xfrm>
        </p:grpSpPr>
        <p:sp>
          <p:nvSpPr>
            <p:cNvPr id="1071" name="Rectangle 1070">
              <a:extLst>
                <a:ext uri="{FF2B5EF4-FFF2-40B4-BE49-F238E27FC236}">
                  <a16:creationId xmlns:a16="http://schemas.microsoft.com/office/drawing/2014/main" id="{6B1BA94B-5A16-D507-8B7C-180BE8C37787}"/>
                </a:ext>
              </a:extLst>
            </p:cNvPr>
            <p:cNvSpPr/>
            <p:nvPr/>
          </p:nvSpPr>
          <p:spPr>
            <a:xfrm>
              <a:off x="113938" y="2120893"/>
              <a:ext cx="2178755" cy="256032"/>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dirty="0">
                <a:solidFill>
                  <a:schemeClr val="tx1"/>
                </a:solidFill>
              </a:endParaRPr>
            </a:p>
          </p:txBody>
        </p:sp>
        <p:sp>
          <p:nvSpPr>
            <p:cNvPr id="1072" name="TextBox 1071">
              <a:extLst>
                <a:ext uri="{FF2B5EF4-FFF2-40B4-BE49-F238E27FC236}">
                  <a16:creationId xmlns:a16="http://schemas.microsoft.com/office/drawing/2014/main" id="{503FD0D2-310D-73D8-28C7-9E68DE7A7499}"/>
                </a:ext>
              </a:extLst>
            </p:cNvPr>
            <p:cNvSpPr txBox="1"/>
            <p:nvPr/>
          </p:nvSpPr>
          <p:spPr>
            <a:xfrm>
              <a:off x="59136" y="2068190"/>
              <a:ext cx="2204989" cy="338554"/>
            </a:xfrm>
            <a:prstGeom prst="rect">
              <a:avLst/>
            </a:prstGeom>
            <a:noFill/>
          </p:spPr>
          <p:txBody>
            <a:bodyPr wrap="square" rtlCol="0">
              <a:spAutoFit/>
            </a:bodyPr>
            <a:lstStyle/>
            <a:p>
              <a:pPr algn="ctr"/>
              <a:r>
                <a:rPr lang="en-US" sz="1600" b="1" dirty="0"/>
                <a:t>Filtering</a:t>
              </a:r>
            </a:p>
          </p:txBody>
        </p:sp>
      </p:grpSp>
      <p:grpSp>
        <p:nvGrpSpPr>
          <p:cNvPr id="1073" name="Group 1072">
            <a:extLst>
              <a:ext uri="{FF2B5EF4-FFF2-40B4-BE49-F238E27FC236}">
                <a16:creationId xmlns:a16="http://schemas.microsoft.com/office/drawing/2014/main" id="{DED315E2-A441-DFC7-4EEB-A0EA94E6F118}"/>
              </a:ext>
            </a:extLst>
          </p:cNvPr>
          <p:cNvGrpSpPr/>
          <p:nvPr/>
        </p:nvGrpSpPr>
        <p:grpSpPr>
          <a:xfrm>
            <a:off x="10652" y="1251183"/>
            <a:ext cx="2013275" cy="338554"/>
            <a:chOff x="97343" y="1300458"/>
            <a:chExt cx="2194560" cy="338554"/>
          </a:xfrm>
        </p:grpSpPr>
        <p:sp>
          <p:nvSpPr>
            <p:cNvPr id="1074" name="Rectangle 1073">
              <a:extLst>
                <a:ext uri="{FF2B5EF4-FFF2-40B4-BE49-F238E27FC236}">
                  <a16:creationId xmlns:a16="http://schemas.microsoft.com/office/drawing/2014/main" id="{606C4596-F3DA-79AA-FDEE-E6F9E879C307}"/>
                </a:ext>
              </a:extLst>
            </p:cNvPr>
            <p:cNvSpPr/>
            <p:nvPr/>
          </p:nvSpPr>
          <p:spPr>
            <a:xfrm>
              <a:off x="179627" y="1332386"/>
              <a:ext cx="2062017" cy="256032"/>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75" name="TextBox 1074">
              <a:extLst>
                <a:ext uri="{FF2B5EF4-FFF2-40B4-BE49-F238E27FC236}">
                  <a16:creationId xmlns:a16="http://schemas.microsoft.com/office/drawing/2014/main" id="{7FED3A8A-BB45-2A08-FF11-3B3DE3A74950}"/>
                </a:ext>
              </a:extLst>
            </p:cNvPr>
            <p:cNvSpPr txBox="1"/>
            <p:nvPr/>
          </p:nvSpPr>
          <p:spPr>
            <a:xfrm>
              <a:off x="97343" y="1300458"/>
              <a:ext cx="2194560" cy="338554"/>
            </a:xfrm>
            <a:prstGeom prst="rect">
              <a:avLst/>
            </a:prstGeom>
            <a:noFill/>
          </p:spPr>
          <p:txBody>
            <a:bodyPr wrap="square" rtlCol="0">
              <a:spAutoFit/>
            </a:bodyPr>
            <a:lstStyle/>
            <a:p>
              <a:pPr algn="ctr"/>
              <a:r>
                <a:rPr lang="en-US" sz="1600" b="1" dirty="0"/>
                <a:t>Metadata Curation</a:t>
              </a:r>
            </a:p>
          </p:txBody>
        </p:sp>
      </p:grpSp>
      <p:grpSp>
        <p:nvGrpSpPr>
          <p:cNvPr id="1076" name="Group 1075">
            <a:extLst>
              <a:ext uri="{FF2B5EF4-FFF2-40B4-BE49-F238E27FC236}">
                <a16:creationId xmlns:a16="http://schemas.microsoft.com/office/drawing/2014/main" id="{39293DD6-5D6C-B153-EA2A-697DB8F62CA9}"/>
              </a:ext>
            </a:extLst>
          </p:cNvPr>
          <p:cNvGrpSpPr/>
          <p:nvPr/>
        </p:nvGrpSpPr>
        <p:grpSpPr>
          <a:xfrm>
            <a:off x="442419" y="3286428"/>
            <a:ext cx="1149740" cy="338554"/>
            <a:chOff x="-63988" y="3721744"/>
            <a:chExt cx="2170519" cy="338554"/>
          </a:xfrm>
        </p:grpSpPr>
        <p:sp>
          <p:nvSpPr>
            <p:cNvPr id="1077" name="Rectangle 1076">
              <a:extLst>
                <a:ext uri="{FF2B5EF4-FFF2-40B4-BE49-F238E27FC236}">
                  <a16:creationId xmlns:a16="http://schemas.microsoft.com/office/drawing/2014/main" id="{CED78849-D1DD-1B1C-1A61-68CA0D1F1B3A}"/>
                </a:ext>
              </a:extLst>
            </p:cNvPr>
            <p:cNvSpPr/>
            <p:nvPr/>
          </p:nvSpPr>
          <p:spPr>
            <a:xfrm>
              <a:off x="87705" y="3760558"/>
              <a:ext cx="1918995" cy="281534"/>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78" name="TextBox 1077">
              <a:extLst>
                <a:ext uri="{FF2B5EF4-FFF2-40B4-BE49-F238E27FC236}">
                  <a16:creationId xmlns:a16="http://schemas.microsoft.com/office/drawing/2014/main" id="{70CEA262-23A9-1CC4-DED8-9ABB71900E39}"/>
                </a:ext>
              </a:extLst>
            </p:cNvPr>
            <p:cNvSpPr txBox="1"/>
            <p:nvPr/>
          </p:nvSpPr>
          <p:spPr>
            <a:xfrm>
              <a:off x="-63988" y="3721744"/>
              <a:ext cx="2170519" cy="338554"/>
            </a:xfrm>
            <a:prstGeom prst="rect">
              <a:avLst/>
            </a:prstGeom>
            <a:noFill/>
          </p:spPr>
          <p:txBody>
            <a:bodyPr wrap="square" rtlCol="0">
              <a:spAutoFit/>
            </a:bodyPr>
            <a:lstStyle/>
            <a:p>
              <a:pPr algn="ctr"/>
              <a:r>
                <a:rPr lang="en-US" sz="1600" b="1" dirty="0"/>
                <a:t>Scaling</a:t>
              </a:r>
            </a:p>
          </p:txBody>
        </p:sp>
      </p:grpSp>
      <p:sp>
        <p:nvSpPr>
          <p:cNvPr id="1079" name="TextBox 1078">
            <a:extLst>
              <a:ext uri="{FF2B5EF4-FFF2-40B4-BE49-F238E27FC236}">
                <a16:creationId xmlns:a16="http://schemas.microsoft.com/office/drawing/2014/main" id="{E4C5034A-72FF-1D35-C494-7B13EE5216B1}"/>
              </a:ext>
            </a:extLst>
          </p:cNvPr>
          <p:cNvSpPr txBox="1"/>
          <p:nvPr/>
        </p:nvSpPr>
        <p:spPr>
          <a:xfrm>
            <a:off x="116204" y="872289"/>
            <a:ext cx="1802171" cy="276999"/>
          </a:xfrm>
          <a:prstGeom prst="rect">
            <a:avLst/>
          </a:prstGeom>
          <a:noFill/>
        </p:spPr>
        <p:txBody>
          <a:bodyPr wrap="square">
            <a:spAutoFit/>
          </a:bodyPr>
          <a:lstStyle/>
          <a:p>
            <a:pPr algn="ctr"/>
            <a:r>
              <a:rPr lang="en-US" sz="1200" i="1" dirty="0" err="1"/>
              <a:t>CreateSeuratObject</a:t>
            </a:r>
            <a:r>
              <a:rPr lang="en-US" sz="1200" i="1" dirty="0"/>
              <a:t>()</a:t>
            </a:r>
          </a:p>
        </p:txBody>
      </p:sp>
      <p:sp>
        <p:nvSpPr>
          <p:cNvPr id="1080" name="TextBox 1079">
            <a:extLst>
              <a:ext uri="{FF2B5EF4-FFF2-40B4-BE49-F238E27FC236}">
                <a16:creationId xmlns:a16="http://schemas.microsoft.com/office/drawing/2014/main" id="{82F57C97-D13C-3D17-9355-644D21309809}"/>
              </a:ext>
            </a:extLst>
          </p:cNvPr>
          <p:cNvSpPr txBox="1"/>
          <p:nvPr/>
        </p:nvSpPr>
        <p:spPr>
          <a:xfrm>
            <a:off x="95851" y="1480009"/>
            <a:ext cx="1842877" cy="276999"/>
          </a:xfrm>
          <a:prstGeom prst="rect">
            <a:avLst/>
          </a:prstGeom>
          <a:noFill/>
        </p:spPr>
        <p:txBody>
          <a:bodyPr wrap="square">
            <a:spAutoFit/>
          </a:bodyPr>
          <a:lstStyle/>
          <a:p>
            <a:pPr algn="ctr"/>
            <a:r>
              <a:rPr lang="en-US" sz="1200" i="1" dirty="0" err="1"/>
              <a:t>PercentageFeatureSet</a:t>
            </a:r>
            <a:r>
              <a:rPr lang="en-US" sz="1200" i="1" dirty="0"/>
              <a:t>()</a:t>
            </a:r>
          </a:p>
        </p:txBody>
      </p:sp>
      <p:sp>
        <p:nvSpPr>
          <p:cNvPr id="1081" name="TextBox 1080">
            <a:extLst>
              <a:ext uri="{FF2B5EF4-FFF2-40B4-BE49-F238E27FC236}">
                <a16:creationId xmlns:a16="http://schemas.microsoft.com/office/drawing/2014/main" id="{D0C9E5CB-D109-F6ED-075B-AF017368E9BA}"/>
              </a:ext>
            </a:extLst>
          </p:cNvPr>
          <p:cNvSpPr txBox="1"/>
          <p:nvPr/>
        </p:nvSpPr>
        <p:spPr>
          <a:xfrm>
            <a:off x="599219" y="2119187"/>
            <a:ext cx="836140" cy="276999"/>
          </a:xfrm>
          <a:prstGeom prst="rect">
            <a:avLst/>
          </a:prstGeom>
          <a:noFill/>
        </p:spPr>
        <p:txBody>
          <a:bodyPr wrap="square">
            <a:spAutoFit/>
          </a:bodyPr>
          <a:lstStyle/>
          <a:p>
            <a:pPr algn="ctr"/>
            <a:r>
              <a:rPr lang="en-US" sz="1200" i="1" dirty="0"/>
              <a:t>subset()</a:t>
            </a:r>
          </a:p>
        </p:txBody>
      </p:sp>
      <p:sp>
        <p:nvSpPr>
          <p:cNvPr id="1082" name="TextBox 1081">
            <a:extLst>
              <a:ext uri="{FF2B5EF4-FFF2-40B4-BE49-F238E27FC236}">
                <a16:creationId xmlns:a16="http://schemas.microsoft.com/office/drawing/2014/main" id="{E763940F-34C8-C850-2013-FE8B5005A839}"/>
              </a:ext>
            </a:extLst>
          </p:cNvPr>
          <p:cNvSpPr txBox="1"/>
          <p:nvPr/>
        </p:nvSpPr>
        <p:spPr>
          <a:xfrm>
            <a:off x="278254" y="2741589"/>
            <a:ext cx="1478071" cy="276999"/>
          </a:xfrm>
          <a:prstGeom prst="rect">
            <a:avLst/>
          </a:prstGeom>
          <a:noFill/>
        </p:spPr>
        <p:txBody>
          <a:bodyPr wrap="square">
            <a:spAutoFit/>
          </a:bodyPr>
          <a:lstStyle/>
          <a:p>
            <a:pPr algn="ctr"/>
            <a:r>
              <a:rPr lang="en-US" sz="1200" i="1" dirty="0" err="1"/>
              <a:t>NormalizeData</a:t>
            </a:r>
            <a:r>
              <a:rPr lang="en-US" sz="1200" i="1" dirty="0"/>
              <a:t>()</a:t>
            </a:r>
          </a:p>
        </p:txBody>
      </p:sp>
      <p:sp>
        <p:nvSpPr>
          <p:cNvPr id="1083" name="TextBox 1082">
            <a:extLst>
              <a:ext uri="{FF2B5EF4-FFF2-40B4-BE49-F238E27FC236}">
                <a16:creationId xmlns:a16="http://schemas.microsoft.com/office/drawing/2014/main" id="{C8CD2D8C-4A89-C202-B44A-55D3398FB63B}"/>
              </a:ext>
            </a:extLst>
          </p:cNvPr>
          <p:cNvSpPr txBox="1"/>
          <p:nvPr/>
        </p:nvSpPr>
        <p:spPr>
          <a:xfrm>
            <a:off x="230288" y="2911408"/>
            <a:ext cx="1574002" cy="276999"/>
          </a:xfrm>
          <a:prstGeom prst="rect">
            <a:avLst/>
          </a:prstGeom>
          <a:noFill/>
        </p:spPr>
        <p:txBody>
          <a:bodyPr wrap="square">
            <a:spAutoFit/>
          </a:bodyPr>
          <a:lstStyle/>
          <a:p>
            <a:pPr algn="ctr"/>
            <a:r>
              <a:rPr lang="en-US" sz="1200" i="1" dirty="0" err="1"/>
              <a:t>FindVariableFeatures</a:t>
            </a:r>
            <a:r>
              <a:rPr lang="en-US" sz="1200" i="1" dirty="0"/>
              <a:t>()</a:t>
            </a:r>
          </a:p>
        </p:txBody>
      </p:sp>
      <p:sp>
        <p:nvSpPr>
          <p:cNvPr id="1084" name="TextBox 1083">
            <a:extLst>
              <a:ext uri="{FF2B5EF4-FFF2-40B4-BE49-F238E27FC236}">
                <a16:creationId xmlns:a16="http://schemas.microsoft.com/office/drawing/2014/main" id="{74FA1622-5BFE-9E2B-658B-444A21A6CF63}"/>
              </a:ext>
            </a:extLst>
          </p:cNvPr>
          <p:cNvSpPr txBox="1"/>
          <p:nvPr/>
        </p:nvSpPr>
        <p:spPr>
          <a:xfrm>
            <a:off x="548026" y="3551210"/>
            <a:ext cx="938526" cy="276999"/>
          </a:xfrm>
          <a:prstGeom prst="rect">
            <a:avLst/>
          </a:prstGeom>
          <a:noFill/>
        </p:spPr>
        <p:txBody>
          <a:bodyPr wrap="square">
            <a:spAutoFit/>
          </a:bodyPr>
          <a:lstStyle/>
          <a:p>
            <a:pPr algn="ctr"/>
            <a:r>
              <a:rPr lang="en-US" sz="1200" i="1" dirty="0" err="1"/>
              <a:t>ScaleData</a:t>
            </a:r>
            <a:r>
              <a:rPr lang="en-US" sz="1200" i="1" dirty="0"/>
              <a:t>()</a:t>
            </a:r>
          </a:p>
        </p:txBody>
      </p:sp>
      <p:sp>
        <p:nvSpPr>
          <p:cNvPr id="1085" name="TextBox 1084">
            <a:extLst>
              <a:ext uri="{FF2B5EF4-FFF2-40B4-BE49-F238E27FC236}">
                <a16:creationId xmlns:a16="http://schemas.microsoft.com/office/drawing/2014/main" id="{C446E606-940C-1C30-74FD-39BEC4953377}"/>
              </a:ext>
            </a:extLst>
          </p:cNvPr>
          <p:cNvSpPr txBox="1"/>
          <p:nvPr/>
        </p:nvSpPr>
        <p:spPr>
          <a:xfrm>
            <a:off x="132240" y="4654161"/>
            <a:ext cx="1770098" cy="276999"/>
          </a:xfrm>
          <a:prstGeom prst="rect">
            <a:avLst/>
          </a:prstGeom>
          <a:noFill/>
        </p:spPr>
        <p:txBody>
          <a:bodyPr wrap="square">
            <a:spAutoFit/>
          </a:bodyPr>
          <a:lstStyle/>
          <a:p>
            <a:pPr algn="ctr"/>
            <a:r>
              <a:rPr lang="en-US" sz="1200" i="1" dirty="0" err="1"/>
              <a:t>RunPCA</a:t>
            </a:r>
            <a:r>
              <a:rPr lang="en-US" sz="1200" i="1" dirty="0"/>
              <a:t>(),   </a:t>
            </a:r>
            <a:r>
              <a:rPr lang="en-US" sz="1200" i="1" dirty="0" err="1"/>
              <a:t>ElbowPlot</a:t>
            </a:r>
            <a:r>
              <a:rPr lang="en-US" sz="1200" i="1" dirty="0"/>
              <a:t>() </a:t>
            </a:r>
          </a:p>
        </p:txBody>
      </p:sp>
      <p:sp>
        <p:nvSpPr>
          <p:cNvPr id="1086" name="TextBox 1085">
            <a:extLst>
              <a:ext uri="{FF2B5EF4-FFF2-40B4-BE49-F238E27FC236}">
                <a16:creationId xmlns:a16="http://schemas.microsoft.com/office/drawing/2014/main" id="{57926D4F-F24D-5948-1DDF-ED99F7314A62}"/>
              </a:ext>
            </a:extLst>
          </p:cNvPr>
          <p:cNvSpPr txBox="1"/>
          <p:nvPr/>
        </p:nvSpPr>
        <p:spPr>
          <a:xfrm>
            <a:off x="121397" y="6514655"/>
            <a:ext cx="1791785" cy="276999"/>
          </a:xfrm>
          <a:prstGeom prst="rect">
            <a:avLst/>
          </a:prstGeom>
          <a:noFill/>
        </p:spPr>
        <p:txBody>
          <a:bodyPr wrap="square">
            <a:spAutoFit/>
          </a:bodyPr>
          <a:lstStyle/>
          <a:p>
            <a:pPr algn="ctr"/>
            <a:r>
              <a:rPr lang="en-US" sz="1200" i="1" dirty="0" err="1"/>
              <a:t>RunUMAP</a:t>
            </a:r>
            <a:r>
              <a:rPr lang="en-US" sz="1200" i="1" dirty="0"/>
              <a:t>(), </a:t>
            </a:r>
            <a:r>
              <a:rPr lang="en-US" sz="1200" i="1" dirty="0" err="1"/>
              <a:t>DimPlot</a:t>
            </a:r>
            <a:r>
              <a:rPr lang="en-US" sz="1200" i="1" dirty="0"/>
              <a:t>()</a:t>
            </a:r>
          </a:p>
        </p:txBody>
      </p:sp>
      <p:grpSp>
        <p:nvGrpSpPr>
          <p:cNvPr id="1087" name="Group 1086">
            <a:extLst>
              <a:ext uri="{FF2B5EF4-FFF2-40B4-BE49-F238E27FC236}">
                <a16:creationId xmlns:a16="http://schemas.microsoft.com/office/drawing/2014/main" id="{CE3AEF63-44A7-8ACC-5004-175B93449EFE}"/>
              </a:ext>
            </a:extLst>
          </p:cNvPr>
          <p:cNvGrpSpPr/>
          <p:nvPr/>
        </p:nvGrpSpPr>
        <p:grpSpPr>
          <a:xfrm>
            <a:off x="311331" y="5752796"/>
            <a:ext cx="1411916" cy="830997"/>
            <a:chOff x="136544" y="5759803"/>
            <a:chExt cx="2172401" cy="830997"/>
          </a:xfrm>
        </p:grpSpPr>
        <p:sp>
          <p:nvSpPr>
            <p:cNvPr id="1280" name="Rectangle 1279">
              <a:extLst>
                <a:ext uri="{FF2B5EF4-FFF2-40B4-BE49-F238E27FC236}">
                  <a16:creationId xmlns:a16="http://schemas.microsoft.com/office/drawing/2014/main" id="{66962066-BD50-2E08-6F1F-35C83110BC89}"/>
                </a:ext>
              </a:extLst>
            </p:cNvPr>
            <p:cNvSpPr/>
            <p:nvPr/>
          </p:nvSpPr>
          <p:spPr>
            <a:xfrm>
              <a:off x="138426" y="5810056"/>
              <a:ext cx="2170519" cy="730198"/>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81" name="TextBox 1280">
              <a:extLst>
                <a:ext uri="{FF2B5EF4-FFF2-40B4-BE49-F238E27FC236}">
                  <a16:creationId xmlns:a16="http://schemas.microsoft.com/office/drawing/2014/main" id="{4B7AF20B-236C-913F-3C8A-D572FD5C4A31}"/>
                </a:ext>
              </a:extLst>
            </p:cNvPr>
            <p:cNvSpPr txBox="1"/>
            <p:nvPr/>
          </p:nvSpPr>
          <p:spPr>
            <a:xfrm>
              <a:off x="136544" y="5759803"/>
              <a:ext cx="2170519" cy="830997"/>
            </a:xfrm>
            <a:prstGeom prst="rect">
              <a:avLst/>
            </a:prstGeom>
            <a:noFill/>
          </p:spPr>
          <p:txBody>
            <a:bodyPr wrap="square" rtlCol="0">
              <a:spAutoFit/>
            </a:bodyPr>
            <a:lstStyle/>
            <a:p>
              <a:pPr algn="ctr"/>
              <a:r>
                <a:rPr lang="en-US" sz="1600" b="1" dirty="0"/>
                <a:t>Nonlinear Dimension Reduction</a:t>
              </a:r>
            </a:p>
          </p:txBody>
        </p:sp>
      </p:grpSp>
      <p:sp>
        <p:nvSpPr>
          <p:cNvPr id="1282" name="Arrow: Right 1281">
            <a:extLst>
              <a:ext uri="{FF2B5EF4-FFF2-40B4-BE49-F238E27FC236}">
                <a16:creationId xmlns:a16="http://schemas.microsoft.com/office/drawing/2014/main" id="{E672DF61-A439-D03E-9EDB-5410606F0945}"/>
              </a:ext>
            </a:extLst>
          </p:cNvPr>
          <p:cNvSpPr/>
          <p:nvPr/>
        </p:nvSpPr>
        <p:spPr>
          <a:xfrm rot="5400000">
            <a:off x="949027" y="1629598"/>
            <a:ext cx="136524"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3" name="Arrow: Right 1282">
            <a:extLst>
              <a:ext uri="{FF2B5EF4-FFF2-40B4-BE49-F238E27FC236}">
                <a16:creationId xmlns:a16="http://schemas.microsoft.com/office/drawing/2014/main" id="{398895F0-E7B7-3B46-9FDF-08FAC60DD4F6}"/>
              </a:ext>
            </a:extLst>
          </p:cNvPr>
          <p:cNvSpPr/>
          <p:nvPr/>
        </p:nvSpPr>
        <p:spPr>
          <a:xfrm rot="5400000">
            <a:off x="959855" y="2237326"/>
            <a:ext cx="114868"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4" name="Arrow: Right 1283">
            <a:extLst>
              <a:ext uri="{FF2B5EF4-FFF2-40B4-BE49-F238E27FC236}">
                <a16:creationId xmlns:a16="http://schemas.microsoft.com/office/drawing/2014/main" id="{FDEF4097-1330-3380-0721-236F0BD556BA}"/>
              </a:ext>
            </a:extLst>
          </p:cNvPr>
          <p:cNvSpPr/>
          <p:nvPr/>
        </p:nvSpPr>
        <p:spPr>
          <a:xfrm rot="5400000">
            <a:off x="964387" y="3041195"/>
            <a:ext cx="105805"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5" name="Arrow: Right 1284">
            <a:extLst>
              <a:ext uri="{FF2B5EF4-FFF2-40B4-BE49-F238E27FC236}">
                <a16:creationId xmlns:a16="http://schemas.microsoft.com/office/drawing/2014/main" id="{6954FAB4-B7C4-8C07-8145-8B6B86A6C778}"/>
              </a:ext>
            </a:extLst>
          </p:cNvPr>
          <p:cNvSpPr/>
          <p:nvPr/>
        </p:nvSpPr>
        <p:spPr>
          <a:xfrm rot="5400000">
            <a:off x="957539" y="3673785"/>
            <a:ext cx="119500"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6" name="Arrow: Right 1285">
            <a:extLst>
              <a:ext uri="{FF2B5EF4-FFF2-40B4-BE49-F238E27FC236}">
                <a16:creationId xmlns:a16="http://schemas.microsoft.com/office/drawing/2014/main" id="{E5D07E0F-3F40-F1D2-FD7D-860EC6E75DA3}"/>
              </a:ext>
            </a:extLst>
          </p:cNvPr>
          <p:cNvSpPr/>
          <p:nvPr/>
        </p:nvSpPr>
        <p:spPr>
          <a:xfrm rot="5400000">
            <a:off x="940804" y="4805633"/>
            <a:ext cx="152971"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7" name="Arrow: Right 1286">
            <a:extLst>
              <a:ext uri="{FF2B5EF4-FFF2-40B4-BE49-F238E27FC236}">
                <a16:creationId xmlns:a16="http://schemas.microsoft.com/office/drawing/2014/main" id="{0B7CC1B5-D86C-92C4-08B4-FA8D0A8D16CF}"/>
              </a:ext>
            </a:extLst>
          </p:cNvPr>
          <p:cNvSpPr/>
          <p:nvPr/>
        </p:nvSpPr>
        <p:spPr>
          <a:xfrm rot="5400000">
            <a:off x="940804" y="5501332"/>
            <a:ext cx="152971"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8" name="TextBox 1287">
            <a:extLst>
              <a:ext uri="{FF2B5EF4-FFF2-40B4-BE49-F238E27FC236}">
                <a16:creationId xmlns:a16="http://schemas.microsoft.com/office/drawing/2014/main" id="{285B4ED0-5CC7-E537-8091-97B971833BE5}"/>
              </a:ext>
            </a:extLst>
          </p:cNvPr>
          <p:cNvSpPr txBox="1"/>
          <p:nvPr/>
        </p:nvSpPr>
        <p:spPr>
          <a:xfrm>
            <a:off x="-79991" y="5334143"/>
            <a:ext cx="2194560" cy="276999"/>
          </a:xfrm>
          <a:prstGeom prst="rect">
            <a:avLst/>
          </a:prstGeom>
          <a:noFill/>
        </p:spPr>
        <p:txBody>
          <a:bodyPr wrap="square">
            <a:spAutoFit/>
          </a:bodyPr>
          <a:lstStyle/>
          <a:p>
            <a:pPr algn="ctr"/>
            <a:r>
              <a:rPr lang="en-US" sz="1200" i="1" dirty="0"/>
              <a:t> </a:t>
            </a:r>
            <a:r>
              <a:rPr lang="en-US" sz="1200" i="1" dirty="0" err="1"/>
              <a:t>FindNeighbors</a:t>
            </a:r>
            <a:r>
              <a:rPr lang="en-US" sz="1200" i="1" dirty="0"/>
              <a:t>(),  </a:t>
            </a:r>
            <a:r>
              <a:rPr lang="en-US" sz="1200" i="1" dirty="0" err="1"/>
              <a:t>FindClusters</a:t>
            </a:r>
            <a:r>
              <a:rPr lang="en-US" sz="1200" i="1" dirty="0"/>
              <a:t>()</a:t>
            </a:r>
          </a:p>
        </p:txBody>
      </p:sp>
      <p:sp>
        <p:nvSpPr>
          <p:cNvPr id="1311" name="Rectangle 1310">
            <a:extLst>
              <a:ext uri="{FF2B5EF4-FFF2-40B4-BE49-F238E27FC236}">
                <a16:creationId xmlns:a16="http://schemas.microsoft.com/office/drawing/2014/main" id="{105B82B3-0B0D-0FC1-9CF3-F0BA7A5CD2FE}"/>
              </a:ext>
            </a:extLst>
          </p:cNvPr>
          <p:cNvSpPr/>
          <p:nvPr/>
        </p:nvSpPr>
        <p:spPr>
          <a:xfrm>
            <a:off x="-24149" y="1733797"/>
            <a:ext cx="2049999" cy="5124203"/>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DF381EA7-5230-745C-1314-B0B12BE2BED0}"/>
              </a:ext>
            </a:extLst>
          </p:cNvPr>
          <p:cNvSpPr/>
          <p:nvPr/>
        </p:nvSpPr>
        <p:spPr>
          <a:xfrm>
            <a:off x="10652" y="629173"/>
            <a:ext cx="2049999" cy="751754"/>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8589857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8E6B8-8A1F-CBA5-E3BB-A814E8D6E4F7}"/>
              </a:ext>
            </a:extLst>
          </p:cNvPr>
          <p:cNvSpPr>
            <a:spLocks noGrp="1"/>
          </p:cNvSpPr>
          <p:nvPr>
            <p:ph type="title"/>
          </p:nvPr>
        </p:nvSpPr>
        <p:spPr/>
        <p:txBody>
          <a:bodyPr/>
          <a:lstStyle/>
          <a:p>
            <a:r>
              <a:rPr lang="en-US" dirty="0"/>
              <a:t>Count Matrix Importation</a:t>
            </a:r>
          </a:p>
        </p:txBody>
      </p:sp>
      <p:sp>
        <p:nvSpPr>
          <p:cNvPr id="1033" name="TextBox 1032">
            <a:extLst>
              <a:ext uri="{FF2B5EF4-FFF2-40B4-BE49-F238E27FC236}">
                <a16:creationId xmlns:a16="http://schemas.microsoft.com/office/drawing/2014/main" id="{2BC0E9DB-1969-D1EC-AB60-0236744EB67E}"/>
              </a:ext>
            </a:extLst>
          </p:cNvPr>
          <p:cNvSpPr txBox="1"/>
          <p:nvPr/>
        </p:nvSpPr>
        <p:spPr>
          <a:xfrm>
            <a:off x="2201425" y="1031990"/>
            <a:ext cx="5293052" cy="646331"/>
          </a:xfrm>
          <a:prstGeom prst="rect">
            <a:avLst/>
          </a:prstGeom>
          <a:noFill/>
        </p:spPr>
        <p:txBody>
          <a:bodyPr wrap="none" rtlCol="0">
            <a:spAutoFit/>
          </a:bodyPr>
          <a:lstStyle/>
          <a:p>
            <a:r>
              <a:rPr lang="en-US" dirty="0"/>
              <a:t>Remove poor quality cells with the subset() command.</a:t>
            </a:r>
          </a:p>
          <a:p>
            <a:r>
              <a:rPr lang="en-US" dirty="0"/>
              <a:t>  </a:t>
            </a:r>
            <a:r>
              <a:rPr lang="en-US" sz="1400" i="1" dirty="0"/>
              <a:t>Uses any metadata in Seurat object.</a:t>
            </a:r>
            <a:endParaRPr lang="en-US" i="1" dirty="0"/>
          </a:p>
        </p:txBody>
      </p:sp>
      <p:grpSp>
        <p:nvGrpSpPr>
          <p:cNvPr id="22" name="Group 21">
            <a:extLst>
              <a:ext uri="{FF2B5EF4-FFF2-40B4-BE49-F238E27FC236}">
                <a16:creationId xmlns:a16="http://schemas.microsoft.com/office/drawing/2014/main" id="{BE44FE19-F77D-18F2-60F3-9B53F6132D96}"/>
              </a:ext>
            </a:extLst>
          </p:cNvPr>
          <p:cNvGrpSpPr>
            <a:grpSpLocks noChangeAspect="1"/>
          </p:cNvGrpSpPr>
          <p:nvPr/>
        </p:nvGrpSpPr>
        <p:grpSpPr>
          <a:xfrm>
            <a:off x="2300584" y="3266648"/>
            <a:ext cx="4156988" cy="2583742"/>
            <a:chOff x="8292664" y="2061410"/>
            <a:chExt cx="3398368" cy="2112228"/>
          </a:xfrm>
        </p:grpSpPr>
        <p:pic>
          <p:nvPicPr>
            <p:cNvPr id="9" name="Picture 8">
              <a:extLst>
                <a:ext uri="{FF2B5EF4-FFF2-40B4-BE49-F238E27FC236}">
                  <a16:creationId xmlns:a16="http://schemas.microsoft.com/office/drawing/2014/main" id="{918F974D-53FF-F5BB-5D92-95C0E5016CEE}"/>
                </a:ext>
              </a:extLst>
            </p:cNvPr>
            <p:cNvPicPr>
              <a:picLocks noChangeAspect="1"/>
            </p:cNvPicPr>
            <p:nvPr/>
          </p:nvPicPr>
          <p:blipFill rotWithShape="1">
            <a:blip r:embed="rId3">
              <a:clrChange>
                <a:clrFrom>
                  <a:srgbClr val="FFFFFF"/>
                </a:clrFrom>
                <a:clrTo>
                  <a:srgbClr val="FFFFFF">
                    <a:alpha val="0"/>
                  </a:srgbClr>
                </a:clrTo>
              </a:clrChange>
            </a:blip>
            <a:srcRect b="19779"/>
            <a:stretch/>
          </p:blipFill>
          <p:spPr>
            <a:xfrm>
              <a:off x="8292664" y="2061410"/>
              <a:ext cx="3398368" cy="2112228"/>
            </a:xfrm>
            <a:prstGeom prst="rect">
              <a:avLst/>
            </a:prstGeom>
          </p:spPr>
        </p:pic>
        <p:sp>
          <p:nvSpPr>
            <p:cNvPr id="14" name="Rectangle 13">
              <a:extLst>
                <a:ext uri="{FF2B5EF4-FFF2-40B4-BE49-F238E27FC236}">
                  <a16:creationId xmlns:a16="http://schemas.microsoft.com/office/drawing/2014/main" id="{0A07CCE9-8C45-CDB5-96B1-9354A2BD9AD8}"/>
                </a:ext>
              </a:extLst>
            </p:cNvPr>
            <p:cNvSpPr/>
            <p:nvPr/>
          </p:nvSpPr>
          <p:spPr>
            <a:xfrm>
              <a:off x="8647893" y="2319143"/>
              <a:ext cx="753281" cy="554454"/>
            </a:xfrm>
            <a:prstGeom prst="rect">
              <a:avLst/>
            </a:prstGeom>
            <a:solidFill>
              <a:schemeClr val="tx1">
                <a:alpha val="3882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79132B20-AD05-DFB2-CDD0-7B6373DE77AB}"/>
                </a:ext>
              </a:extLst>
            </p:cNvPr>
            <p:cNvSpPr/>
            <p:nvPr/>
          </p:nvSpPr>
          <p:spPr>
            <a:xfrm>
              <a:off x="8639892" y="4025955"/>
              <a:ext cx="753281" cy="97024"/>
            </a:xfrm>
            <a:prstGeom prst="rect">
              <a:avLst/>
            </a:prstGeom>
            <a:solidFill>
              <a:schemeClr val="tx1">
                <a:alpha val="3882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AE185F14-5B07-B8AC-B830-B2560B596633}"/>
                </a:ext>
              </a:extLst>
            </p:cNvPr>
            <p:cNvSpPr/>
            <p:nvPr/>
          </p:nvSpPr>
          <p:spPr>
            <a:xfrm>
              <a:off x="10834833" y="2319143"/>
              <a:ext cx="753281" cy="1364017"/>
            </a:xfrm>
            <a:prstGeom prst="rect">
              <a:avLst/>
            </a:prstGeom>
            <a:solidFill>
              <a:schemeClr val="tx1">
                <a:alpha val="3882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09AFDA06-249F-DE82-FC92-0BCDFD594EF3}"/>
                </a:ext>
              </a:extLst>
            </p:cNvPr>
            <p:cNvSpPr/>
            <p:nvPr/>
          </p:nvSpPr>
          <p:spPr>
            <a:xfrm>
              <a:off x="9813753" y="4045743"/>
              <a:ext cx="753281" cy="60040"/>
            </a:xfrm>
            <a:prstGeom prst="rect">
              <a:avLst/>
            </a:prstGeom>
            <a:solidFill>
              <a:schemeClr val="tx1">
                <a:alpha val="3882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46" name="Picture 45">
            <a:extLst>
              <a:ext uri="{FF2B5EF4-FFF2-40B4-BE49-F238E27FC236}">
                <a16:creationId xmlns:a16="http://schemas.microsoft.com/office/drawing/2014/main" id="{6D07F135-FF31-B7B6-888D-6D71B893A04A}"/>
              </a:ext>
            </a:extLst>
          </p:cNvPr>
          <p:cNvPicPr>
            <a:picLocks noChangeAspect="1"/>
          </p:cNvPicPr>
          <p:nvPr/>
        </p:nvPicPr>
        <p:blipFill rotWithShape="1">
          <a:blip r:embed="rId4">
            <a:clrChange>
              <a:clrFrom>
                <a:srgbClr val="FFFFFF"/>
              </a:clrFrom>
              <a:clrTo>
                <a:srgbClr val="FFFFFF">
                  <a:alpha val="0"/>
                </a:srgbClr>
              </a:clrTo>
            </a:clrChange>
          </a:blip>
          <a:srcRect r="5030"/>
          <a:stretch/>
        </p:blipFill>
        <p:spPr>
          <a:xfrm>
            <a:off x="7692728" y="3773655"/>
            <a:ext cx="3474093" cy="2038635"/>
          </a:xfrm>
          <a:prstGeom prst="rect">
            <a:avLst/>
          </a:prstGeom>
          <a:ln>
            <a:solidFill>
              <a:schemeClr val="bg1">
                <a:lumMod val="85000"/>
              </a:schemeClr>
            </a:solidFill>
          </a:ln>
        </p:spPr>
      </p:pic>
      <p:sp>
        <p:nvSpPr>
          <p:cNvPr id="55" name="Rectangle 54">
            <a:extLst>
              <a:ext uri="{FF2B5EF4-FFF2-40B4-BE49-F238E27FC236}">
                <a16:creationId xmlns:a16="http://schemas.microsoft.com/office/drawing/2014/main" id="{CEE738D1-298E-8FAA-5FDD-D58A7B1F5A09}"/>
              </a:ext>
            </a:extLst>
          </p:cNvPr>
          <p:cNvSpPr/>
          <p:nvPr/>
        </p:nvSpPr>
        <p:spPr>
          <a:xfrm>
            <a:off x="7685530" y="4893905"/>
            <a:ext cx="3483769" cy="219075"/>
          </a:xfrm>
          <a:prstGeom prst="rect">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8" name="Picture 57">
            <a:extLst>
              <a:ext uri="{FF2B5EF4-FFF2-40B4-BE49-F238E27FC236}">
                <a16:creationId xmlns:a16="http://schemas.microsoft.com/office/drawing/2014/main" id="{ACADCA5E-89AC-0A20-9B88-6D421F26A0CD}"/>
              </a:ext>
            </a:extLst>
          </p:cNvPr>
          <p:cNvPicPr>
            <a:picLocks noChangeAspect="1"/>
          </p:cNvPicPr>
          <p:nvPr/>
        </p:nvPicPr>
        <p:blipFill>
          <a:blip r:embed="rId5"/>
          <a:stretch>
            <a:fillRect/>
          </a:stretch>
        </p:blipFill>
        <p:spPr>
          <a:xfrm>
            <a:off x="2322025" y="1929636"/>
            <a:ext cx="5353797" cy="1257475"/>
          </a:xfrm>
          <a:prstGeom prst="rect">
            <a:avLst/>
          </a:prstGeom>
        </p:spPr>
      </p:pic>
      <p:sp>
        <p:nvSpPr>
          <p:cNvPr id="59" name="TextBox 58">
            <a:extLst>
              <a:ext uri="{FF2B5EF4-FFF2-40B4-BE49-F238E27FC236}">
                <a16:creationId xmlns:a16="http://schemas.microsoft.com/office/drawing/2014/main" id="{49D894B5-FEBE-64FE-9F65-18057580F9EC}"/>
              </a:ext>
            </a:extLst>
          </p:cNvPr>
          <p:cNvSpPr txBox="1"/>
          <p:nvPr/>
        </p:nvSpPr>
        <p:spPr>
          <a:xfrm>
            <a:off x="7791137" y="3325128"/>
            <a:ext cx="1673608" cy="430887"/>
          </a:xfrm>
          <a:prstGeom prst="rect">
            <a:avLst/>
          </a:prstGeom>
          <a:noFill/>
        </p:spPr>
        <p:txBody>
          <a:bodyPr wrap="square">
            <a:spAutoFit/>
          </a:bodyPr>
          <a:lstStyle/>
          <a:p>
            <a:r>
              <a:rPr lang="en-US" sz="1100" dirty="0" err="1">
                <a:solidFill>
                  <a:srgbClr val="4472C4"/>
                </a:solidFill>
              </a:rPr>
              <a:t>srat</a:t>
            </a:r>
            <a:r>
              <a:rPr lang="en-US" sz="1100" dirty="0">
                <a:solidFill>
                  <a:srgbClr val="4472C4"/>
                </a:solidFill>
              </a:rPr>
              <a:t>[["RNA"]]@cells</a:t>
            </a:r>
          </a:p>
          <a:p>
            <a:r>
              <a:rPr lang="en-US" sz="1100" dirty="0" err="1">
                <a:solidFill>
                  <a:srgbClr val="4472C4"/>
                </a:solidFill>
              </a:rPr>
              <a:t>srat@assays$RNA@cells</a:t>
            </a:r>
            <a:endParaRPr lang="en-US" sz="1100" dirty="0">
              <a:solidFill>
                <a:srgbClr val="4472C4"/>
              </a:solidFill>
            </a:endParaRPr>
          </a:p>
        </p:txBody>
      </p:sp>
      <p:sp>
        <p:nvSpPr>
          <p:cNvPr id="60" name="TextBox 59">
            <a:extLst>
              <a:ext uri="{FF2B5EF4-FFF2-40B4-BE49-F238E27FC236}">
                <a16:creationId xmlns:a16="http://schemas.microsoft.com/office/drawing/2014/main" id="{910E607D-0878-A165-32D1-A2A5D0C23931}"/>
              </a:ext>
            </a:extLst>
          </p:cNvPr>
          <p:cNvSpPr txBox="1"/>
          <p:nvPr/>
        </p:nvSpPr>
        <p:spPr>
          <a:xfrm>
            <a:off x="7685530" y="3117865"/>
            <a:ext cx="1012521" cy="338554"/>
          </a:xfrm>
          <a:prstGeom prst="rect">
            <a:avLst/>
          </a:prstGeom>
          <a:noFill/>
        </p:spPr>
        <p:txBody>
          <a:bodyPr wrap="none" rtlCol="0">
            <a:spAutoFit/>
          </a:bodyPr>
          <a:lstStyle/>
          <a:p>
            <a:r>
              <a:rPr lang="en-US" sz="1600" b="1" dirty="0"/>
              <a:t>Accessors</a:t>
            </a:r>
          </a:p>
        </p:txBody>
      </p:sp>
      <p:sp>
        <p:nvSpPr>
          <p:cNvPr id="31" name="Arrow: Right 30">
            <a:extLst>
              <a:ext uri="{FF2B5EF4-FFF2-40B4-BE49-F238E27FC236}">
                <a16:creationId xmlns:a16="http://schemas.microsoft.com/office/drawing/2014/main" id="{AA635576-8FA4-3D04-B3F6-75EC41A9944A}"/>
              </a:ext>
            </a:extLst>
          </p:cNvPr>
          <p:cNvSpPr/>
          <p:nvPr/>
        </p:nvSpPr>
        <p:spPr>
          <a:xfrm rot="5400000">
            <a:off x="954582" y="999393"/>
            <a:ext cx="125415"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2" name="Group 31">
            <a:extLst>
              <a:ext uri="{FF2B5EF4-FFF2-40B4-BE49-F238E27FC236}">
                <a16:creationId xmlns:a16="http://schemas.microsoft.com/office/drawing/2014/main" id="{86EF4747-F205-ABFD-BEBA-A89899AB5E3E}"/>
              </a:ext>
            </a:extLst>
          </p:cNvPr>
          <p:cNvGrpSpPr/>
          <p:nvPr/>
        </p:nvGrpSpPr>
        <p:grpSpPr>
          <a:xfrm>
            <a:off x="259881" y="615983"/>
            <a:ext cx="1514816" cy="338554"/>
            <a:chOff x="-69645" y="698949"/>
            <a:chExt cx="2178751" cy="338554"/>
          </a:xfrm>
        </p:grpSpPr>
        <p:sp>
          <p:nvSpPr>
            <p:cNvPr id="33" name="Rectangle 32">
              <a:extLst>
                <a:ext uri="{FF2B5EF4-FFF2-40B4-BE49-F238E27FC236}">
                  <a16:creationId xmlns:a16="http://schemas.microsoft.com/office/drawing/2014/main" id="{8BF1809D-7F73-E5AF-4B59-134FE3A54CDB}"/>
                </a:ext>
              </a:extLst>
            </p:cNvPr>
            <p:cNvSpPr/>
            <p:nvPr/>
          </p:nvSpPr>
          <p:spPr>
            <a:xfrm>
              <a:off x="113942" y="750352"/>
              <a:ext cx="1834757" cy="256032"/>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endParaRPr>
            </a:p>
          </p:txBody>
        </p:sp>
        <p:sp>
          <p:nvSpPr>
            <p:cNvPr id="35" name="TextBox 34">
              <a:extLst>
                <a:ext uri="{FF2B5EF4-FFF2-40B4-BE49-F238E27FC236}">
                  <a16:creationId xmlns:a16="http://schemas.microsoft.com/office/drawing/2014/main" id="{A41E5B68-8A0E-2F19-A6A9-9493AAC96C63}"/>
                </a:ext>
              </a:extLst>
            </p:cNvPr>
            <p:cNvSpPr txBox="1"/>
            <p:nvPr/>
          </p:nvSpPr>
          <p:spPr>
            <a:xfrm>
              <a:off x="-69645" y="698949"/>
              <a:ext cx="2178751" cy="338554"/>
            </a:xfrm>
            <a:prstGeom prst="rect">
              <a:avLst/>
            </a:prstGeom>
            <a:noFill/>
          </p:spPr>
          <p:txBody>
            <a:bodyPr wrap="square" rtlCol="0">
              <a:spAutoFit/>
            </a:bodyPr>
            <a:lstStyle/>
            <a:p>
              <a:pPr algn="ctr"/>
              <a:r>
                <a:rPr lang="en-US" sz="1600" b="1" dirty="0"/>
                <a:t>Importation</a:t>
              </a:r>
            </a:p>
          </p:txBody>
        </p:sp>
      </p:grpSp>
      <p:grpSp>
        <p:nvGrpSpPr>
          <p:cNvPr id="37" name="Group 36">
            <a:extLst>
              <a:ext uri="{FF2B5EF4-FFF2-40B4-BE49-F238E27FC236}">
                <a16:creationId xmlns:a16="http://schemas.microsoft.com/office/drawing/2014/main" id="{EDD8F577-4953-E78D-0FCD-A983C952680E}"/>
              </a:ext>
            </a:extLst>
          </p:cNvPr>
          <p:cNvGrpSpPr/>
          <p:nvPr/>
        </p:nvGrpSpPr>
        <p:grpSpPr>
          <a:xfrm>
            <a:off x="129591" y="2495739"/>
            <a:ext cx="1775396" cy="338554"/>
            <a:chOff x="-11289" y="2786494"/>
            <a:chExt cx="2170520" cy="338554"/>
          </a:xfrm>
        </p:grpSpPr>
        <p:sp>
          <p:nvSpPr>
            <p:cNvPr id="38" name="Rectangle 37">
              <a:extLst>
                <a:ext uri="{FF2B5EF4-FFF2-40B4-BE49-F238E27FC236}">
                  <a16:creationId xmlns:a16="http://schemas.microsoft.com/office/drawing/2014/main" id="{218DDCFA-490C-7BB4-BE17-0742D7262D53}"/>
                </a:ext>
              </a:extLst>
            </p:cNvPr>
            <p:cNvSpPr/>
            <p:nvPr/>
          </p:nvSpPr>
          <p:spPr>
            <a:xfrm>
              <a:off x="176908" y="2814116"/>
              <a:ext cx="1835101" cy="256032"/>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9" name="TextBox 38">
              <a:extLst>
                <a:ext uri="{FF2B5EF4-FFF2-40B4-BE49-F238E27FC236}">
                  <a16:creationId xmlns:a16="http://schemas.microsoft.com/office/drawing/2014/main" id="{A7357EEC-6E4C-4EB4-E938-A9D529E7607F}"/>
                </a:ext>
              </a:extLst>
            </p:cNvPr>
            <p:cNvSpPr txBox="1"/>
            <p:nvPr/>
          </p:nvSpPr>
          <p:spPr>
            <a:xfrm>
              <a:off x="-11289" y="2786494"/>
              <a:ext cx="2170520" cy="338554"/>
            </a:xfrm>
            <a:prstGeom prst="rect">
              <a:avLst/>
            </a:prstGeom>
            <a:noFill/>
          </p:spPr>
          <p:txBody>
            <a:bodyPr wrap="square" rtlCol="0">
              <a:spAutoFit/>
            </a:bodyPr>
            <a:lstStyle/>
            <a:p>
              <a:pPr algn="ctr"/>
              <a:r>
                <a:rPr lang="en-US" sz="1600" b="1" dirty="0"/>
                <a:t>Normalization</a:t>
              </a:r>
            </a:p>
          </p:txBody>
        </p:sp>
      </p:grpSp>
      <p:grpSp>
        <p:nvGrpSpPr>
          <p:cNvPr id="41" name="Group 40">
            <a:extLst>
              <a:ext uri="{FF2B5EF4-FFF2-40B4-BE49-F238E27FC236}">
                <a16:creationId xmlns:a16="http://schemas.microsoft.com/office/drawing/2014/main" id="{088E5D58-8BEF-F9F2-0F22-4043C2524D85}"/>
              </a:ext>
            </a:extLst>
          </p:cNvPr>
          <p:cNvGrpSpPr/>
          <p:nvPr/>
        </p:nvGrpSpPr>
        <p:grpSpPr>
          <a:xfrm>
            <a:off x="126166" y="3893924"/>
            <a:ext cx="1782247" cy="830997"/>
            <a:chOff x="27906" y="5317845"/>
            <a:chExt cx="2185416" cy="830997"/>
          </a:xfrm>
        </p:grpSpPr>
        <p:sp>
          <p:nvSpPr>
            <p:cNvPr id="44" name="Rectangle 43">
              <a:extLst>
                <a:ext uri="{FF2B5EF4-FFF2-40B4-BE49-F238E27FC236}">
                  <a16:creationId xmlns:a16="http://schemas.microsoft.com/office/drawing/2014/main" id="{390EBF01-5824-F11C-4531-FAFD644541F2}"/>
                </a:ext>
              </a:extLst>
            </p:cNvPr>
            <p:cNvSpPr/>
            <p:nvPr/>
          </p:nvSpPr>
          <p:spPr>
            <a:xfrm>
              <a:off x="292267" y="5372080"/>
              <a:ext cx="1658952" cy="729608"/>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6" name="TextBox 55">
              <a:extLst>
                <a:ext uri="{FF2B5EF4-FFF2-40B4-BE49-F238E27FC236}">
                  <a16:creationId xmlns:a16="http://schemas.microsoft.com/office/drawing/2014/main" id="{A2EEEA6B-09ED-7664-0AA0-B141BC6D7B55}"/>
                </a:ext>
              </a:extLst>
            </p:cNvPr>
            <p:cNvSpPr txBox="1"/>
            <p:nvPr/>
          </p:nvSpPr>
          <p:spPr>
            <a:xfrm>
              <a:off x="27906" y="5317845"/>
              <a:ext cx="2185416" cy="830997"/>
            </a:xfrm>
            <a:prstGeom prst="rect">
              <a:avLst/>
            </a:prstGeom>
            <a:noFill/>
          </p:spPr>
          <p:txBody>
            <a:bodyPr wrap="square" rtlCol="0">
              <a:spAutoFit/>
            </a:bodyPr>
            <a:lstStyle/>
            <a:p>
              <a:pPr algn="ctr"/>
              <a:r>
                <a:rPr lang="en-US" sz="1600" b="1" dirty="0"/>
                <a:t>Linear Dimensional </a:t>
              </a:r>
            </a:p>
            <a:p>
              <a:pPr algn="ctr"/>
              <a:r>
                <a:rPr lang="en-US" sz="1600" b="1" dirty="0"/>
                <a:t>Reduction </a:t>
              </a:r>
            </a:p>
          </p:txBody>
        </p:sp>
      </p:grpSp>
      <p:grpSp>
        <p:nvGrpSpPr>
          <p:cNvPr id="1024" name="Group 1023">
            <a:extLst>
              <a:ext uri="{FF2B5EF4-FFF2-40B4-BE49-F238E27FC236}">
                <a16:creationId xmlns:a16="http://schemas.microsoft.com/office/drawing/2014/main" id="{87863968-4BE1-DE3D-CB55-4CD10864817F}"/>
              </a:ext>
            </a:extLst>
          </p:cNvPr>
          <p:cNvGrpSpPr/>
          <p:nvPr/>
        </p:nvGrpSpPr>
        <p:grpSpPr>
          <a:xfrm>
            <a:off x="297313" y="5068440"/>
            <a:ext cx="1439952" cy="338554"/>
            <a:chOff x="154851" y="5720670"/>
            <a:chExt cx="2215538" cy="338554"/>
          </a:xfrm>
        </p:grpSpPr>
        <p:sp>
          <p:nvSpPr>
            <p:cNvPr id="1029" name="Rectangle 1028">
              <a:extLst>
                <a:ext uri="{FF2B5EF4-FFF2-40B4-BE49-F238E27FC236}">
                  <a16:creationId xmlns:a16="http://schemas.microsoft.com/office/drawing/2014/main" id="{1F984A3F-ED3A-08A1-94C5-7DCC65682A1B}"/>
                </a:ext>
              </a:extLst>
            </p:cNvPr>
            <p:cNvSpPr/>
            <p:nvPr/>
          </p:nvSpPr>
          <p:spPr>
            <a:xfrm>
              <a:off x="199869" y="5754457"/>
              <a:ext cx="2170520" cy="282928"/>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31" name="TextBox 1030">
              <a:extLst>
                <a:ext uri="{FF2B5EF4-FFF2-40B4-BE49-F238E27FC236}">
                  <a16:creationId xmlns:a16="http://schemas.microsoft.com/office/drawing/2014/main" id="{5BDE4B6D-5927-9EFA-46A3-345B0104E7AE}"/>
                </a:ext>
              </a:extLst>
            </p:cNvPr>
            <p:cNvSpPr txBox="1"/>
            <p:nvPr/>
          </p:nvSpPr>
          <p:spPr>
            <a:xfrm>
              <a:off x="154851" y="5720670"/>
              <a:ext cx="2170520" cy="338554"/>
            </a:xfrm>
            <a:prstGeom prst="rect">
              <a:avLst/>
            </a:prstGeom>
            <a:noFill/>
          </p:spPr>
          <p:txBody>
            <a:bodyPr wrap="square" rtlCol="0">
              <a:spAutoFit/>
            </a:bodyPr>
            <a:lstStyle/>
            <a:p>
              <a:pPr algn="ctr"/>
              <a:r>
                <a:rPr lang="en-US" sz="1600" b="1" dirty="0"/>
                <a:t>Clustering</a:t>
              </a:r>
            </a:p>
          </p:txBody>
        </p:sp>
      </p:grpSp>
      <p:grpSp>
        <p:nvGrpSpPr>
          <p:cNvPr id="1032" name="Group 1031">
            <a:extLst>
              <a:ext uri="{FF2B5EF4-FFF2-40B4-BE49-F238E27FC236}">
                <a16:creationId xmlns:a16="http://schemas.microsoft.com/office/drawing/2014/main" id="{C5606D72-D304-6501-168A-557819A36790}"/>
              </a:ext>
            </a:extLst>
          </p:cNvPr>
          <p:cNvGrpSpPr/>
          <p:nvPr/>
        </p:nvGrpSpPr>
        <p:grpSpPr>
          <a:xfrm>
            <a:off x="497860" y="1868568"/>
            <a:ext cx="1038858" cy="338554"/>
            <a:chOff x="59136" y="2068190"/>
            <a:chExt cx="2233557" cy="338554"/>
          </a:xfrm>
        </p:grpSpPr>
        <p:sp>
          <p:nvSpPr>
            <p:cNvPr id="1034" name="Rectangle 1033">
              <a:extLst>
                <a:ext uri="{FF2B5EF4-FFF2-40B4-BE49-F238E27FC236}">
                  <a16:creationId xmlns:a16="http://schemas.microsoft.com/office/drawing/2014/main" id="{5CBF49B3-B9F6-3C68-DCAB-1C3939CA4D92}"/>
                </a:ext>
              </a:extLst>
            </p:cNvPr>
            <p:cNvSpPr/>
            <p:nvPr/>
          </p:nvSpPr>
          <p:spPr>
            <a:xfrm>
              <a:off x="113938" y="2120893"/>
              <a:ext cx="2178755" cy="256032"/>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dirty="0">
                <a:solidFill>
                  <a:schemeClr val="tx1"/>
                </a:solidFill>
              </a:endParaRPr>
            </a:p>
          </p:txBody>
        </p:sp>
        <p:sp>
          <p:nvSpPr>
            <p:cNvPr id="1035" name="TextBox 1034">
              <a:extLst>
                <a:ext uri="{FF2B5EF4-FFF2-40B4-BE49-F238E27FC236}">
                  <a16:creationId xmlns:a16="http://schemas.microsoft.com/office/drawing/2014/main" id="{9102FCB7-C722-C8A7-2368-7763D99DDD2C}"/>
                </a:ext>
              </a:extLst>
            </p:cNvPr>
            <p:cNvSpPr txBox="1"/>
            <p:nvPr/>
          </p:nvSpPr>
          <p:spPr>
            <a:xfrm>
              <a:off x="59136" y="2068190"/>
              <a:ext cx="2204989" cy="338554"/>
            </a:xfrm>
            <a:prstGeom prst="rect">
              <a:avLst/>
            </a:prstGeom>
            <a:noFill/>
          </p:spPr>
          <p:txBody>
            <a:bodyPr wrap="square" rtlCol="0">
              <a:spAutoFit/>
            </a:bodyPr>
            <a:lstStyle/>
            <a:p>
              <a:pPr algn="ctr"/>
              <a:r>
                <a:rPr lang="en-US" sz="1600" b="1" dirty="0"/>
                <a:t>Filtering</a:t>
              </a:r>
            </a:p>
          </p:txBody>
        </p:sp>
      </p:grpSp>
      <p:grpSp>
        <p:nvGrpSpPr>
          <p:cNvPr id="1036" name="Group 1035">
            <a:extLst>
              <a:ext uri="{FF2B5EF4-FFF2-40B4-BE49-F238E27FC236}">
                <a16:creationId xmlns:a16="http://schemas.microsoft.com/office/drawing/2014/main" id="{F53345FD-AE43-9ECB-9555-E4B73BFAF27A}"/>
              </a:ext>
            </a:extLst>
          </p:cNvPr>
          <p:cNvGrpSpPr/>
          <p:nvPr/>
        </p:nvGrpSpPr>
        <p:grpSpPr>
          <a:xfrm>
            <a:off x="10652" y="1251183"/>
            <a:ext cx="2013275" cy="338554"/>
            <a:chOff x="97343" y="1300458"/>
            <a:chExt cx="2194560" cy="338554"/>
          </a:xfrm>
        </p:grpSpPr>
        <p:sp>
          <p:nvSpPr>
            <p:cNvPr id="1037" name="Rectangle 1036">
              <a:extLst>
                <a:ext uri="{FF2B5EF4-FFF2-40B4-BE49-F238E27FC236}">
                  <a16:creationId xmlns:a16="http://schemas.microsoft.com/office/drawing/2014/main" id="{2AAEE586-24E2-E626-4B2F-0896938AAEC4}"/>
                </a:ext>
              </a:extLst>
            </p:cNvPr>
            <p:cNvSpPr/>
            <p:nvPr/>
          </p:nvSpPr>
          <p:spPr>
            <a:xfrm>
              <a:off x="179627" y="1332386"/>
              <a:ext cx="2062017" cy="256032"/>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38" name="TextBox 1037">
              <a:extLst>
                <a:ext uri="{FF2B5EF4-FFF2-40B4-BE49-F238E27FC236}">
                  <a16:creationId xmlns:a16="http://schemas.microsoft.com/office/drawing/2014/main" id="{9C9C8613-B28D-2D95-9D7F-2EA40B6BFD44}"/>
                </a:ext>
              </a:extLst>
            </p:cNvPr>
            <p:cNvSpPr txBox="1"/>
            <p:nvPr/>
          </p:nvSpPr>
          <p:spPr>
            <a:xfrm>
              <a:off x="97343" y="1300458"/>
              <a:ext cx="2194560" cy="338554"/>
            </a:xfrm>
            <a:prstGeom prst="rect">
              <a:avLst/>
            </a:prstGeom>
            <a:noFill/>
          </p:spPr>
          <p:txBody>
            <a:bodyPr wrap="square" rtlCol="0">
              <a:spAutoFit/>
            </a:bodyPr>
            <a:lstStyle/>
            <a:p>
              <a:pPr algn="ctr"/>
              <a:r>
                <a:rPr lang="en-US" sz="1600" b="1" dirty="0"/>
                <a:t>Metadata Curation</a:t>
              </a:r>
            </a:p>
          </p:txBody>
        </p:sp>
      </p:grpSp>
      <p:grpSp>
        <p:nvGrpSpPr>
          <p:cNvPr id="1039" name="Group 1038">
            <a:extLst>
              <a:ext uri="{FF2B5EF4-FFF2-40B4-BE49-F238E27FC236}">
                <a16:creationId xmlns:a16="http://schemas.microsoft.com/office/drawing/2014/main" id="{5CF37F99-CD3C-F03C-8C7A-E1244143CE93}"/>
              </a:ext>
            </a:extLst>
          </p:cNvPr>
          <p:cNvGrpSpPr/>
          <p:nvPr/>
        </p:nvGrpSpPr>
        <p:grpSpPr>
          <a:xfrm>
            <a:off x="442419" y="3286428"/>
            <a:ext cx="1149740" cy="338554"/>
            <a:chOff x="-63988" y="3721744"/>
            <a:chExt cx="2170519" cy="338554"/>
          </a:xfrm>
        </p:grpSpPr>
        <p:sp>
          <p:nvSpPr>
            <p:cNvPr id="1040" name="Rectangle 1039">
              <a:extLst>
                <a:ext uri="{FF2B5EF4-FFF2-40B4-BE49-F238E27FC236}">
                  <a16:creationId xmlns:a16="http://schemas.microsoft.com/office/drawing/2014/main" id="{C7C3FC12-2977-BA4B-8E06-654CC58FD869}"/>
                </a:ext>
              </a:extLst>
            </p:cNvPr>
            <p:cNvSpPr/>
            <p:nvPr/>
          </p:nvSpPr>
          <p:spPr>
            <a:xfrm>
              <a:off x="87705" y="3760558"/>
              <a:ext cx="1918995" cy="281534"/>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41" name="TextBox 1040">
              <a:extLst>
                <a:ext uri="{FF2B5EF4-FFF2-40B4-BE49-F238E27FC236}">
                  <a16:creationId xmlns:a16="http://schemas.microsoft.com/office/drawing/2014/main" id="{1B8B2A14-08E4-CCA8-ABB8-EA74899D04BB}"/>
                </a:ext>
              </a:extLst>
            </p:cNvPr>
            <p:cNvSpPr txBox="1"/>
            <p:nvPr/>
          </p:nvSpPr>
          <p:spPr>
            <a:xfrm>
              <a:off x="-63988" y="3721744"/>
              <a:ext cx="2170519" cy="338554"/>
            </a:xfrm>
            <a:prstGeom prst="rect">
              <a:avLst/>
            </a:prstGeom>
            <a:noFill/>
          </p:spPr>
          <p:txBody>
            <a:bodyPr wrap="square" rtlCol="0">
              <a:spAutoFit/>
            </a:bodyPr>
            <a:lstStyle/>
            <a:p>
              <a:pPr algn="ctr"/>
              <a:r>
                <a:rPr lang="en-US" sz="1600" b="1" dirty="0"/>
                <a:t>Scaling</a:t>
              </a:r>
            </a:p>
          </p:txBody>
        </p:sp>
      </p:grpSp>
      <p:sp>
        <p:nvSpPr>
          <p:cNvPr id="1042" name="TextBox 1041">
            <a:extLst>
              <a:ext uri="{FF2B5EF4-FFF2-40B4-BE49-F238E27FC236}">
                <a16:creationId xmlns:a16="http://schemas.microsoft.com/office/drawing/2014/main" id="{E2CEE66B-2127-2841-EABA-B841E1AA4282}"/>
              </a:ext>
            </a:extLst>
          </p:cNvPr>
          <p:cNvSpPr txBox="1"/>
          <p:nvPr/>
        </p:nvSpPr>
        <p:spPr>
          <a:xfrm>
            <a:off x="116204" y="872289"/>
            <a:ext cx="1802171" cy="276999"/>
          </a:xfrm>
          <a:prstGeom prst="rect">
            <a:avLst/>
          </a:prstGeom>
          <a:noFill/>
        </p:spPr>
        <p:txBody>
          <a:bodyPr wrap="square">
            <a:spAutoFit/>
          </a:bodyPr>
          <a:lstStyle/>
          <a:p>
            <a:pPr algn="ctr"/>
            <a:r>
              <a:rPr lang="en-US" sz="1200" i="1" dirty="0" err="1"/>
              <a:t>CreateSeuratObject</a:t>
            </a:r>
            <a:r>
              <a:rPr lang="en-US" sz="1200" i="1" dirty="0"/>
              <a:t>()</a:t>
            </a:r>
          </a:p>
        </p:txBody>
      </p:sp>
      <p:sp>
        <p:nvSpPr>
          <p:cNvPr id="1043" name="TextBox 1042">
            <a:extLst>
              <a:ext uri="{FF2B5EF4-FFF2-40B4-BE49-F238E27FC236}">
                <a16:creationId xmlns:a16="http://schemas.microsoft.com/office/drawing/2014/main" id="{4F0B1F0B-0D4A-AC63-79C6-9908369F47CB}"/>
              </a:ext>
            </a:extLst>
          </p:cNvPr>
          <p:cNvSpPr txBox="1"/>
          <p:nvPr/>
        </p:nvSpPr>
        <p:spPr>
          <a:xfrm>
            <a:off x="95851" y="1480009"/>
            <a:ext cx="1842877" cy="276999"/>
          </a:xfrm>
          <a:prstGeom prst="rect">
            <a:avLst/>
          </a:prstGeom>
          <a:noFill/>
        </p:spPr>
        <p:txBody>
          <a:bodyPr wrap="square">
            <a:spAutoFit/>
          </a:bodyPr>
          <a:lstStyle/>
          <a:p>
            <a:pPr algn="ctr"/>
            <a:r>
              <a:rPr lang="en-US" sz="1200" i="1" dirty="0" err="1"/>
              <a:t>PercentageFeatureSet</a:t>
            </a:r>
            <a:r>
              <a:rPr lang="en-US" sz="1200" i="1" dirty="0"/>
              <a:t>()</a:t>
            </a:r>
          </a:p>
        </p:txBody>
      </p:sp>
      <p:sp>
        <p:nvSpPr>
          <p:cNvPr id="1044" name="TextBox 1043">
            <a:extLst>
              <a:ext uri="{FF2B5EF4-FFF2-40B4-BE49-F238E27FC236}">
                <a16:creationId xmlns:a16="http://schemas.microsoft.com/office/drawing/2014/main" id="{13CB902A-B082-4D17-2923-EB40B5381235}"/>
              </a:ext>
            </a:extLst>
          </p:cNvPr>
          <p:cNvSpPr txBox="1"/>
          <p:nvPr/>
        </p:nvSpPr>
        <p:spPr>
          <a:xfrm>
            <a:off x="599219" y="2119187"/>
            <a:ext cx="836140" cy="276999"/>
          </a:xfrm>
          <a:prstGeom prst="rect">
            <a:avLst/>
          </a:prstGeom>
          <a:noFill/>
        </p:spPr>
        <p:txBody>
          <a:bodyPr wrap="square">
            <a:spAutoFit/>
          </a:bodyPr>
          <a:lstStyle/>
          <a:p>
            <a:pPr algn="ctr"/>
            <a:r>
              <a:rPr lang="en-US" sz="1200" i="1" dirty="0"/>
              <a:t>subset()</a:t>
            </a:r>
          </a:p>
        </p:txBody>
      </p:sp>
      <p:sp>
        <p:nvSpPr>
          <p:cNvPr id="1045" name="TextBox 1044">
            <a:extLst>
              <a:ext uri="{FF2B5EF4-FFF2-40B4-BE49-F238E27FC236}">
                <a16:creationId xmlns:a16="http://schemas.microsoft.com/office/drawing/2014/main" id="{A4FAEA57-A542-8934-D998-AA8664EDD812}"/>
              </a:ext>
            </a:extLst>
          </p:cNvPr>
          <p:cNvSpPr txBox="1"/>
          <p:nvPr/>
        </p:nvSpPr>
        <p:spPr>
          <a:xfrm>
            <a:off x="278254" y="2741589"/>
            <a:ext cx="1478071" cy="276999"/>
          </a:xfrm>
          <a:prstGeom prst="rect">
            <a:avLst/>
          </a:prstGeom>
          <a:noFill/>
        </p:spPr>
        <p:txBody>
          <a:bodyPr wrap="square">
            <a:spAutoFit/>
          </a:bodyPr>
          <a:lstStyle/>
          <a:p>
            <a:pPr algn="ctr"/>
            <a:r>
              <a:rPr lang="en-US" sz="1200" i="1" dirty="0" err="1"/>
              <a:t>NormalizeData</a:t>
            </a:r>
            <a:r>
              <a:rPr lang="en-US" sz="1200" i="1" dirty="0"/>
              <a:t>()</a:t>
            </a:r>
          </a:p>
        </p:txBody>
      </p:sp>
      <p:sp>
        <p:nvSpPr>
          <p:cNvPr id="1046" name="TextBox 1045">
            <a:extLst>
              <a:ext uri="{FF2B5EF4-FFF2-40B4-BE49-F238E27FC236}">
                <a16:creationId xmlns:a16="http://schemas.microsoft.com/office/drawing/2014/main" id="{5F8CECB1-C936-3B2C-7982-C770B4323156}"/>
              </a:ext>
            </a:extLst>
          </p:cNvPr>
          <p:cNvSpPr txBox="1"/>
          <p:nvPr/>
        </p:nvSpPr>
        <p:spPr>
          <a:xfrm>
            <a:off x="230288" y="2911408"/>
            <a:ext cx="1574002" cy="276999"/>
          </a:xfrm>
          <a:prstGeom prst="rect">
            <a:avLst/>
          </a:prstGeom>
          <a:noFill/>
        </p:spPr>
        <p:txBody>
          <a:bodyPr wrap="square">
            <a:spAutoFit/>
          </a:bodyPr>
          <a:lstStyle/>
          <a:p>
            <a:pPr algn="ctr"/>
            <a:r>
              <a:rPr lang="en-US" sz="1200" i="1" dirty="0" err="1"/>
              <a:t>FindVariableFeatures</a:t>
            </a:r>
            <a:r>
              <a:rPr lang="en-US" sz="1200" i="1" dirty="0"/>
              <a:t>()</a:t>
            </a:r>
          </a:p>
        </p:txBody>
      </p:sp>
      <p:sp>
        <p:nvSpPr>
          <p:cNvPr id="1047" name="TextBox 1046">
            <a:extLst>
              <a:ext uri="{FF2B5EF4-FFF2-40B4-BE49-F238E27FC236}">
                <a16:creationId xmlns:a16="http://schemas.microsoft.com/office/drawing/2014/main" id="{200ADF2A-EB08-66F0-1F8B-1205C21808A8}"/>
              </a:ext>
            </a:extLst>
          </p:cNvPr>
          <p:cNvSpPr txBox="1"/>
          <p:nvPr/>
        </p:nvSpPr>
        <p:spPr>
          <a:xfrm>
            <a:off x="548026" y="3551210"/>
            <a:ext cx="938526" cy="276999"/>
          </a:xfrm>
          <a:prstGeom prst="rect">
            <a:avLst/>
          </a:prstGeom>
          <a:noFill/>
        </p:spPr>
        <p:txBody>
          <a:bodyPr wrap="square">
            <a:spAutoFit/>
          </a:bodyPr>
          <a:lstStyle/>
          <a:p>
            <a:pPr algn="ctr"/>
            <a:r>
              <a:rPr lang="en-US" sz="1200" i="1" dirty="0" err="1"/>
              <a:t>ScaleData</a:t>
            </a:r>
            <a:r>
              <a:rPr lang="en-US" sz="1200" i="1" dirty="0"/>
              <a:t>()</a:t>
            </a:r>
          </a:p>
        </p:txBody>
      </p:sp>
      <p:sp>
        <p:nvSpPr>
          <p:cNvPr id="1048" name="TextBox 1047">
            <a:extLst>
              <a:ext uri="{FF2B5EF4-FFF2-40B4-BE49-F238E27FC236}">
                <a16:creationId xmlns:a16="http://schemas.microsoft.com/office/drawing/2014/main" id="{34DBB9C0-0EB1-4AC4-913E-DC11FD4604B1}"/>
              </a:ext>
            </a:extLst>
          </p:cNvPr>
          <p:cNvSpPr txBox="1"/>
          <p:nvPr/>
        </p:nvSpPr>
        <p:spPr>
          <a:xfrm>
            <a:off x="132240" y="4654161"/>
            <a:ext cx="1770098" cy="276999"/>
          </a:xfrm>
          <a:prstGeom prst="rect">
            <a:avLst/>
          </a:prstGeom>
          <a:noFill/>
        </p:spPr>
        <p:txBody>
          <a:bodyPr wrap="square">
            <a:spAutoFit/>
          </a:bodyPr>
          <a:lstStyle/>
          <a:p>
            <a:pPr algn="ctr"/>
            <a:r>
              <a:rPr lang="en-US" sz="1200" i="1" dirty="0" err="1"/>
              <a:t>RunPCA</a:t>
            </a:r>
            <a:r>
              <a:rPr lang="en-US" sz="1200" i="1" dirty="0"/>
              <a:t>(),   </a:t>
            </a:r>
            <a:r>
              <a:rPr lang="en-US" sz="1200" i="1" dirty="0" err="1"/>
              <a:t>ElbowPlot</a:t>
            </a:r>
            <a:r>
              <a:rPr lang="en-US" sz="1200" i="1" dirty="0"/>
              <a:t>() </a:t>
            </a:r>
          </a:p>
        </p:txBody>
      </p:sp>
      <p:sp>
        <p:nvSpPr>
          <p:cNvPr id="1049" name="TextBox 1048">
            <a:extLst>
              <a:ext uri="{FF2B5EF4-FFF2-40B4-BE49-F238E27FC236}">
                <a16:creationId xmlns:a16="http://schemas.microsoft.com/office/drawing/2014/main" id="{86FCDC7F-EE41-472B-3EE7-019CB2051449}"/>
              </a:ext>
            </a:extLst>
          </p:cNvPr>
          <p:cNvSpPr txBox="1"/>
          <p:nvPr/>
        </p:nvSpPr>
        <p:spPr>
          <a:xfrm>
            <a:off x="121397" y="6514655"/>
            <a:ext cx="1791785" cy="276999"/>
          </a:xfrm>
          <a:prstGeom prst="rect">
            <a:avLst/>
          </a:prstGeom>
          <a:noFill/>
        </p:spPr>
        <p:txBody>
          <a:bodyPr wrap="square">
            <a:spAutoFit/>
          </a:bodyPr>
          <a:lstStyle/>
          <a:p>
            <a:pPr algn="ctr"/>
            <a:r>
              <a:rPr lang="en-US" sz="1200" i="1" dirty="0" err="1"/>
              <a:t>RunUMAP</a:t>
            </a:r>
            <a:r>
              <a:rPr lang="en-US" sz="1200" i="1" dirty="0"/>
              <a:t>(), </a:t>
            </a:r>
            <a:r>
              <a:rPr lang="en-US" sz="1200" i="1" dirty="0" err="1"/>
              <a:t>DimPlot</a:t>
            </a:r>
            <a:r>
              <a:rPr lang="en-US" sz="1200" i="1" dirty="0"/>
              <a:t>()</a:t>
            </a:r>
          </a:p>
        </p:txBody>
      </p:sp>
      <p:grpSp>
        <p:nvGrpSpPr>
          <p:cNvPr id="1050" name="Group 1049">
            <a:extLst>
              <a:ext uri="{FF2B5EF4-FFF2-40B4-BE49-F238E27FC236}">
                <a16:creationId xmlns:a16="http://schemas.microsoft.com/office/drawing/2014/main" id="{E623BB04-BADB-9847-956E-2132DECBB369}"/>
              </a:ext>
            </a:extLst>
          </p:cNvPr>
          <p:cNvGrpSpPr/>
          <p:nvPr/>
        </p:nvGrpSpPr>
        <p:grpSpPr>
          <a:xfrm>
            <a:off x="311331" y="5752796"/>
            <a:ext cx="1411916" cy="830997"/>
            <a:chOff x="136544" y="5759803"/>
            <a:chExt cx="2172401" cy="830997"/>
          </a:xfrm>
        </p:grpSpPr>
        <p:sp>
          <p:nvSpPr>
            <p:cNvPr id="1051" name="Rectangle 1050">
              <a:extLst>
                <a:ext uri="{FF2B5EF4-FFF2-40B4-BE49-F238E27FC236}">
                  <a16:creationId xmlns:a16="http://schemas.microsoft.com/office/drawing/2014/main" id="{34711358-CB32-A7D1-ABA8-5903D7A9899E}"/>
                </a:ext>
              </a:extLst>
            </p:cNvPr>
            <p:cNvSpPr/>
            <p:nvPr/>
          </p:nvSpPr>
          <p:spPr>
            <a:xfrm>
              <a:off x="138426" y="5810056"/>
              <a:ext cx="2170519" cy="730198"/>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52" name="TextBox 1051">
              <a:extLst>
                <a:ext uri="{FF2B5EF4-FFF2-40B4-BE49-F238E27FC236}">
                  <a16:creationId xmlns:a16="http://schemas.microsoft.com/office/drawing/2014/main" id="{614ED8A6-6266-3759-0FCE-1042343FBE43}"/>
                </a:ext>
              </a:extLst>
            </p:cNvPr>
            <p:cNvSpPr txBox="1"/>
            <p:nvPr/>
          </p:nvSpPr>
          <p:spPr>
            <a:xfrm>
              <a:off x="136544" y="5759803"/>
              <a:ext cx="2170519" cy="830997"/>
            </a:xfrm>
            <a:prstGeom prst="rect">
              <a:avLst/>
            </a:prstGeom>
            <a:noFill/>
          </p:spPr>
          <p:txBody>
            <a:bodyPr wrap="square" rtlCol="0">
              <a:spAutoFit/>
            </a:bodyPr>
            <a:lstStyle/>
            <a:p>
              <a:pPr algn="ctr"/>
              <a:r>
                <a:rPr lang="en-US" sz="1600" b="1" dirty="0"/>
                <a:t>Nonlinear Dimension Reduction</a:t>
              </a:r>
            </a:p>
          </p:txBody>
        </p:sp>
      </p:grpSp>
      <p:sp>
        <p:nvSpPr>
          <p:cNvPr id="1053" name="Arrow: Right 1052">
            <a:extLst>
              <a:ext uri="{FF2B5EF4-FFF2-40B4-BE49-F238E27FC236}">
                <a16:creationId xmlns:a16="http://schemas.microsoft.com/office/drawing/2014/main" id="{1A085891-B162-3FD7-9E6D-472B75A08F47}"/>
              </a:ext>
            </a:extLst>
          </p:cNvPr>
          <p:cNvSpPr/>
          <p:nvPr/>
        </p:nvSpPr>
        <p:spPr>
          <a:xfrm rot="5400000">
            <a:off x="949027" y="1629598"/>
            <a:ext cx="136524"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4" name="Arrow: Right 1053">
            <a:extLst>
              <a:ext uri="{FF2B5EF4-FFF2-40B4-BE49-F238E27FC236}">
                <a16:creationId xmlns:a16="http://schemas.microsoft.com/office/drawing/2014/main" id="{1F440D56-225D-E249-8065-369020AEC084}"/>
              </a:ext>
            </a:extLst>
          </p:cNvPr>
          <p:cNvSpPr/>
          <p:nvPr/>
        </p:nvSpPr>
        <p:spPr>
          <a:xfrm rot="5400000">
            <a:off x="959855" y="2237326"/>
            <a:ext cx="114868"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5" name="Arrow: Right 1054">
            <a:extLst>
              <a:ext uri="{FF2B5EF4-FFF2-40B4-BE49-F238E27FC236}">
                <a16:creationId xmlns:a16="http://schemas.microsoft.com/office/drawing/2014/main" id="{75F1E2BE-A8D1-703C-D65E-CE7575483F5B}"/>
              </a:ext>
            </a:extLst>
          </p:cNvPr>
          <p:cNvSpPr/>
          <p:nvPr/>
        </p:nvSpPr>
        <p:spPr>
          <a:xfrm rot="5400000">
            <a:off x="964387" y="3041195"/>
            <a:ext cx="105805"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6" name="Arrow: Right 1055">
            <a:extLst>
              <a:ext uri="{FF2B5EF4-FFF2-40B4-BE49-F238E27FC236}">
                <a16:creationId xmlns:a16="http://schemas.microsoft.com/office/drawing/2014/main" id="{4A052CD2-8C54-9F38-DA30-1DB6AEAB2479}"/>
              </a:ext>
            </a:extLst>
          </p:cNvPr>
          <p:cNvSpPr/>
          <p:nvPr/>
        </p:nvSpPr>
        <p:spPr>
          <a:xfrm rot="5400000">
            <a:off x="957539" y="3673785"/>
            <a:ext cx="119500"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7" name="Arrow: Right 1056">
            <a:extLst>
              <a:ext uri="{FF2B5EF4-FFF2-40B4-BE49-F238E27FC236}">
                <a16:creationId xmlns:a16="http://schemas.microsoft.com/office/drawing/2014/main" id="{98D73FF4-E33B-5473-23BA-EE074BE5FF79}"/>
              </a:ext>
            </a:extLst>
          </p:cNvPr>
          <p:cNvSpPr/>
          <p:nvPr/>
        </p:nvSpPr>
        <p:spPr>
          <a:xfrm rot="5400000">
            <a:off x="940804" y="4805633"/>
            <a:ext cx="152971"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8" name="Arrow: Right 1057">
            <a:extLst>
              <a:ext uri="{FF2B5EF4-FFF2-40B4-BE49-F238E27FC236}">
                <a16:creationId xmlns:a16="http://schemas.microsoft.com/office/drawing/2014/main" id="{09505ED4-46C6-D56B-3987-5ADBFE99B415}"/>
              </a:ext>
            </a:extLst>
          </p:cNvPr>
          <p:cNvSpPr/>
          <p:nvPr/>
        </p:nvSpPr>
        <p:spPr>
          <a:xfrm rot="5400000">
            <a:off x="940804" y="5501332"/>
            <a:ext cx="152971"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9" name="TextBox 1058">
            <a:extLst>
              <a:ext uri="{FF2B5EF4-FFF2-40B4-BE49-F238E27FC236}">
                <a16:creationId xmlns:a16="http://schemas.microsoft.com/office/drawing/2014/main" id="{C6C7B91A-441B-3CFB-51AC-5D4ED448761B}"/>
              </a:ext>
            </a:extLst>
          </p:cNvPr>
          <p:cNvSpPr txBox="1"/>
          <p:nvPr/>
        </p:nvSpPr>
        <p:spPr>
          <a:xfrm>
            <a:off x="-79991" y="5334143"/>
            <a:ext cx="2194560" cy="276999"/>
          </a:xfrm>
          <a:prstGeom prst="rect">
            <a:avLst/>
          </a:prstGeom>
          <a:noFill/>
        </p:spPr>
        <p:txBody>
          <a:bodyPr wrap="square">
            <a:spAutoFit/>
          </a:bodyPr>
          <a:lstStyle/>
          <a:p>
            <a:pPr algn="ctr"/>
            <a:r>
              <a:rPr lang="en-US" sz="1200" i="1" dirty="0"/>
              <a:t> </a:t>
            </a:r>
            <a:r>
              <a:rPr lang="en-US" sz="1200" i="1" dirty="0" err="1"/>
              <a:t>FindNeighbors</a:t>
            </a:r>
            <a:r>
              <a:rPr lang="en-US" sz="1200" i="1" dirty="0"/>
              <a:t>(),  </a:t>
            </a:r>
            <a:r>
              <a:rPr lang="en-US" sz="1200" i="1" dirty="0" err="1"/>
              <a:t>FindClusters</a:t>
            </a:r>
            <a:r>
              <a:rPr lang="en-US" sz="1200" i="1" dirty="0"/>
              <a:t>()</a:t>
            </a:r>
          </a:p>
        </p:txBody>
      </p:sp>
      <p:sp>
        <p:nvSpPr>
          <p:cNvPr id="1311" name="Rectangle 1310">
            <a:extLst>
              <a:ext uri="{FF2B5EF4-FFF2-40B4-BE49-F238E27FC236}">
                <a16:creationId xmlns:a16="http://schemas.microsoft.com/office/drawing/2014/main" id="{105B82B3-0B0D-0FC1-9CF3-F0BA7A5CD2FE}"/>
              </a:ext>
            </a:extLst>
          </p:cNvPr>
          <p:cNvSpPr/>
          <p:nvPr/>
        </p:nvSpPr>
        <p:spPr>
          <a:xfrm>
            <a:off x="0" y="2363190"/>
            <a:ext cx="2114795" cy="4494810"/>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DF381EA7-5230-745C-1314-B0B12BE2BED0}"/>
              </a:ext>
            </a:extLst>
          </p:cNvPr>
          <p:cNvSpPr/>
          <p:nvPr/>
        </p:nvSpPr>
        <p:spPr>
          <a:xfrm>
            <a:off x="10652" y="628284"/>
            <a:ext cx="2114795" cy="1294918"/>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6355921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8E6B8-8A1F-CBA5-E3BB-A814E8D6E4F7}"/>
              </a:ext>
            </a:extLst>
          </p:cNvPr>
          <p:cNvSpPr>
            <a:spLocks noGrp="1"/>
          </p:cNvSpPr>
          <p:nvPr>
            <p:ph type="title"/>
          </p:nvPr>
        </p:nvSpPr>
        <p:spPr/>
        <p:txBody>
          <a:bodyPr/>
          <a:lstStyle/>
          <a:p>
            <a:r>
              <a:rPr lang="en-US" dirty="0"/>
              <a:t>Count Data Normalization</a:t>
            </a:r>
          </a:p>
        </p:txBody>
      </p:sp>
      <p:sp>
        <p:nvSpPr>
          <p:cNvPr id="1033" name="TextBox 1032">
            <a:extLst>
              <a:ext uri="{FF2B5EF4-FFF2-40B4-BE49-F238E27FC236}">
                <a16:creationId xmlns:a16="http://schemas.microsoft.com/office/drawing/2014/main" id="{2BC0E9DB-1969-D1EC-AB60-0236744EB67E}"/>
              </a:ext>
            </a:extLst>
          </p:cNvPr>
          <p:cNvSpPr txBox="1"/>
          <p:nvPr/>
        </p:nvSpPr>
        <p:spPr>
          <a:xfrm>
            <a:off x="2255167" y="698253"/>
            <a:ext cx="7502951" cy="369332"/>
          </a:xfrm>
          <a:prstGeom prst="rect">
            <a:avLst/>
          </a:prstGeom>
          <a:noFill/>
        </p:spPr>
        <p:txBody>
          <a:bodyPr wrap="none" rtlCol="0">
            <a:spAutoFit/>
          </a:bodyPr>
          <a:lstStyle/>
          <a:p>
            <a:r>
              <a:rPr lang="en-US" b="1" dirty="0"/>
              <a:t>Normalizing expression ensures expression values across cell are comparable.</a:t>
            </a:r>
          </a:p>
        </p:txBody>
      </p:sp>
      <p:pic>
        <p:nvPicPr>
          <p:cNvPr id="16" name="Picture 15">
            <a:extLst>
              <a:ext uri="{FF2B5EF4-FFF2-40B4-BE49-F238E27FC236}">
                <a16:creationId xmlns:a16="http://schemas.microsoft.com/office/drawing/2014/main" id="{28D7C89B-3769-C95F-C331-F6DEA406F081}"/>
              </a:ext>
            </a:extLst>
          </p:cNvPr>
          <p:cNvPicPr>
            <a:picLocks noChangeAspect="1"/>
          </p:cNvPicPr>
          <p:nvPr/>
        </p:nvPicPr>
        <p:blipFill rotWithShape="1">
          <a:blip r:embed="rId3"/>
          <a:srcRect l="606"/>
          <a:stretch/>
        </p:blipFill>
        <p:spPr>
          <a:xfrm>
            <a:off x="2290363" y="1063165"/>
            <a:ext cx="6126161" cy="1086002"/>
          </a:xfrm>
          <a:prstGeom prst="rect">
            <a:avLst/>
          </a:prstGeom>
        </p:spPr>
      </p:pic>
      <p:pic>
        <p:nvPicPr>
          <p:cNvPr id="20" name="Picture 19">
            <a:extLst>
              <a:ext uri="{FF2B5EF4-FFF2-40B4-BE49-F238E27FC236}">
                <a16:creationId xmlns:a16="http://schemas.microsoft.com/office/drawing/2014/main" id="{F920A610-ECCD-7C3E-3120-263F33C0AA29}"/>
              </a:ext>
            </a:extLst>
          </p:cNvPr>
          <p:cNvPicPr>
            <a:picLocks noChangeAspect="1"/>
          </p:cNvPicPr>
          <p:nvPr/>
        </p:nvPicPr>
        <p:blipFill rotWithShape="1">
          <a:blip r:embed="rId4"/>
          <a:srcRect l="257" r="41594" b="42798"/>
          <a:stretch/>
        </p:blipFill>
        <p:spPr>
          <a:xfrm>
            <a:off x="8962158" y="4156666"/>
            <a:ext cx="2160408" cy="1574817"/>
          </a:xfrm>
          <a:prstGeom prst="rect">
            <a:avLst/>
          </a:prstGeom>
          <a:ln>
            <a:solidFill>
              <a:schemeClr val="bg1">
                <a:lumMod val="85000"/>
              </a:schemeClr>
            </a:solidFill>
          </a:ln>
        </p:spPr>
      </p:pic>
      <p:sp>
        <p:nvSpPr>
          <p:cNvPr id="22" name="Rectangle 21">
            <a:extLst>
              <a:ext uri="{FF2B5EF4-FFF2-40B4-BE49-F238E27FC236}">
                <a16:creationId xmlns:a16="http://schemas.microsoft.com/office/drawing/2014/main" id="{14EA6AD5-C8C3-6474-C9A8-5F4D8982381F}"/>
              </a:ext>
            </a:extLst>
          </p:cNvPr>
          <p:cNvSpPr/>
          <p:nvPr/>
        </p:nvSpPr>
        <p:spPr>
          <a:xfrm>
            <a:off x="8960252" y="5501434"/>
            <a:ext cx="2152789" cy="219075"/>
          </a:xfrm>
          <a:prstGeom prst="rect">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7A7E7A97-A5B9-6241-3D0D-84EA2F24C85B}"/>
              </a:ext>
            </a:extLst>
          </p:cNvPr>
          <p:cNvSpPr txBox="1"/>
          <p:nvPr/>
        </p:nvSpPr>
        <p:spPr>
          <a:xfrm>
            <a:off x="7851143" y="1324493"/>
            <a:ext cx="4100988" cy="954107"/>
          </a:xfrm>
          <a:prstGeom prst="rect">
            <a:avLst/>
          </a:prstGeom>
          <a:noFill/>
        </p:spPr>
        <p:txBody>
          <a:bodyPr wrap="square" rtlCol="0">
            <a:spAutoFit/>
          </a:bodyPr>
          <a:lstStyle/>
          <a:p>
            <a:r>
              <a:rPr lang="en-US" sz="1400" dirty="0"/>
              <a:t>1) </a:t>
            </a:r>
            <a:r>
              <a:rPr lang="en-US" sz="1400" b="1" dirty="0"/>
              <a:t>Higher raw count </a:t>
            </a:r>
            <a:r>
              <a:rPr lang="en-US" sz="1400" dirty="0"/>
              <a:t>values could be from cells with </a:t>
            </a:r>
            <a:r>
              <a:rPr lang="en-US" sz="1400" b="1" dirty="0"/>
              <a:t>larger library size </a:t>
            </a:r>
            <a:r>
              <a:rPr lang="en-US" sz="1400" dirty="0"/>
              <a:t>(total reads from that cell).</a:t>
            </a:r>
          </a:p>
          <a:p>
            <a:r>
              <a:rPr lang="en-US" sz="1400" dirty="0"/>
              <a:t>2,3)</a:t>
            </a:r>
            <a:r>
              <a:rPr lang="en-US" sz="1400" b="1" dirty="0"/>
              <a:t> Convention </a:t>
            </a:r>
            <a:r>
              <a:rPr lang="en-US" sz="1400" dirty="0"/>
              <a:t>to scale values a useful scale (similar to conventions found in bulk RNA seq).</a:t>
            </a:r>
          </a:p>
        </p:txBody>
      </p:sp>
      <p:pic>
        <p:nvPicPr>
          <p:cNvPr id="46" name="Picture 45">
            <a:extLst>
              <a:ext uri="{FF2B5EF4-FFF2-40B4-BE49-F238E27FC236}">
                <a16:creationId xmlns:a16="http://schemas.microsoft.com/office/drawing/2014/main" id="{A85E85B4-4847-BB8E-0891-6BD996D09C25}"/>
              </a:ext>
            </a:extLst>
          </p:cNvPr>
          <p:cNvPicPr>
            <a:picLocks noChangeAspect="1"/>
          </p:cNvPicPr>
          <p:nvPr/>
        </p:nvPicPr>
        <p:blipFill>
          <a:blip r:embed="rId5"/>
          <a:stretch>
            <a:fillRect/>
          </a:stretch>
        </p:blipFill>
        <p:spPr>
          <a:xfrm>
            <a:off x="8962158" y="5744033"/>
            <a:ext cx="3105583" cy="466790"/>
          </a:xfrm>
          <a:prstGeom prst="rect">
            <a:avLst/>
          </a:prstGeom>
          <a:ln>
            <a:solidFill>
              <a:schemeClr val="bg1">
                <a:lumMod val="85000"/>
              </a:schemeClr>
            </a:solidFill>
          </a:ln>
        </p:spPr>
      </p:pic>
      <p:sp>
        <p:nvSpPr>
          <p:cNvPr id="9" name="Rectangle 8">
            <a:extLst>
              <a:ext uri="{FF2B5EF4-FFF2-40B4-BE49-F238E27FC236}">
                <a16:creationId xmlns:a16="http://schemas.microsoft.com/office/drawing/2014/main" id="{14262315-C093-8D17-2EFD-ED948744F539}"/>
              </a:ext>
            </a:extLst>
          </p:cNvPr>
          <p:cNvSpPr/>
          <p:nvPr/>
        </p:nvSpPr>
        <p:spPr>
          <a:xfrm>
            <a:off x="9683496" y="6313918"/>
            <a:ext cx="2442071" cy="54408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D7A3A031-0914-90AC-1B9A-9BFEE727D195}"/>
              </a:ext>
            </a:extLst>
          </p:cNvPr>
          <p:cNvSpPr txBox="1"/>
          <p:nvPr/>
        </p:nvSpPr>
        <p:spPr>
          <a:xfrm>
            <a:off x="9563914" y="6413845"/>
            <a:ext cx="1673608" cy="430887"/>
          </a:xfrm>
          <a:prstGeom prst="rect">
            <a:avLst/>
          </a:prstGeom>
          <a:noFill/>
        </p:spPr>
        <p:txBody>
          <a:bodyPr wrap="square">
            <a:spAutoFit/>
          </a:bodyPr>
          <a:lstStyle/>
          <a:p>
            <a:r>
              <a:rPr lang="en-US" sz="1100" dirty="0" err="1">
                <a:solidFill>
                  <a:srgbClr val="4472C4"/>
                </a:solidFill>
              </a:rPr>
              <a:t>srat</a:t>
            </a:r>
            <a:r>
              <a:rPr lang="en-US" sz="1100" dirty="0">
                <a:solidFill>
                  <a:srgbClr val="4472C4"/>
                </a:solidFill>
              </a:rPr>
              <a:t>[["RNA"]]$data</a:t>
            </a:r>
          </a:p>
          <a:p>
            <a:r>
              <a:rPr lang="en-US" sz="1100" dirty="0" err="1">
                <a:solidFill>
                  <a:srgbClr val="4472C4"/>
                </a:solidFill>
              </a:rPr>
              <a:t>srat@assays$RNA@data</a:t>
            </a:r>
            <a:endParaRPr lang="en-US" sz="1100" dirty="0">
              <a:solidFill>
                <a:srgbClr val="4472C4"/>
              </a:solidFill>
            </a:endParaRPr>
          </a:p>
        </p:txBody>
      </p:sp>
      <p:sp>
        <p:nvSpPr>
          <p:cNvPr id="37" name="TextBox 36">
            <a:extLst>
              <a:ext uri="{FF2B5EF4-FFF2-40B4-BE49-F238E27FC236}">
                <a16:creationId xmlns:a16="http://schemas.microsoft.com/office/drawing/2014/main" id="{13E5817A-7033-B528-C231-B1A4C2E72D36}"/>
              </a:ext>
            </a:extLst>
          </p:cNvPr>
          <p:cNvSpPr txBox="1"/>
          <p:nvPr/>
        </p:nvSpPr>
        <p:spPr>
          <a:xfrm>
            <a:off x="9632808" y="6111382"/>
            <a:ext cx="1012521" cy="338554"/>
          </a:xfrm>
          <a:prstGeom prst="rect">
            <a:avLst/>
          </a:prstGeom>
          <a:noFill/>
        </p:spPr>
        <p:txBody>
          <a:bodyPr wrap="none" rtlCol="0">
            <a:spAutoFit/>
          </a:bodyPr>
          <a:lstStyle/>
          <a:p>
            <a:r>
              <a:rPr lang="en-US" sz="1600" b="1" dirty="0"/>
              <a:t>Accessors</a:t>
            </a:r>
          </a:p>
        </p:txBody>
      </p:sp>
      <p:sp>
        <p:nvSpPr>
          <p:cNvPr id="32" name="Arrow: Right 31">
            <a:extLst>
              <a:ext uri="{FF2B5EF4-FFF2-40B4-BE49-F238E27FC236}">
                <a16:creationId xmlns:a16="http://schemas.microsoft.com/office/drawing/2014/main" id="{68A73F94-5CEA-F0E6-B2F5-26486F55EE16}"/>
              </a:ext>
            </a:extLst>
          </p:cNvPr>
          <p:cNvSpPr/>
          <p:nvPr/>
        </p:nvSpPr>
        <p:spPr>
          <a:xfrm rot="5400000">
            <a:off x="954582" y="999393"/>
            <a:ext cx="125415"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3" name="Group 32">
            <a:extLst>
              <a:ext uri="{FF2B5EF4-FFF2-40B4-BE49-F238E27FC236}">
                <a16:creationId xmlns:a16="http://schemas.microsoft.com/office/drawing/2014/main" id="{8EA47E8D-7B5E-D725-35B1-6EF5D2C27495}"/>
              </a:ext>
            </a:extLst>
          </p:cNvPr>
          <p:cNvGrpSpPr/>
          <p:nvPr/>
        </p:nvGrpSpPr>
        <p:grpSpPr>
          <a:xfrm>
            <a:off x="259881" y="615983"/>
            <a:ext cx="1514816" cy="338554"/>
            <a:chOff x="-69645" y="698949"/>
            <a:chExt cx="2178751" cy="338554"/>
          </a:xfrm>
        </p:grpSpPr>
        <p:sp>
          <p:nvSpPr>
            <p:cNvPr id="38" name="Rectangle 37">
              <a:extLst>
                <a:ext uri="{FF2B5EF4-FFF2-40B4-BE49-F238E27FC236}">
                  <a16:creationId xmlns:a16="http://schemas.microsoft.com/office/drawing/2014/main" id="{56A6B745-28B4-FE18-2B48-179F006F28E8}"/>
                </a:ext>
              </a:extLst>
            </p:cNvPr>
            <p:cNvSpPr/>
            <p:nvPr/>
          </p:nvSpPr>
          <p:spPr>
            <a:xfrm>
              <a:off x="113942" y="750352"/>
              <a:ext cx="1834757" cy="256032"/>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endParaRPr>
            </a:p>
          </p:txBody>
        </p:sp>
        <p:sp>
          <p:nvSpPr>
            <p:cNvPr id="39" name="TextBox 38">
              <a:extLst>
                <a:ext uri="{FF2B5EF4-FFF2-40B4-BE49-F238E27FC236}">
                  <a16:creationId xmlns:a16="http://schemas.microsoft.com/office/drawing/2014/main" id="{66E16DBF-33C3-4B86-D6DA-3713DBEAFB31}"/>
                </a:ext>
              </a:extLst>
            </p:cNvPr>
            <p:cNvSpPr txBox="1"/>
            <p:nvPr/>
          </p:nvSpPr>
          <p:spPr>
            <a:xfrm>
              <a:off x="-69645" y="698949"/>
              <a:ext cx="2178751" cy="338554"/>
            </a:xfrm>
            <a:prstGeom prst="rect">
              <a:avLst/>
            </a:prstGeom>
            <a:noFill/>
          </p:spPr>
          <p:txBody>
            <a:bodyPr wrap="square" rtlCol="0">
              <a:spAutoFit/>
            </a:bodyPr>
            <a:lstStyle/>
            <a:p>
              <a:pPr algn="ctr"/>
              <a:r>
                <a:rPr lang="en-US" sz="1600" b="1" dirty="0"/>
                <a:t>Importation</a:t>
              </a:r>
            </a:p>
          </p:txBody>
        </p:sp>
      </p:grpSp>
      <p:grpSp>
        <p:nvGrpSpPr>
          <p:cNvPr id="41" name="Group 40">
            <a:extLst>
              <a:ext uri="{FF2B5EF4-FFF2-40B4-BE49-F238E27FC236}">
                <a16:creationId xmlns:a16="http://schemas.microsoft.com/office/drawing/2014/main" id="{F59B389B-F739-441B-F7C9-96D42E40B4E3}"/>
              </a:ext>
            </a:extLst>
          </p:cNvPr>
          <p:cNvGrpSpPr/>
          <p:nvPr/>
        </p:nvGrpSpPr>
        <p:grpSpPr>
          <a:xfrm>
            <a:off x="129591" y="2495739"/>
            <a:ext cx="1775396" cy="338554"/>
            <a:chOff x="-11289" y="2786494"/>
            <a:chExt cx="2170520" cy="338554"/>
          </a:xfrm>
        </p:grpSpPr>
        <p:sp>
          <p:nvSpPr>
            <p:cNvPr id="43" name="Rectangle 42">
              <a:extLst>
                <a:ext uri="{FF2B5EF4-FFF2-40B4-BE49-F238E27FC236}">
                  <a16:creationId xmlns:a16="http://schemas.microsoft.com/office/drawing/2014/main" id="{DCBED44E-FB78-A524-8E81-86F1963DD7E5}"/>
                </a:ext>
              </a:extLst>
            </p:cNvPr>
            <p:cNvSpPr/>
            <p:nvPr/>
          </p:nvSpPr>
          <p:spPr>
            <a:xfrm>
              <a:off x="176908" y="2814116"/>
              <a:ext cx="1835101" cy="256032"/>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4" name="TextBox 43">
              <a:extLst>
                <a:ext uri="{FF2B5EF4-FFF2-40B4-BE49-F238E27FC236}">
                  <a16:creationId xmlns:a16="http://schemas.microsoft.com/office/drawing/2014/main" id="{72EEC537-49C3-92D4-3014-AE4D346972D1}"/>
                </a:ext>
              </a:extLst>
            </p:cNvPr>
            <p:cNvSpPr txBox="1"/>
            <p:nvPr/>
          </p:nvSpPr>
          <p:spPr>
            <a:xfrm>
              <a:off x="-11289" y="2786494"/>
              <a:ext cx="2170520" cy="338554"/>
            </a:xfrm>
            <a:prstGeom prst="rect">
              <a:avLst/>
            </a:prstGeom>
            <a:noFill/>
          </p:spPr>
          <p:txBody>
            <a:bodyPr wrap="square" rtlCol="0">
              <a:spAutoFit/>
            </a:bodyPr>
            <a:lstStyle/>
            <a:p>
              <a:pPr algn="ctr"/>
              <a:r>
                <a:rPr lang="en-US" sz="1600" b="1" dirty="0"/>
                <a:t>Normalization</a:t>
              </a:r>
            </a:p>
          </p:txBody>
        </p:sp>
      </p:grpSp>
      <p:grpSp>
        <p:nvGrpSpPr>
          <p:cNvPr id="54" name="Group 53">
            <a:extLst>
              <a:ext uri="{FF2B5EF4-FFF2-40B4-BE49-F238E27FC236}">
                <a16:creationId xmlns:a16="http://schemas.microsoft.com/office/drawing/2014/main" id="{17780FBC-9951-635B-E063-D0CD41E72EDA}"/>
              </a:ext>
            </a:extLst>
          </p:cNvPr>
          <p:cNvGrpSpPr/>
          <p:nvPr/>
        </p:nvGrpSpPr>
        <p:grpSpPr>
          <a:xfrm>
            <a:off x="126166" y="3893924"/>
            <a:ext cx="1782247" cy="830997"/>
            <a:chOff x="27906" y="5317845"/>
            <a:chExt cx="2185416" cy="830997"/>
          </a:xfrm>
        </p:grpSpPr>
        <p:sp>
          <p:nvSpPr>
            <p:cNvPr id="55" name="Rectangle 54">
              <a:extLst>
                <a:ext uri="{FF2B5EF4-FFF2-40B4-BE49-F238E27FC236}">
                  <a16:creationId xmlns:a16="http://schemas.microsoft.com/office/drawing/2014/main" id="{5D680BBB-FBFB-1A6B-F717-B4DD08823A41}"/>
                </a:ext>
              </a:extLst>
            </p:cNvPr>
            <p:cNvSpPr/>
            <p:nvPr/>
          </p:nvSpPr>
          <p:spPr>
            <a:xfrm>
              <a:off x="292267" y="5372080"/>
              <a:ext cx="1658952" cy="729608"/>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6" name="TextBox 55">
              <a:extLst>
                <a:ext uri="{FF2B5EF4-FFF2-40B4-BE49-F238E27FC236}">
                  <a16:creationId xmlns:a16="http://schemas.microsoft.com/office/drawing/2014/main" id="{CA56DB84-B8CE-0FED-B131-F20D77C1C8BF}"/>
                </a:ext>
              </a:extLst>
            </p:cNvPr>
            <p:cNvSpPr txBox="1"/>
            <p:nvPr/>
          </p:nvSpPr>
          <p:spPr>
            <a:xfrm>
              <a:off x="27906" y="5317845"/>
              <a:ext cx="2185416" cy="830997"/>
            </a:xfrm>
            <a:prstGeom prst="rect">
              <a:avLst/>
            </a:prstGeom>
            <a:noFill/>
          </p:spPr>
          <p:txBody>
            <a:bodyPr wrap="square" rtlCol="0">
              <a:spAutoFit/>
            </a:bodyPr>
            <a:lstStyle/>
            <a:p>
              <a:pPr algn="ctr"/>
              <a:r>
                <a:rPr lang="en-US" sz="1600" b="1" dirty="0"/>
                <a:t>Linear Dimensional </a:t>
              </a:r>
            </a:p>
            <a:p>
              <a:pPr algn="ctr"/>
              <a:r>
                <a:rPr lang="en-US" sz="1600" b="1" dirty="0"/>
                <a:t>Reduction </a:t>
              </a:r>
            </a:p>
          </p:txBody>
        </p:sp>
      </p:grpSp>
      <p:grpSp>
        <p:nvGrpSpPr>
          <p:cNvPr id="58" name="Group 57">
            <a:extLst>
              <a:ext uri="{FF2B5EF4-FFF2-40B4-BE49-F238E27FC236}">
                <a16:creationId xmlns:a16="http://schemas.microsoft.com/office/drawing/2014/main" id="{42AB116D-91D9-A35A-CE78-AD3214247BF4}"/>
              </a:ext>
            </a:extLst>
          </p:cNvPr>
          <p:cNvGrpSpPr/>
          <p:nvPr/>
        </p:nvGrpSpPr>
        <p:grpSpPr>
          <a:xfrm>
            <a:off x="297313" y="5068440"/>
            <a:ext cx="1439952" cy="338554"/>
            <a:chOff x="154851" y="5720670"/>
            <a:chExt cx="2215538" cy="338554"/>
          </a:xfrm>
        </p:grpSpPr>
        <p:sp>
          <p:nvSpPr>
            <p:cNvPr id="59" name="Rectangle 58">
              <a:extLst>
                <a:ext uri="{FF2B5EF4-FFF2-40B4-BE49-F238E27FC236}">
                  <a16:creationId xmlns:a16="http://schemas.microsoft.com/office/drawing/2014/main" id="{6E81C56E-78D3-28A0-810F-32AC4842E8CF}"/>
                </a:ext>
              </a:extLst>
            </p:cNvPr>
            <p:cNvSpPr/>
            <p:nvPr/>
          </p:nvSpPr>
          <p:spPr>
            <a:xfrm>
              <a:off x="199869" y="5754457"/>
              <a:ext cx="2170520" cy="282928"/>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0" name="TextBox 59">
              <a:extLst>
                <a:ext uri="{FF2B5EF4-FFF2-40B4-BE49-F238E27FC236}">
                  <a16:creationId xmlns:a16="http://schemas.microsoft.com/office/drawing/2014/main" id="{EE4AF10B-9E2B-CD9A-2CC5-C32CCAEC2A9D}"/>
                </a:ext>
              </a:extLst>
            </p:cNvPr>
            <p:cNvSpPr txBox="1"/>
            <p:nvPr/>
          </p:nvSpPr>
          <p:spPr>
            <a:xfrm>
              <a:off x="154851" y="5720670"/>
              <a:ext cx="2170520" cy="338554"/>
            </a:xfrm>
            <a:prstGeom prst="rect">
              <a:avLst/>
            </a:prstGeom>
            <a:noFill/>
          </p:spPr>
          <p:txBody>
            <a:bodyPr wrap="square" rtlCol="0">
              <a:spAutoFit/>
            </a:bodyPr>
            <a:lstStyle/>
            <a:p>
              <a:pPr algn="ctr"/>
              <a:r>
                <a:rPr lang="en-US" sz="1600" b="1" dirty="0"/>
                <a:t>Clustering</a:t>
              </a:r>
            </a:p>
          </p:txBody>
        </p:sp>
      </p:grpSp>
      <p:grpSp>
        <p:nvGrpSpPr>
          <p:cNvPr id="1024" name="Group 1023">
            <a:extLst>
              <a:ext uri="{FF2B5EF4-FFF2-40B4-BE49-F238E27FC236}">
                <a16:creationId xmlns:a16="http://schemas.microsoft.com/office/drawing/2014/main" id="{49B33C4E-2D4F-8B04-104F-9134BF1BFBB5}"/>
              </a:ext>
            </a:extLst>
          </p:cNvPr>
          <p:cNvGrpSpPr/>
          <p:nvPr/>
        </p:nvGrpSpPr>
        <p:grpSpPr>
          <a:xfrm>
            <a:off x="497860" y="1868568"/>
            <a:ext cx="1038858" cy="338554"/>
            <a:chOff x="59136" y="2068190"/>
            <a:chExt cx="2233557" cy="338554"/>
          </a:xfrm>
        </p:grpSpPr>
        <p:sp>
          <p:nvSpPr>
            <p:cNvPr id="1029" name="Rectangle 1028">
              <a:extLst>
                <a:ext uri="{FF2B5EF4-FFF2-40B4-BE49-F238E27FC236}">
                  <a16:creationId xmlns:a16="http://schemas.microsoft.com/office/drawing/2014/main" id="{70665E55-28ED-B516-5361-6C87408C5CC5}"/>
                </a:ext>
              </a:extLst>
            </p:cNvPr>
            <p:cNvSpPr/>
            <p:nvPr/>
          </p:nvSpPr>
          <p:spPr>
            <a:xfrm>
              <a:off x="113938" y="2120893"/>
              <a:ext cx="2178755" cy="256032"/>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dirty="0">
                <a:solidFill>
                  <a:schemeClr val="tx1"/>
                </a:solidFill>
              </a:endParaRPr>
            </a:p>
          </p:txBody>
        </p:sp>
        <p:sp>
          <p:nvSpPr>
            <p:cNvPr id="1031" name="TextBox 1030">
              <a:extLst>
                <a:ext uri="{FF2B5EF4-FFF2-40B4-BE49-F238E27FC236}">
                  <a16:creationId xmlns:a16="http://schemas.microsoft.com/office/drawing/2014/main" id="{DD9674D8-7F0F-9022-B1CF-38D06483F9B1}"/>
                </a:ext>
              </a:extLst>
            </p:cNvPr>
            <p:cNvSpPr txBox="1"/>
            <p:nvPr/>
          </p:nvSpPr>
          <p:spPr>
            <a:xfrm>
              <a:off x="59136" y="2068190"/>
              <a:ext cx="2204989" cy="338554"/>
            </a:xfrm>
            <a:prstGeom prst="rect">
              <a:avLst/>
            </a:prstGeom>
            <a:noFill/>
          </p:spPr>
          <p:txBody>
            <a:bodyPr wrap="square" rtlCol="0">
              <a:spAutoFit/>
            </a:bodyPr>
            <a:lstStyle/>
            <a:p>
              <a:pPr algn="ctr"/>
              <a:r>
                <a:rPr lang="en-US" sz="1600" b="1" dirty="0"/>
                <a:t>Filtering</a:t>
              </a:r>
            </a:p>
          </p:txBody>
        </p:sp>
      </p:grpSp>
      <p:grpSp>
        <p:nvGrpSpPr>
          <p:cNvPr id="1032" name="Group 1031">
            <a:extLst>
              <a:ext uri="{FF2B5EF4-FFF2-40B4-BE49-F238E27FC236}">
                <a16:creationId xmlns:a16="http://schemas.microsoft.com/office/drawing/2014/main" id="{206CFCEE-C41A-C9D4-40C8-806943C1151C}"/>
              </a:ext>
            </a:extLst>
          </p:cNvPr>
          <p:cNvGrpSpPr/>
          <p:nvPr/>
        </p:nvGrpSpPr>
        <p:grpSpPr>
          <a:xfrm>
            <a:off x="10652" y="1251183"/>
            <a:ext cx="2013275" cy="338554"/>
            <a:chOff x="97343" y="1300458"/>
            <a:chExt cx="2194560" cy="338554"/>
          </a:xfrm>
        </p:grpSpPr>
        <p:sp>
          <p:nvSpPr>
            <p:cNvPr id="1034" name="Rectangle 1033">
              <a:extLst>
                <a:ext uri="{FF2B5EF4-FFF2-40B4-BE49-F238E27FC236}">
                  <a16:creationId xmlns:a16="http://schemas.microsoft.com/office/drawing/2014/main" id="{B7A0548B-90E1-4BED-012A-E85ED2E7BE23}"/>
                </a:ext>
              </a:extLst>
            </p:cNvPr>
            <p:cNvSpPr/>
            <p:nvPr/>
          </p:nvSpPr>
          <p:spPr>
            <a:xfrm>
              <a:off x="179627" y="1332386"/>
              <a:ext cx="2062017" cy="256032"/>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35" name="TextBox 1034">
              <a:extLst>
                <a:ext uri="{FF2B5EF4-FFF2-40B4-BE49-F238E27FC236}">
                  <a16:creationId xmlns:a16="http://schemas.microsoft.com/office/drawing/2014/main" id="{524B06A9-DD45-156E-7122-9D231BF005BE}"/>
                </a:ext>
              </a:extLst>
            </p:cNvPr>
            <p:cNvSpPr txBox="1"/>
            <p:nvPr/>
          </p:nvSpPr>
          <p:spPr>
            <a:xfrm>
              <a:off x="97343" y="1300458"/>
              <a:ext cx="2194560" cy="338554"/>
            </a:xfrm>
            <a:prstGeom prst="rect">
              <a:avLst/>
            </a:prstGeom>
            <a:noFill/>
          </p:spPr>
          <p:txBody>
            <a:bodyPr wrap="square" rtlCol="0">
              <a:spAutoFit/>
            </a:bodyPr>
            <a:lstStyle/>
            <a:p>
              <a:pPr algn="ctr"/>
              <a:r>
                <a:rPr lang="en-US" sz="1600" b="1" dirty="0"/>
                <a:t>Metadata Curation</a:t>
              </a:r>
            </a:p>
          </p:txBody>
        </p:sp>
      </p:grpSp>
      <p:grpSp>
        <p:nvGrpSpPr>
          <p:cNvPr id="1036" name="Group 1035">
            <a:extLst>
              <a:ext uri="{FF2B5EF4-FFF2-40B4-BE49-F238E27FC236}">
                <a16:creationId xmlns:a16="http://schemas.microsoft.com/office/drawing/2014/main" id="{48133C13-9525-53B6-9686-25DA68B7E034}"/>
              </a:ext>
            </a:extLst>
          </p:cNvPr>
          <p:cNvGrpSpPr/>
          <p:nvPr/>
        </p:nvGrpSpPr>
        <p:grpSpPr>
          <a:xfrm>
            <a:off x="442419" y="3286428"/>
            <a:ext cx="1149740" cy="338554"/>
            <a:chOff x="-63988" y="3721744"/>
            <a:chExt cx="2170519" cy="338554"/>
          </a:xfrm>
        </p:grpSpPr>
        <p:sp>
          <p:nvSpPr>
            <p:cNvPr id="1037" name="Rectangle 1036">
              <a:extLst>
                <a:ext uri="{FF2B5EF4-FFF2-40B4-BE49-F238E27FC236}">
                  <a16:creationId xmlns:a16="http://schemas.microsoft.com/office/drawing/2014/main" id="{565437B8-3878-2963-A6BB-7EF32BCEBC0F}"/>
                </a:ext>
              </a:extLst>
            </p:cNvPr>
            <p:cNvSpPr/>
            <p:nvPr/>
          </p:nvSpPr>
          <p:spPr>
            <a:xfrm>
              <a:off x="87705" y="3760558"/>
              <a:ext cx="1918995" cy="281534"/>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38" name="TextBox 1037">
              <a:extLst>
                <a:ext uri="{FF2B5EF4-FFF2-40B4-BE49-F238E27FC236}">
                  <a16:creationId xmlns:a16="http://schemas.microsoft.com/office/drawing/2014/main" id="{1107E994-B7F3-EBDF-241E-5464105BDEBF}"/>
                </a:ext>
              </a:extLst>
            </p:cNvPr>
            <p:cNvSpPr txBox="1"/>
            <p:nvPr/>
          </p:nvSpPr>
          <p:spPr>
            <a:xfrm>
              <a:off x="-63988" y="3721744"/>
              <a:ext cx="2170519" cy="338554"/>
            </a:xfrm>
            <a:prstGeom prst="rect">
              <a:avLst/>
            </a:prstGeom>
            <a:noFill/>
          </p:spPr>
          <p:txBody>
            <a:bodyPr wrap="square" rtlCol="0">
              <a:spAutoFit/>
            </a:bodyPr>
            <a:lstStyle/>
            <a:p>
              <a:pPr algn="ctr"/>
              <a:r>
                <a:rPr lang="en-US" sz="1600" b="1" dirty="0"/>
                <a:t>Scaling</a:t>
              </a:r>
            </a:p>
          </p:txBody>
        </p:sp>
      </p:grpSp>
      <p:sp>
        <p:nvSpPr>
          <p:cNvPr id="1039" name="TextBox 1038">
            <a:extLst>
              <a:ext uri="{FF2B5EF4-FFF2-40B4-BE49-F238E27FC236}">
                <a16:creationId xmlns:a16="http://schemas.microsoft.com/office/drawing/2014/main" id="{054044AF-E91F-CAC1-26BD-78BE84F6993C}"/>
              </a:ext>
            </a:extLst>
          </p:cNvPr>
          <p:cNvSpPr txBox="1"/>
          <p:nvPr/>
        </p:nvSpPr>
        <p:spPr>
          <a:xfrm>
            <a:off x="116204" y="872289"/>
            <a:ext cx="1802171" cy="276999"/>
          </a:xfrm>
          <a:prstGeom prst="rect">
            <a:avLst/>
          </a:prstGeom>
          <a:noFill/>
        </p:spPr>
        <p:txBody>
          <a:bodyPr wrap="square">
            <a:spAutoFit/>
          </a:bodyPr>
          <a:lstStyle/>
          <a:p>
            <a:pPr algn="ctr"/>
            <a:r>
              <a:rPr lang="en-US" sz="1200" i="1" dirty="0" err="1"/>
              <a:t>CreateSeuratObject</a:t>
            </a:r>
            <a:r>
              <a:rPr lang="en-US" sz="1200" i="1" dirty="0"/>
              <a:t>()</a:t>
            </a:r>
          </a:p>
        </p:txBody>
      </p:sp>
      <p:sp>
        <p:nvSpPr>
          <p:cNvPr id="1040" name="TextBox 1039">
            <a:extLst>
              <a:ext uri="{FF2B5EF4-FFF2-40B4-BE49-F238E27FC236}">
                <a16:creationId xmlns:a16="http://schemas.microsoft.com/office/drawing/2014/main" id="{116833E3-C85C-338F-8655-5294E66DB2DA}"/>
              </a:ext>
            </a:extLst>
          </p:cNvPr>
          <p:cNvSpPr txBox="1"/>
          <p:nvPr/>
        </p:nvSpPr>
        <p:spPr>
          <a:xfrm>
            <a:off x="95851" y="1480009"/>
            <a:ext cx="1842877" cy="276999"/>
          </a:xfrm>
          <a:prstGeom prst="rect">
            <a:avLst/>
          </a:prstGeom>
          <a:noFill/>
        </p:spPr>
        <p:txBody>
          <a:bodyPr wrap="square">
            <a:spAutoFit/>
          </a:bodyPr>
          <a:lstStyle/>
          <a:p>
            <a:pPr algn="ctr"/>
            <a:r>
              <a:rPr lang="en-US" sz="1200" i="1" dirty="0" err="1"/>
              <a:t>PercentageFeatureSet</a:t>
            </a:r>
            <a:r>
              <a:rPr lang="en-US" sz="1200" i="1" dirty="0"/>
              <a:t>()</a:t>
            </a:r>
          </a:p>
        </p:txBody>
      </p:sp>
      <p:sp>
        <p:nvSpPr>
          <p:cNvPr id="1041" name="TextBox 1040">
            <a:extLst>
              <a:ext uri="{FF2B5EF4-FFF2-40B4-BE49-F238E27FC236}">
                <a16:creationId xmlns:a16="http://schemas.microsoft.com/office/drawing/2014/main" id="{C962A866-0E94-C0AA-2039-9A80F8CDEE3E}"/>
              </a:ext>
            </a:extLst>
          </p:cNvPr>
          <p:cNvSpPr txBox="1"/>
          <p:nvPr/>
        </p:nvSpPr>
        <p:spPr>
          <a:xfrm>
            <a:off x="599219" y="2119187"/>
            <a:ext cx="836140" cy="276999"/>
          </a:xfrm>
          <a:prstGeom prst="rect">
            <a:avLst/>
          </a:prstGeom>
          <a:noFill/>
        </p:spPr>
        <p:txBody>
          <a:bodyPr wrap="square">
            <a:spAutoFit/>
          </a:bodyPr>
          <a:lstStyle/>
          <a:p>
            <a:pPr algn="ctr"/>
            <a:r>
              <a:rPr lang="en-US" sz="1200" i="1" dirty="0"/>
              <a:t>subset()</a:t>
            </a:r>
          </a:p>
        </p:txBody>
      </p:sp>
      <p:sp>
        <p:nvSpPr>
          <p:cNvPr id="1042" name="TextBox 1041">
            <a:extLst>
              <a:ext uri="{FF2B5EF4-FFF2-40B4-BE49-F238E27FC236}">
                <a16:creationId xmlns:a16="http://schemas.microsoft.com/office/drawing/2014/main" id="{D140BC7E-E193-A150-C7EA-0B01CA3242E6}"/>
              </a:ext>
            </a:extLst>
          </p:cNvPr>
          <p:cNvSpPr txBox="1"/>
          <p:nvPr/>
        </p:nvSpPr>
        <p:spPr>
          <a:xfrm>
            <a:off x="278254" y="2741589"/>
            <a:ext cx="1478071" cy="276999"/>
          </a:xfrm>
          <a:prstGeom prst="rect">
            <a:avLst/>
          </a:prstGeom>
          <a:noFill/>
        </p:spPr>
        <p:txBody>
          <a:bodyPr wrap="square">
            <a:spAutoFit/>
          </a:bodyPr>
          <a:lstStyle/>
          <a:p>
            <a:pPr algn="ctr"/>
            <a:r>
              <a:rPr lang="en-US" sz="1200" i="1" dirty="0" err="1"/>
              <a:t>NormalizeData</a:t>
            </a:r>
            <a:r>
              <a:rPr lang="en-US" sz="1200" i="1" dirty="0"/>
              <a:t>()</a:t>
            </a:r>
          </a:p>
        </p:txBody>
      </p:sp>
      <p:sp>
        <p:nvSpPr>
          <p:cNvPr id="1043" name="TextBox 1042">
            <a:extLst>
              <a:ext uri="{FF2B5EF4-FFF2-40B4-BE49-F238E27FC236}">
                <a16:creationId xmlns:a16="http://schemas.microsoft.com/office/drawing/2014/main" id="{A051DEF6-F1C0-30E4-50B8-25A9BCC04E24}"/>
              </a:ext>
            </a:extLst>
          </p:cNvPr>
          <p:cNvSpPr txBox="1"/>
          <p:nvPr/>
        </p:nvSpPr>
        <p:spPr>
          <a:xfrm>
            <a:off x="230288" y="2911408"/>
            <a:ext cx="1574002" cy="276999"/>
          </a:xfrm>
          <a:prstGeom prst="rect">
            <a:avLst/>
          </a:prstGeom>
          <a:noFill/>
        </p:spPr>
        <p:txBody>
          <a:bodyPr wrap="square">
            <a:spAutoFit/>
          </a:bodyPr>
          <a:lstStyle/>
          <a:p>
            <a:pPr algn="ctr"/>
            <a:r>
              <a:rPr lang="en-US" sz="1200" i="1" dirty="0" err="1"/>
              <a:t>FindVariableFeatures</a:t>
            </a:r>
            <a:r>
              <a:rPr lang="en-US" sz="1200" i="1" dirty="0"/>
              <a:t>()</a:t>
            </a:r>
          </a:p>
        </p:txBody>
      </p:sp>
      <p:sp>
        <p:nvSpPr>
          <p:cNvPr id="1044" name="TextBox 1043">
            <a:extLst>
              <a:ext uri="{FF2B5EF4-FFF2-40B4-BE49-F238E27FC236}">
                <a16:creationId xmlns:a16="http://schemas.microsoft.com/office/drawing/2014/main" id="{CC91AFFC-7835-5B3B-34E7-B25E80DE8CD8}"/>
              </a:ext>
            </a:extLst>
          </p:cNvPr>
          <p:cNvSpPr txBox="1"/>
          <p:nvPr/>
        </p:nvSpPr>
        <p:spPr>
          <a:xfrm>
            <a:off x="548026" y="3551210"/>
            <a:ext cx="938526" cy="276999"/>
          </a:xfrm>
          <a:prstGeom prst="rect">
            <a:avLst/>
          </a:prstGeom>
          <a:noFill/>
        </p:spPr>
        <p:txBody>
          <a:bodyPr wrap="square">
            <a:spAutoFit/>
          </a:bodyPr>
          <a:lstStyle/>
          <a:p>
            <a:pPr algn="ctr"/>
            <a:r>
              <a:rPr lang="en-US" sz="1200" i="1" dirty="0" err="1"/>
              <a:t>ScaleData</a:t>
            </a:r>
            <a:r>
              <a:rPr lang="en-US" sz="1200" i="1" dirty="0"/>
              <a:t>()</a:t>
            </a:r>
          </a:p>
        </p:txBody>
      </p:sp>
      <p:sp>
        <p:nvSpPr>
          <p:cNvPr id="1045" name="TextBox 1044">
            <a:extLst>
              <a:ext uri="{FF2B5EF4-FFF2-40B4-BE49-F238E27FC236}">
                <a16:creationId xmlns:a16="http://schemas.microsoft.com/office/drawing/2014/main" id="{54A96725-BA16-A041-059F-082660ED5EF2}"/>
              </a:ext>
            </a:extLst>
          </p:cNvPr>
          <p:cNvSpPr txBox="1"/>
          <p:nvPr/>
        </p:nvSpPr>
        <p:spPr>
          <a:xfrm>
            <a:off x="132240" y="4654161"/>
            <a:ext cx="1770098" cy="276999"/>
          </a:xfrm>
          <a:prstGeom prst="rect">
            <a:avLst/>
          </a:prstGeom>
          <a:noFill/>
        </p:spPr>
        <p:txBody>
          <a:bodyPr wrap="square">
            <a:spAutoFit/>
          </a:bodyPr>
          <a:lstStyle/>
          <a:p>
            <a:pPr algn="ctr"/>
            <a:r>
              <a:rPr lang="en-US" sz="1200" i="1" dirty="0" err="1"/>
              <a:t>RunPCA</a:t>
            </a:r>
            <a:r>
              <a:rPr lang="en-US" sz="1200" i="1" dirty="0"/>
              <a:t>(),   </a:t>
            </a:r>
            <a:r>
              <a:rPr lang="en-US" sz="1200" i="1" dirty="0" err="1"/>
              <a:t>ElbowPlot</a:t>
            </a:r>
            <a:r>
              <a:rPr lang="en-US" sz="1200" i="1" dirty="0"/>
              <a:t>() </a:t>
            </a:r>
          </a:p>
        </p:txBody>
      </p:sp>
      <p:sp>
        <p:nvSpPr>
          <p:cNvPr id="1046" name="TextBox 1045">
            <a:extLst>
              <a:ext uri="{FF2B5EF4-FFF2-40B4-BE49-F238E27FC236}">
                <a16:creationId xmlns:a16="http://schemas.microsoft.com/office/drawing/2014/main" id="{6DE9F1B6-5D18-E6F4-EE89-E975FECED83D}"/>
              </a:ext>
            </a:extLst>
          </p:cNvPr>
          <p:cNvSpPr txBox="1"/>
          <p:nvPr/>
        </p:nvSpPr>
        <p:spPr>
          <a:xfrm>
            <a:off x="121397" y="6514655"/>
            <a:ext cx="1791785" cy="276999"/>
          </a:xfrm>
          <a:prstGeom prst="rect">
            <a:avLst/>
          </a:prstGeom>
          <a:noFill/>
        </p:spPr>
        <p:txBody>
          <a:bodyPr wrap="square">
            <a:spAutoFit/>
          </a:bodyPr>
          <a:lstStyle/>
          <a:p>
            <a:pPr algn="ctr"/>
            <a:r>
              <a:rPr lang="en-US" sz="1200" i="1" dirty="0" err="1"/>
              <a:t>RunUMAP</a:t>
            </a:r>
            <a:r>
              <a:rPr lang="en-US" sz="1200" i="1" dirty="0"/>
              <a:t>(), </a:t>
            </a:r>
            <a:r>
              <a:rPr lang="en-US" sz="1200" i="1" dirty="0" err="1"/>
              <a:t>DimPlot</a:t>
            </a:r>
            <a:r>
              <a:rPr lang="en-US" sz="1200" i="1" dirty="0"/>
              <a:t>()</a:t>
            </a:r>
          </a:p>
        </p:txBody>
      </p:sp>
      <p:grpSp>
        <p:nvGrpSpPr>
          <p:cNvPr id="1047" name="Group 1046">
            <a:extLst>
              <a:ext uri="{FF2B5EF4-FFF2-40B4-BE49-F238E27FC236}">
                <a16:creationId xmlns:a16="http://schemas.microsoft.com/office/drawing/2014/main" id="{34049CA7-D6D6-F247-50A0-745191383AFA}"/>
              </a:ext>
            </a:extLst>
          </p:cNvPr>
          <p:cNvGrpSpPr/>
          <p:nvPr/>
        </p:nvGrpSpPr>
        <p:grpSpPr>
          <a:xfrm>
            <a:off x="311331" y="5752796"/>
            <a:ext cx="1411916" cy="830997"/>
            <a:chOff x="136544" y="5759803"/>
            <a:chExt cx="2172401" cy="830997"/>
          </a:xfrm>
        </p:grpSpPr>
        <p:sp>
          <p:nvSpPr>
            <p:cNvPr id="1048" name="Rectangle 1047">
              <a:extLst>
                <a:ext uri="{FF2B5EF4-FFF2-40B4-BE49-F238E27FC236}">
                  <a16:creationId xmlns:a16="http://schemas.microsoft.com/office/drawing/2014/main" id="{3E0A006E-7C08-6F2E-E27E-210D4F3FDF97}"/>
                </a:ext>
              </a:extLst>
            </p:cNvPr>
            <p:cNvSpPr/>
            <p:nvPr/>
          </p:nvSpPr>
          <p:spPr>
            <a:xfrm>
              <a:off x="138426" y="5810056"/>
              <a:ext cx="2170519" cy="730198"/>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49" name="TextBox 1048">
              <a:extLst>
                <a:ext uri="{FF2B5EF4-FFF2-40B4-BE49-F238E27FC236}">
                  <a16:creationId xmlns:a16="http://schemas.microsoft.com/office/drawing/2014/main" id="{C12F2C0D-FFA9-6548-CFE4-B2E4C9FE9717}"/>
                </a:ext>
              </a:extLst>
            </p:cNvPr>
            <p:cNvSpPr txBox="1"/>
            <p:nvPr/>
          </p:nvSpPr>
          <p:spPr>
            <a:xfrm>
              <a:off x="136544" y="5759803"/>
              <a:ext cx="2170519" cy="830997"/>
            </a:xfrm>
            <a:prstGeom prst="rect">
              <a:avLst/>
            </a:prstGeom>
            <a:noFill/>
          </p:spPr>
          <p:txBody>
            <a:bodyPr wrap="square" rtlCol="0">
              <a:spAutoFit/>
            </a:bodyPr>
            <a:lstStyle/>
            <a:p>
              <a:pPr algn="ctr"/>
              <a:r>
                <a:rPr lang="en-US" sz="1600" b="1" dirty="0"/>
                <a:t>Nonlinear Dimension Reduction</a:t>
              </a:r>
            </a:p>
          </p:txBody>
        </p:sp>
      </p:grpSp>
      <p:sp>
        <p:nvSpPr>
          <p:cNvPr id="1050" name="Arrow: Right 1049">
            <a:extLst>
              <a:ext uri="{FF2B5EF4-FFF2-40B4-BE49-F238E27FC236}">
                <a16:creationId xmlns:a16="http://schemas.microsoft.com/office/drawing/2014/main" id="{FFCACDE8-A950-A250-0DFB-CA8CDFB37C3C}"/>
              </a:ext>
            </a:extLst>
          </p:cNvPr>
          <p:cNvSpPr/>
          <p:nvPr/>
        </p:nvSpPr>
        <p:spPr>
          <a:xfrm rot="5400000">
            <a:off x="949027" y="1629598"/>
            <a:ext cx="136524"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1" name="Arrow: Right 1050">
            <a:extLst>
              <a:ext uri="{FF2B5EF4-FFF2-40B4-BE49-F238E27FC236}">
                <a16:creationId xmlns:a16="http://schemas.microsoft.com/office/drawing/2014/main" id="{D9FCC4E7-902F-B5FC-E8E4-681B24F3E766}"/>
              </a:ext>
            </a:extLst>
          </p:cNvPr>
          <p:cNvSpPr/>
          <p:nvPr/>
        </p:nvSpPr>
        <p:spPr>
          <a:xfrm rot="5400000">
            <a:off x="959855" y="2237326"/>
            <a:ext cx="114868"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2" name="Arrow: Right 1051">
            <a:extLst>
              <a:ext uri="{FF2B5EF4-FFF2-40B4-BE49-F238E27FC236}">
                <a16:creationId xmlns:a16="http://schemas.microsoft.com/office/drawing/2014/main" id="{82875F6A-D628-56E1-0851-7C379E83CD41}"/>
              </a:ext>
            </a:extLst>
          </p:cNvPr>
          <p:cNvSpPr/>
          <p:nvPr/>
        </p:nvSpPr>
        <p:spPr>
          <a:xfrm rot="5400000">
            <a:off x="964387" y="3041195"/>
            <a:ext cx="105805"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3" name="Arrow: Right 1052">
            <a:extLst>
              <a:ext uri="{FF2B5EF4-FFF2-40B4-BE49-F238E27FC236}">
                <a16:creationId xmlns:a16="http://schemas.microsoft.com/office/drawing/2014/main" id="{3C2D00A8-2BE3-257C-0FE4-146044E3F6E2}"/>
              </a:ext>
            </a:extLst>
          </p:cNvPr>
          <p:cNvSpPr/>
          <p:nvPr/>
        </p:nvSpPr>
        <p:spPr>
          <a:xfrm rot="5400000">
            <a:off x="957539" y="3673785"/>
            <a:ext cx="119500"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4" name="Arrow: Right 1053">
            <a:extLst>
              <a:ext uri="{FF2B5EF4-FFF2-40B4-BE49-F238E27FC236}">
                <a16:creationId xmlns:a16="http://schemas.microsoft.com/office/drawing/2014/main" id="{7051837D-C7D9-D220-BFBF-D29A6A290650}"/>
              </a:ext>
            </a:extLst>
          </p:cNvPr>
          <p:cNvSpPr/>
          <p:nvPr/>
        </p:nvSpPr>
        <p:spPr>
          <a:xfrm rot="5400000">
            <a:off x="940804" y="4805633"/>
            <a:ext cx="152971"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5" name="Arrow: Right 1054">
            <a:extLst>
              <a:ext uri="{FF2B5EF4-FFF2-40B4-BE49-F238E27FC236}">
                <a16:creationId xmlns:a16="http://schemas.microsoft.com/office/drawing/2014/main" id="{911BE868-2E03-2AF7-9F26-7078107F8093}"/>
              </a:ext>
            </a:extLst>
          </p:cNvPr>
          <p:cNvSpPr/>
          <p:nvPr/>
        </p:nvSpPr>
        <p:spPr>
          <a:xfrm rot="5400000">
            <a:off x="940804" y="5501332"/>
            <a:ext cx="152971"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6" name="TextBox 1055">
            <a:extLst>
              <a:ext uri="{FF2B5EF4-FFF2-40B4-BE49-F238E27FC236}">
                <a16:creationId xmlns:a16="http://schemas.microsoft.com/office/drawing/2014/main" id="{130EA49A-E147-F661-301D-A6A0D28D7D8D}"/>
              </a:ext>
            </a:extLst>
          </p:cNvPr>
          <p:cNvSpPr txBox="1"/>
          <p:nvPr/>
        </p:nvSpPr>
        <p:spPr>
          <a:xfrm>
            <a:off x="-79991" y="5334143"/>
            <a:ext cx="2194560" cy="276999"/>
          </a:xfrm>
          <a:prstGeom prst="rect">
            <a:avLst/>
          </a:prstGeom>
          <a:noFill/>
        </p:spPr>
        <p:txBody>
          <a:bodyPr wrap="square">
            <a:spAutoFit/>
          </a:bodyPr>
          <a:lstStyle/>
          <a:p>
            <a:pPr algn="ctr"/>
            <a:r>
              <a:rPr lang="en-US" sz="1200" i="1" dirty="0"/>
              <a:t> </a:t>
            </a:r>
            <a:r>
              <a:rPr lang="en-US" sz="1200" i="1" dirty="0" err="1"/>
              <a:t>FindNeighbors</a:t>
            </a:r>
            <a:r>
              <a:rPr lang="en-US" sz="1200" i="1" dirty="0"/>
              <a:t>(),  </a:t>
            </a:r>
            <a:r>
              <a:rPr lang="en-US" sz="1200" i="1" dirty="0" err="1"/>
              <a:t>FindClusters</a:t>
            </a:r>
            <a:r>
              <a:rPr lang="en-US" sz="1200" i="1" dirty="0"/>
              <a:t>()</a:t>
            </a:r>
          </a:p>
        </p:txBody>
      </p:sp>
      <p:sp>
        <p:nvSpPr>
          <p:cNvPr id="1311" name="Rectangle 1310">
            <a:extLst>
              <a:ext uri="{FF2B5EF4-FFF2-40B4-BE49-F238E27FC236}">
                <a16:creationId xmlns:a16="http://schemas.microsoft.com/office/drawing/2014/main" id="{105B82B3-0B0D-0FC1-9CF3-F0BA7A5CD2FE}"/>
              </a:ext>
            </a:extLst>
          </p:cNvPr>
          <p:cNvSpPr/>
          <p:nvPr/>
        </p:nvSpPr>
        <p:spPr>
          <a:xfrm>
            <a:off x="0" y="3158836"/>
            <a:ext cx="2119121" cy="3653422"/>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DF381EA7-5230-745C-1314-B0B12BE2BED0}"/>
              </a:ext>
            </a:extLst>
          </p:cNvPr>
          <p:cNvSpPr/>
          <p:nvPr/>
        </p:nvSpPr>
        <p:spPr>
          <a:xfrm>
            <a:off x="10652" y="630228"/>
            <a:ext cx="2119121" cy="1851716"/>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Arrow: Right 7">
            <a:extLst>
              <a:ext uri="{FF2B5EF4-FFF2-40B4-BE49-F238E27FC236}">
                <a16:creationId xmlns:a16="http://schemas.microsoft.com/office/drawing/2014/main" id="{5ABA6A69-380B-7E47-2B1F-4213CD4A6A70}"/>
              </a:ext>
            </a:extLst>
          </p:cNvPr>
          <p:cNvSpPr/>
          <p:nvPr/>
        </p:nvSpPr>
        <p:spPr>
          <a:xfrm rot="5400000">
            <a:off x="5123210" y="4164426"/>
            <a:ext cx="334236"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descr="A screenshot of a graph&#10;&#10;Description automatically generated">
            <a:extLst>
              <a:ext uri="{FF2B5EF4-FFF2-40B4-BE49-F238E27FC236}">
                <a16:creationId xmlns:a16="http://schemas.microsoft.com/office/drawing/2014/main" id="{38D98CD8-019D-712D-9865-AD06887F025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27641" y="2451098"/>
            <a:ext cx="6400813" cy="1828804"/>
          </a:xfrm>
          <a:prstGeom prst="rect">
            <a:avLst/>
          </a:prstGeom>
        </p:spPr>
      </p:pic>
      <p:pic>
        <p:nvPicPr>
          <p:cNvPr id="23" name="Picture 22" descr="A screenshot of a graph&#10;&#10;Description automatically generated">
            <a:extLst>
              <a:ext uri="{FF2B5EF4-FFF2-40B4-BE49-F238E27FC236}">
                <a16:creationId xmlns:a16="http://schemas.microsoft.com/office/drawing/2014/main" id="{8087F620-CB36-B72B-C616-22B8376D25B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50152" y="4677938"/>
            <a:ext cx="6400813" cy="1828804"/>
          </a:xfrm>
          <a:prstGeom prst="rect">
            <a:avLst/>
          </a:prstGeom>
        </p:spPr>
      </p:pic>
    </p:spTree>
    <p:extLst>
      <p:ext uri="{BB962C8B-B14F-4D97-AF65-F5344CB8AC3E}">
        <p14:creationId xmlns:p14="http://schemas.microsoft.com/office/powerpoint/2010/main" val="6132356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8E6B8-8A1F-CBA5-E3BB-A814E8D6E4F7}"/>
              </a:ext>
            </a:extLst>
          </p:cNvPr>
          <p:cNvSpPr>
            <a:spLocks noGrp="1"/>
          </p:cNvSpPr>
          <p:nvPr>
            <p:ph type="title"/>
          </p:nvPr>
        </p:nvSpPr>
        <p:spPr/>
        <p:txBody>
          <a:bodyPr/>
          <a:lstStyle/>
          <a:p>
            <a:r>
              <a:rPr lang="en-US" dirty="0"/>
              <a:t>Count Data Normalization: Variable Features</a:t>
            </a:r>
          </a:p>
        </p:txBody>
      </p:sp>
      <p:sp>
        <p:nvSpPr>
          <p:cNvPr id="1033" name="TextBox 1032">
            <a:extLst>
              <a:ext uri="{FF2B5EF4-FFF2-40B4-BE49-F238E27FC236}">
                <a16:creationId xmlns:a16="http://schemas.microsoft.com/office/drawing/2014/main" id="{2BC0E9DB-1969-D1EC-AB60-0236744EB67E}"/>
              </a:ext>
            </a:extLst>
          </p:cNvPr>
          <p:cNvSpPr txBox="1"/>
          <p:nvPr/>
        </p:nvSpPr>
        <p:spPr>
          <a:xfrm>
            <a:off x="2317050" y="831156"/>
            <a:ext cx="6311921" cy="369332"/>
          </a:xfrm>
          <a:prstGeom prst="rect">
            <a:avLst/>
          </a:prstGeom>
          <a:noFill/>
        </p:spPr>
        <p:txBody>
          <a:bodyPr wrap="none" rtlCol="0">
            <a:spAutoFit/>
          </a:bodyPr>
          <a:lstStyle/>
          <a:p>
            <a:r>
              <a:rPr lang="en-US" b="1" dirty="0"/>
              <a:t>Identify genes with high variation (used for </a:t>
            </a:r>
            <a:r>
              <a:rPr lang="en-US" b="1" u="sng" dirty="0"/>
              <a:t>improved clustering</a:t>
            </a:r>
            <a:r>
              <a:rPr lang="en-US" b="1" dirty="0"/>
              <a:t>)</a:t>
            </a:r>
          </a:p>
        </p:txBody>
      </p:sp>
      <p:pic>
        <p:nvPicPr>
          <p:cNvPr id="10" name="Picture 9">
            <a:extLst>
              <a:ext uri="{FF2B5EF4-FFF2-40B4-BE49-F238E27FC236}">
                <a16:creationId xmlns:a16="http://schemas.microsoft.com/office/drawing/2014/main" id="{3588F9FA-D0C5-BE2B-5AF0-DBE35C972C22}"/>
              </a:ext>
            </a:extLst>
          </p:cNvPr>
          <p:cNvPicPr>
            <a:picLocks noChangeAspect="1"/>
          </p:cNvPicPr>
          <p:nvPr/>
        </p:nvPicPr>
        <p:blipFill rotWithShape="1">
          <a:blip r:embed="rId3"/>
          <a:srcRect l="472"/>
          <a:stretch/>
        </p:blipFill>
        <p:spPr>
          <a:xfrm>
            <a:off x="2427927" y="1203920"/>
            <a:ext cx="6125004" cy="504895"/>
          </a:xfrm>
          <a:prstGeom prst="rect">
            <a:avLst/>
          </a:prstGeom>
        </p:spPr>
      </p:pic>
      <p:pic>
        <p:nvPicPr>
          <p:cNvPr id="38" name="Picture 37">
            <a:extLst>
              <a:ext uri="{FF2B5EF4-FFF2-40B4-BE49-F238E27FC236}">
                <a16:creationId xmlns:a16="http://schemas.microsoft.com/office/drawing/2014/main" id="{BFBC717C-1A7C-5C32-F15C-E2D1D6C62E63}"/>
              </a:ext>
            </a:extLst>
          </p:cNvPr>
          <p:cNvPicPr>
            <a:picLocks noChangeAspect="1"/>
          </p:cNvPicPr>
          <p:nvPr/>
        </p:nvPicPr>
        <p:blipFill rotWithShape="1">
          <a:blip r:embed="rId4"/>
          <a:srcRect l="6244" b="3566"/>
          <a:stretch/>
        </p:blipFill>
        <p:spPr>
          <a:xfrm>
            <a:off x="7050967" y="4487862"/>
            <a:ext cx="4043304" cy="1552512"/>
          </a:xfrm>
          <a:prstGeom prst="rect">
            <a:avLst/>
          </a:prstGeom>
          <a:ln>
            <a:solidFill>
              <a:schemeClr val="bg1">
                <a:lumMod val="85000"/>
              </a:schemeClr>
            </a:solidFill>
          </a:ln>
        </p:spPr>
      </p:pic>
      <p:sp>
        <p:nvSpPr>
          <p:cNvPr id="44" name="TextBox 43">
            <a:extLst>
              <a:ext uri="{FF2B5EF4-FFF2-40B4-BE49-F238E27FC236}">
                <a16:creationId xmlns:a16="http://schemas.microsoft.com/office/drawing/2014/main" id="{BCF13BF4-1654-E853-4327-04A280361F33}"/>
              </a:ext>
            </a:extLst>
          </p:cNvPr>
          <p:cNvSpPr txBox="1"/>
          <p:nvPr/>
        </p:nvSpPr>
        <p:spPr>
          <a:xfrm>
            <a:off x="8622408" y="4040071"/>
            <a:ext cx="2918510" cy="430887"/>
          </a:xfrm>
          <a:prstGeom prst="rect">
            <a:avLst/>
          </a:prstGeom>
          <a:noFill/>
        </p:spPr>
        <p:txBody>
          <a:bodyPr wrap="square">
            <a:spAutoFit/>
          </a:bodyPr>
          <a:lstStyle/>
          <a:p>
            <a:r>
              <a:rPr lang="en-US" sz="1100" dirty="0" err="1">
                <a:solidFill>
                  <a:srgbClr val="4472C4"/>
                </a:solidFill>
              </a:rPr>
              <a:t>srat</a:t>
            </a:r>
            <a:r>
              <a:rPr lang="en-US" sz="1100" dirty="0">
                <a:solidFill>
                  <a:srgbClr val="4472C4"/>
                </a:solidFill>
              </a:rPr>
              <a:t>[["RNA"]]@meta.data$var.features</a:t>
            </a:r>
          </a:p>
          <a:p>
            <a:r>
              <a:rPr lang="en-US" sz="1100" dirty="0" err="1">
                <a:solidFill>
                  <a:srgbClr val="4472C4"/>
                </a:solidFill>
              </a:rPr>
              <a:t>srat@assays$RNA@meta.data$var.features</a:t>
            </a:r>
            <a:endParaRPr lang="en-US" sz="1100" dirty="0">
              <a:solidFill>
                <a:srgbClr val="4472C4"/>
              </a:solidFill>
            </a:endParaRPr>
          </a:p>
        </p:txBody>
      </p:sp>
      <p:sp>
        <p:nvSpPr>
          <p:cNvPr id="54" name="TextBox 53">
            <a:extLst>
              <a:ext uri="{FF2B5EF4-FFF2-40B4-BE49-F238E27FC236}">
                <a16:creationId xmlns:a16="http://schemas.microsoft.com/office/drawing/2014/main" id="{8E19095D-DDDA-4D7A-5DF1-EE6330E4F679}"/>
              </a:ext>
            </a:extLst>
          </p:cNvPr>
          <p:cNvSpPr txBox="1"/>
          <p:nvPr/>
        </p:nvSpPr>
        <p:spPr>
          <a:xfrm>
            <a:off x="7609887" y="4086237"/>
            <a:ext cx="1012521" cy="338554"/>
          </a:xfrm>
          <a:prstGeom prst="rect">
            <a:avLst/>
          </a:prstGeom>
          <a:noFill/>
        </p:spPr>
        <p:txBody>
          <a:bodyPr wrap="none" rtlCol="0">
            <a:spAutoFit/>
          </a:bodyPr>
          <a:lstStyle/>
          <a:p>
            <a:r>
              <a:rPr lang="en-US" sz="1600" b="1" dirty="0"/>
              <a:t>Accessors</a:t>
            </a:r>
          </a:p>
        </p:txBody>
      </p:sp>
      <p:sp>
        <p:nvSpPr>
          <p:cNvPr id="60" name="TextBox 59">
            <a:extLst>
              <a:ext uri="{FF2B5EF4-FFF2-40B4-BE49-F238E27FC236}">
                <a16:creationId xmlns:a16="http://schemas.microsoft.com/office/drawing/2014/main" id="{34ED4E79-B119-7068-4398-8E09E88CA033}"/>
              </a:ext>
            </a:extLst>
          </p:cNvPr>
          <p:cNvSpPr txBox="1"/>
          <p:nvPr/>
        </p:nvSpPr>
        <p:spPr>
          <a:xfrm>
            <a:off x="2347675" y="2073020"/>
            <a:ext cx="8122391" cy="646331"/>
          </a:xfrm>
          <a:prstGeom prst="rect">
            <a:avLst/>
          </a:prstGeom>
          <a:noFill/>
        </p:spPr>
        <p:txBody>
          <a:bodyPr wrap="square">
            <a:spAutoFit/>
          </a:bodyPr>
          <a:lstStyle/>
          <a:p>
            <a:r>
              <a:rPr lang="en-US" b="1" dirty="0">
                <a:solidFill>
                  <a:srgbClr val="2C3E50"/>
                </a:solidFill>
                <a:latin typeface="Lato" panose="020F0502020204030204" pitchFamily="34" charset="0"/>
              </a:rPr>
              <a:t>Highly variably expressed genes are used as input points for dimension reduction (statically expressed genes only add noise to the transform).</a:t>
            </a:r>
            <a:endParaRPr lang="en-US" b="1" dirty="0"/>
          </a:p>
        </p:txBody>
      </p:sp>
      <p:sp>
        <p:nvSpPr>
          <p:cNvPr id="1029" name="TextBox 1028">
            <a:extLst>
              <a:ext uri="{FF2B5EF4-FFF2-40B4-BE49-F238E27FC236}">
                <a16:creationId xmlns:a16="http://schemas.microsoft.com/office/drawing/2014/main" id="{03D9E4AA-A8C6-D1A8-36AF-6B0DEA7A4129}"/>
              </a:ext>
            </a:extLst>
          </p:cNvPr>
          <p:cNvSpPr txBox="1"/>
          <p:nvPr/>
        </p:nvSpPr>
        <p:spPr>
          <a:xfrm>
            <a:off x="2347675" y="2955442"/>
            <a:ext cx="6185916" cy="923330"/>
          </a:xfrm>
          <a:prstGeom prst="rect">
            <a:avLst/>
          </a:prstGeom>
          <a:noFill/>
        </p:spPr>
        <p:txBody>
          <a:bodyPr wrap="square">
            <a:spAutoFit/>
          </a:bodyPr>
          <a:lstStyle/>
          <a:p>
            <a:r>
              <a:rPr lang="en-US" b="0" i="0" dirty="0">
                <a:solidFill>
                  <a:srgbClr val="2C3E50"/>
                </a:solidFill>
                <a:effectLst/>
                <a:latin typeface="Lato" panose="020F0502020204030204" pitchFamily="34" charset="0"/>
              </a:rPr>
              <a:t>Instead of just calculating gene expression variance across cells (variance is a noisy random variable), normalization and modeling</a:t>
            </a:r>
            <a:endParaRPr lang="en-US" dirty="0"/>
          </a:p>
        </p:txBody>
      </p:sp>
      <p:sp>
        <p:nvSpPr>
          <p:cNvPr id="9" name="Rectangle 8">
            <a:extLst>
              <a:ext uri="{FF2B5EF4-FFF2-40B4-BE49-F238E27FC236}">
                <a16:creationId xmlns:a16="http://schemas.microsoft.com/office/drawing/2014/main" id="{8467F8C6-7E45-DFE6-4EDF-DB782AD2C301}"/>
              </a:ext>
            </a:extLst>
          </p:cNvPr>
          <p:cNvSpPr/>
          <p:nvPr/>
        </p:nvSpPr>
        <p:spPr>
          <a:xfrm>
            <a:off x="7033261" y="4495800"/>
            <a:ext cx="4063364" cy="1543050"/>
          </a:xfrm>
          <a:prstGeom prst="rect">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Arrow: Right 13">
            <a:extLst>
              <a:ext uri="{FF2B5EF4-FFF2-40B4-BE49-F238E27FC236}">
                <a16:creationId xmlns:a16="http://schemas.microsoft.com/office/drawing/2014/main" id="{47B5C35B-AAFA-BE71-DB0F-ED2535515E52}"/>
              </a:ext>
            </a:extLst>
          </p:cNvPr>
          <p:cNvSpPr/>
          <p:nvPr/>
        </p:nvSpPr>
        <p:spPr>
          <a:xfrm rot="5400000">
            <a:off x="954582" y="999393"/>
            <a:ext cx="125415"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C41647A5-EDCF-A5D7-FD63-4D70F08AD23D}"/>
              </a:ext>
            </a:extLst>
          </p:cNvPr>
          <p:cNvGrpSpPr/>
          <p:nvPr/>
        </p:nvGrpSpPr>
        <p:grpSpPr>
          <a:xfrm>
            <a:off x="259881" y="615983"/>
            <a:ext cx="1514816" cy="338554"/>
            <a:chOff x="-69645" y="698949"/>
            <a:chExt cx="2178751" cy="338554"/>
          </a:xfrm>
        </p:grpSpPr>
        <p:sp>
          <p:nvSpPr>
            <p:cNvPr id="20" name="Rectangle 19">
              <a:extLst>
                <a:ext uri="{FF2B5EF4-FFF2-40B4-BE49-F238E27FC236}">
                  <a16:creationId xmlns:a16="http://schemas.microsoft.com/office/drawing/2014/main" id="{6D3C399B-D8F1-8DCE-FDB8-92B9F3E9FB5C}"/>
                </a:ext>
              </a:extLst>
            </p:cNvPr>
            <p:cNvSpPr/>
            <p:nvPr/>
          </p:nvSpPr>
          <p:spPr>
            <a:xfrm>
              <a:off x="113942" y="750352"/>
              <a:ext cx="1834757" cy="256032"/>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endParaRPr>
            </a:p>
          </p:txBody>
        </p:sp>
        <p:sp>
          <p:nvSpPr>
            <p:cNvPr id="22" name="TextBox 21">
              <a:extLst>
                <a:ext uri="{FF2B5EF4-FFF2-40B4-BE49-F238E27FC236}">
                  <a16:creationId xmlns:a16="http://schemas.microsoft.com/office/drawing/2014/main" id="{41B08786-0FD5-6B56-B409-2C3768350CBF}"/>
                </a:ext>
              </a:extLst>
            </p:cNvPr>
            <p:cNvSpPr txBox="1"/>
            <p:nvPr/>
          </p:nvSpPr>
          <p:spPr>
            <a:xfrm>
              <a:off x="-69645" y="698949"/>
              <a:ext cx="2178751" cy="338554"/>
            </a:xfrm>
            <a:prstGeom prst="rect">
              <a:avLst/>
            </a:prstGeom>
            <a:noFill/>
          </p:spPr>
          <p:txBody>
            <a:bodyPr wrap="square" rtlCol="0">
              <a:spAutoFit/>
            </a:bodyPr>
            <a:lstStyle/>
            <a:p>
              <a:pPr algn="ctr"/>
              <a:r>
                <a:rPr lang="en-US" sz="1600" b="1" dirty="0"/>
                <a:t>Importation</a:t>
              </a:r>
            </a:p>
          </p:txBody>
        </p:sp>
      </p:grpSp>
      <p:grpSp>
        <p:nvGrpSpPr>
          <p:cNvPr id="30" name="Group 29">
            <a:extLst>
              <a:ext uri="{FF2B5EF4-FFF2-40B4-BE49-F238E27FC236}">
                <a16:creationId xmlns:a16="http://schemas.microsoft.com/office/drawing/2014/main" id="{F4C9B712-231D-A792-B209-442813283D5A}"/>
              </a:ext>
            </a:extLst>
          </p:cNvPr>
          <p:cNvGrpSpPr/>
          <p:nvPr/>
        </p:nvGrpSpPr>
        <p:grpSpPr>
          <a:xfrm>
            <a:off x="129591" y="2495739"/>
            <a:ext cx="1775396" cy="338554"/>
            <a:chOff x="-11289" y="2786494"/>
            <a:chExt cx="2170520" cy="338554"/>
          </a:xfrm>
        </p:grpSpPr>
        <p:sp>
          <p:nvSpPr>
            <p:cNvPr id="31" name="Rectangle 30">
              <a:extLst>
                <a:ext uri="{FF2B5EF4-FFF2-40B4-BE49-F238E27FC236}">
                  <a16:creationId xmlns:a16="http://schemas.microsoft.com/office/drawing/2014/main" id="{EBDB95E0-95F9-6BFB-9E74-9F0A65B733B2}"/>
                </a:ext>
              </a:extLst>
            </p:cNvPr>
            <p:cNvSpPr/>
            <p:nvPr/>
          </p:nvSpPr>
          <p:spPr>
            <a:xfrm>
              <a:off x="176908" y="2814116"/>
              <a:ext cx="1835101" cy="256032"/>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3" name="TextBox 32">
              <a:extLst>
                <a:ext uri="{FF2B5EF4-FFF2-40B4-BE49-F238E27FC236}">
                  <a16:creationId xmlns:a16="http://schemas.microsoft.com/office/drawing/2014/main" id="{DEE7ED43-0AC8-0338-0C4B-0E8E9ACAD64E}"/>
                </a:ext>
              </a:extLst>
            </p:cNvPr>
            <p:cNvSpPr txBox="1"/>
            <p:nvPr/>
          </p:nvSpPr>
          <p:spPr>
            <a:xfrm>
              <a:off x="-11289" y="2786494"/>
              <a:ext cx="2170520" cy="338554"/>
            </a:xfrm>
            <a:prstGeom prst="rect">
              <a:avLst/>
            </a:prstGeom>
            <a:noFill/>
          </p:spPr>
          <p:txBody>
            <a:bodyPr wrap="square" rtlCol="0">
              <a:spAutoFit/>
            </a:bodyPr>
            <a:lstStyle/>
            <a:p>
              <a:pPr algn="ctr"/>
              <a:r>
                <a:rPr lang="en-US" sz="1600" b="1" dirty="0"/>
                <a:t>Normalization</a:t>
              </a:r>
            </a:p>
          </p:txBody>
        </p:sp>
      </p:grpSp>
      <p:grpSp>
        <p:nvGrpSpPr>
          <p:cNvPr id="35" name="Group 34">
            <a:extLst>
              <a:ext uri="{FF2B5EF4-FFF2-40B4-BE49-F238E27FC236}">
                <a16:creationId xmlns:a16="http://schemas.microsoft.com/office/drawing/2014/main" id="{1D660157-9BBF-88D0-31E0-81E4ADEC3747}"/>
              </a:ext>
            </a:extLst>
          </p:cNvPr>
          <p:cNvGrpSpPr/>
          <p:nvPr/>
        </p:nvGrpSpPr>
        <p:grpSpPr>
          <a:xfrm>
            <a:off x="126166" y="3893924"/>
            <a:ext cx="1782247" cy="830997"/>
            <a:chOff x="27906" y="5317845"/>
            <a:chExt cx="2185416" cy="830997"/>
          </a:xfrm>
        </p:grpSpPr>
        <p:sp>
          <p:nvSpPr>
            <p:cNvPr id="37" name="Rectangle 36">
              <a:extLst>
                <a:ext uri="{FF2B5EF4-FFF2-40B4-BE49-F238E27FC236}">
                  <a16:creationId xmlns:a16="http://schemas.microsoft.com/office/drawing/2014/main" id="{BA79CEE1-8F65-69D7-3578-B11E08B3A272}"/>
                </a:ext>
              </a:extLst>
            </p:cNvPr>
            <p:cNvSpPr/>
            <p:nvPr/>
          </p:nvSpPr>
          <p:spPr>
            <a:xfrm>
              <a:off x="292267" y="5372080"/>
              <a:ext cx="1658952" cy="729608"/>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1" name="TextBox 40">
              <a:extLst>
                <a:ext uri="{FF2B5EF4-FFF2-40B4-BE49-F238E27FC236}">
                  <a16:creationId xmlns:a16="http://schemas.microsoft.com/office/drawing/2014/main" id="{D515C034-69D1-00AF-B48C-6824A7FB685B}"/>
                </a:ext>
              </a:extLst>
            </p:cNvPr>
            <p:cNvSpPr txBox="1"/>
            <p:nvPr/>
          </p:nvSpPr>
          <p:spPr>
            <a:xfrm>
              <a:off x="27906" y="5317845"/>
              <a:ext cx="2185416" cy="830997"/>
            </a:xfrm>
            <a:prstGeom prst="rect">
              <a:avLst/>
            </a:prstGeom>
            <a:noFill/>
          </p:spPr>
          <p:txBody>
            <a:bodyPr wrap="square" rtlCol="0">
              <a:spAutoFit/>
            </a:bodyPr>
            <a:lstStyle/>
            <a:p>
              <a:pPr algn="ctr"/>
              <a:r>
                <a:rPr lang="en-US" sz="1600" b="1" dirty="0"/>
                <a:t>Linear Dimensional </a:t>
              </a:r>
            </a:p>
            <a:p>
              <a:pPr algn="ctr"/>
              <a:r>
                <a:rPr lang="en-US" sz="1600" b="1" dirty="0"/>
                <a:t>Reduction </a:t>
              </a:r>
            </a:p>
          </p:txBody>
        </p:sp>
      </p:grpSp>
      <p:grpSp>
        <p:nvGrpSpPr>
          <p:cNvPr id="43" name="Group 42">
            <a:extLst>
              <a:ext uri="{FF2B5EF4-FFF2-40B4-BE49-F238E27FC236}">
                <a16:creationId xmlns:a16="http://schemas.microsoft.com/office/drawing/2014/main" id="{B9B2C773-7DFD-A388-5947-7ED43B55FC69}"/>
              </a:ext>
            </a:extLst>
          </p:cNvPr>
          <p:cNvGrpSpPr/>
          <p:nvPr/>
        </p:nvGrpSpPr>
        <p:grpSpPr>
          <a:xfrm>
            <a:off x="297313" y="5068440"/>
            <a:ext cx="1439952" cy="338554"/>
            <a:chOff x="154851" y="5720670"/>
            <a:chExt cx="2215538" cy="338554"/>
          </a:xfrm>
        </p:grpSpPr>
        <p:sp>
          <p:nvSpPr>
            <p:cNvPr id="46" name="Rectangle 45">
              <a:extLst>
                <a:ext uri="{FF2B5EF4-FFF2-40B4-BE49-F238E27FC236}">
                  <a16:creationId xmlns:a16="http://schemas.microsoft.com/office/drawing/2014/main" id="{F7E43C06-7C5C-6222-FA84-369A0674CB5F}"/>
                </a:ext>
              </a:extLst>
            </p:cNvPr>
            <p:cNvSpPr/>
            <p:nvPr/>
          </p:nvSpPr>
          <p:spPr>
            <a:xfrm>
              <a:off x="199869" y="5754457"/>
              <a:ext cx="2170520" cy="282928"/>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9" name="TextBox 58">
              <a:extLst>
                <a:ext uri="{FF2B5EF4-FFF2-40B4-BE49-F238E27FC236}">
                  <a16:creationId xmlns:a16="http://schemas.microsoft.com/office/drawing/2014/main" id="{A8812CE7-D811-6512-CDEF-9FCBAD76157E}"/>
                </a:ext>
              </a:extLst>
            </p:cNvPr>
            <p:cNvSpPr txBox="1"/>
            <p:nvPr/>
          </p:nvSpPr>
          <p:spPr>
            <a:xfrm>
              <a:off x="154851" y="5720670"/>
              <a:ext cx="2170520" cy="338554"/>
            </a:xfrm>
            <a:prstGeom prst="rect">
              <a:avLst/>
            </a:prstGeom>
            <a:noFill/>
          </p:spPr>
          <p:txBody>
            <a:bodyPr wrap="square" rtlCol="0">
              <a:spAutoFit/>
            </a:bodyPr>
            <a:lstStyle/>
            <a:p>
              <a:pPr algn="ctr"/>
              <a:r>
                <a:rPr lang="en-US" sz="1600" b="1" dirty="0"/>
                <a:t>Clustering</a:t>
              </a:r>
            </a:p>
          </p:txBody>
        </p:sp>
      </p:grpSp>
      <p:grpSp>
        <p:nvGrpSpPr>
          <p:cNvPr id="1031" name="Group 1030">
            <a:extLst>
              <a:ext uri="{FF2B5EF4-FFF2-40B4-BE49-F238E27FC236}">
                <a16:creationId xmlns:a16="http://schemas.microsoft.com/office/drawing/2014/main" id="{18FBBA6F-D1DF-6AA6-7E51-D21458431613}"/>
              </a:ext>
            </a:extLst>
          </p:cNvPr>
          <p:cNvGrpSpPr/>
          <p:nvPr/>
        </p:nvGrpSpPr>
        <p:grpSpPr>
          <a:xfrm>
            <a:off x="497860" y="1868568"/>
            <a:ext cx="1038858" cy="338554"/>
            <a:chOff x="59136" y="2068190"/>
            <a:chExt cx="2233557" cy="338554"/>
          </a:xfrm>
        </p:grpSpPr>
        <p:sp>
          <p:nvSpPr>
            <p:cNvPr id="1032" name="Rectangle 1031">
              <a:extLst>
                <a:ext uri="{FF2B5EF4-FFF2-40B4-BE49-F238E27FC236}">
                  <a16:creationId xmlns:a16="http://schemas.microsoft.com/office/drawing/2014/main" id="{D0A0C1ED-E760-D66B-77A3-1E5EADDC98E6}"/>
                </a:ext>
              </a:extLst>
            </p:cNvPr>
            <p:cNvSpPr/>
            <p:nvPr/>
          </p:nvSpPr>
          <p:spPr>
            <a:xfrm>
              <a:off x="113938" y="2120893"/>
              <a:ext cx="2178755" cy="256032"/>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dirty="0">
                <a:solidFill>
                  <a:schemeClr val="tx1"/>
                </a:solidFill>
              </a:endParaRPr>
            </a:p>
          </p:txBody>
        </p:sp>
        <p:sp>
          <p:nvSpPr>
            <p:cNvPr id="1034" name="TextBox 1033">
              <a:extLst>
                <a:ext uri="{FF2B5EF4-FFF2-40B4-BE49-F238E27FC236}">
                  <a16:creationId xmlns:a16="http://schemas.microsoft.com/office/drawing/2014/main" id="{039123A2-BB20-1D5C-C699-E9A23FD76FE9}"/>
                </a:ext>
              </a:extLst>
            </p:cNvPr>
            <p:cNvSpPr txBox="1"/>
            <p:nvPr/>
          </p:nvSpPr>
          <p:spPr>
            <a:xfrm>
              <a:off x="59136" y="2068190"/>
              <a:ext cx="2204989" cy="338554"/>
            </a:xfrm>
            <a:prstGeom prst="rect">
              <a:avLst/>
            </a:prstGeom>
            <a:noFill/>
          </p:spPr>
          <p:txBody>
            <a:bodyPr wrap="square" rtlCol="0">
              <a:spAutoFit/>
            </a:bodyPr>
            <a:lstStyle/>
            <a:p>
              <a:pPr algn="ctr"/>
              <a:r>
                <a:rPr lang="en-US" sz="1600" b="1" dirty="0"/>
                <a:t>Filtering</a:t>
              </a:r>
            </a:p>
          </p:txBody>
        </p:sp>
      </p:grpSp>
      <p:grpSp>
        <p:nvGrpSpPr>
          <p:cNvPr id="1035" name="Group 1034">
            <a:extLst>
              <a:ext uri="{FF2B5EF4-FFF2-40B4-BE49-F238E27FC236}">
                <a16:creationId xmlns:a16="http://schemas.microsoft.com/office/drawing/2014/main" id="{68657EAE-4775-C396-0E59-17B32DD53DD0}"/>
              </a:ext>
            </a:extLst>
          </p:cNvPr>
          <p:cNvGrpSpPr/>
          <p:nvPr/>
        </p:nvGrpSpPr>
        <p:grpSpPr>
          <a:xfrm>
            <a:off x="10652" y="1251183"/>
            <a:ext cx="2013275" cy="338554"/>
            <a:chOff x="97343" y="1300458"/>
            <a:chExt cx="2194560" cy="338554"/>
          </a:xfrm>
        </p:grpSpPr>
        <p:sp>
          <p:nvSpPr>
            <p:cNvPr id="1036" name="Rectangle 1035">
              <a:extLst>
                <a:ext uri="{FF2B5EF4-FFF2-40B4-BE49-F238E27FC236}">
                  <a16:creationId xmlns:a16="http://schemas.microsoft.com/office/drawing/2014/main" id="{142A93CC-1D23-27D0-4225-0F6E67D6DCED}"/>
                </a:ext>
              </a:extLst>
            </p:cNvPr>
            <p:cNvSpPr/>
            <p:nvPr/>
          </p:nvSpPr>
          <p:spPr>
            <a:xfrm>
              <a:off x="179627" y="1332386"/>
              <a:ext cx="2062017" cy="256032"/>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37" name="TextBox 1036">
              <a:extLst>
                <a:ext uri="{FF2B5EF4-FFF2-40B4-BE49-F238E27FC236}">
                  <a16:creationId xmlns:a16="http://schemas.microsoft.com/office/drawing/2014/main" id="{A86F0A10-F49F-5715-B70A-121FEC490651}"/>
                </a:ext>
              </a:extLst>
            </p:cNvPr>
            <p:cNvSpPr txBox="1"/>
            <p:nvPr/>
          </p:nvSpPr>
          <p:spPr>
            <a:xfrm>
              <a:off x="97343" y="1300458"/>
              <a:ext cx="2194560" cy="338554"/>
            </a:xfrm>
            <a:prstGeom prst="rect">
              <a:avLst/>
            </a:prstGeom>
            <a:noFill/>
          </p:spPr>
          <p:txBody>
            <a:bodyPr wrap="square" rtlCol="0">
              <a:spAutoFit/>
            </a:bodyPr>
            <a:lstStyle/>
            <a:p>
              <a:pPr algn="ctr"/>
              <a:r>
                <a:rPr lang="en-US" sz="1600" b="1" dirty="0"/>
                <a:t>Metadata Curation</a:t>
              </a:r>
            </a:p>
          </p:txBody>
        </p:sp>
      </p:grpSp>
      <p:grpSp>
        <p:nvGrpSpPr>
          <p:cNvPr id="1038" name="Group 1037">
            <a:extLst>
              <a:ext uri="{FF2B5EF4-FFF2-40B4-BE49-F238E27FC236}">
                <a16:creationId xmlns:a16="http://schemas.microsoft.com/office/drawing/2014/main" id="{4F7043EA-35E6-1FCF-BD20-578F5AF0C3DC}"/>
              </a:ext>
            </a:extLst>
          </p:cNvPr>
          <p:cNvGrpSpPr/>
          <p:nvPr/>
        </p:nvGrpSpPr>
        <p:grpSpPr>
          <a:xfrm>
            <a:off x="442419" y="3286428"/>
            <a:ext cx="1149740" cy="338554"/>
            <a:chOff x="-63988" y="3721744"/>
            <a:chExt cx="2170519" cy="338554"/>
          </a:xfrm>
        </p:grpSpPr>
        <p:sp>
          <p:nvSpPr>
            <p:cNvPr id="1039" name="Rectangle 1038">
              <a:extLst>
                <a:ext uri="{FF2B5EF4-FFF2-40B4-BE49-F238E27FC236}">
                  <a16:creationId xmlns:a16="http://schemas.microsoft.com/office/drawing/2014/main" id="{AA2A6EE4-7B69-BCC0-0086-21C801E45778}"/>
                </a:ext>
              </a:extLst>
            </p:cNvPr>
            <p:cNvSpPr/>
            <p:nvPr/>
          </p:nvSpPr>
          <p:spPr>
            <a:xfrm>
              <a:off x="87705" y="3760558"/>
              <a:ext cx="1918995" cy="281534"/>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40" name="TextBox 1039">
              <a:extLst>
                <a:ext uri="{FF2B5EF4-FFF2-40B4-BE49-F238E27FC236}">
                  <a16:creationId xmlns:a16="http://schemas.microsoft.com/office/drawing/2014/main" id="{73A1B8E3-D023-A28C-90CF-3555737D988E}"/>
                </a:ext>
              </a:extLst>
            </p:cNvPr>
            <p:cNvSpPr txBox="1"/>
            <p:nvPr/>
          </p:nvSpPr>
          <p:spPr>
            <a:xfrm>
              <a:off x="-63988" y="3721744"/>
              <a:ext cx="2170519" cy="338554"/>
            </a:xfrm>
            <a:prstGeom prst="rect">
              <a:avLst/>
            </a:prstGeom>
            <a:noFill/>
          </p:spPr>
          <p:txBody>
            <a:bodyPr wrap="square" rtlCol="0">
              <a:spAutoFit/>
            </a:bodyPr>
            <a:lstStyle/>
            <a:p>
              <a:pPr algn="ctr"/>
              <a:r>
                <a:rPr lang="en-US" sz="1600" b="1" dirty="0"/>
                <a:t>Scaling</a:t>
              </a:r>
            </a:p>
          </p:txBody>
        </p:sp>
      </p:grpSp>
      <p:sp>
        <p:nvSpPr>
          <p:cNvPr id="1041" name="TextBox 1040">
            <a:extLst>
              <a:ext uri="{FF2B5EF4-FFF2-40B4-BE49-F238E27FC236}">
                <a16:creationId xmlns:a16="http://schemas.microsoft.com/office/drawing/2014/main" id="{C266C93C-7A23-3203-8B1E-8DCEFC888146}"/>
              </a:ext>
            </a:extLst>
          </p:cNvPr>
          <p:cNvSpPr txBox="1"/>
          <p:nvPr/>
        </p:nvSpPr>
        <p:spPr>
          <a:xfrm>
            <a:off x="116204" y="872289"/>
            <a:ext cx="1802171" cy="276999"/>
          </a:xfrm>
          <a:prstGeom prst="rect">
            <a:avLst/>
          </a:prstGeom>
          <a:noFill/>
        </p:spPr>
        <p:txBody>
          <a:bodyPr wrap="square">
            <a:spAutoFit/>
          </a:bodyPr>
          <a:lstStyle/>
          <a:p>
            <a:pPr algn="ctr"/>
            <a:r>
              <a:rPr lang="en-US" sz="1200" i="1" dirty="0" err="1"/>
              <a:t>CreateSeuratObject</a:t>
            </a:r>
            <a:r>
              <a:rPr lang="en-US" sz="1200" i="1" dirty="0"/>
              <a:t>()</a:t>
            </a:r>
          </a:p>
        </p:txBody>
      </p:sp>
      <p:sp>
        <p:nvSpPr>
          <p:cNvPr id="1042" name="TextBox 1041">
            <a:extLst>
              <a:ext uri="{FF2B5EF4-FFF2-40B4-BE49-F238E27FC236}">
                <a16:creationId xmlns:a16="http://schemas.microsoft.com/office/drawing/2014/main" id="{F1D07654-50A0-6393-AFD7-F5C8658241EC}"/>
              </a:ext>
            </a:extLst>
          </p:cNvPr>
          <p:cNvSpPr txBox="1"/>
          <p:nvPr/>
        </p:nvSpPr>
        <p:spPr>
          <a:xfrm>
            <a:off x="95851" y="1480009"/>
            <a:ext cx="1842877" cy="276999"/>
          </a:xfrm>
          <a:prstGeom prst="rect">
            <a:avLst/>
          </a:prstGeom>
          <a:noFill/>
        </p:spPr>
        <p:txBody>
          <a:bodyPr wrap="square">
            <a:spAutoFit/>
          </a:bodyPr>
          <a:lstStyle/>
          <a:p>
            <a:pPr algn="ctr"/>
            <a:r>
              <a:rPr lang="en-US" sz="1200" i="1" dirty="0" err="1"/>
              <a:t>PercentageFeatureSet</a:t>
            </a:r>
            <a:r>
              <a:rPr lang="en-US" sz="1200" i="1" dirty="0"/>
              <a:t>()</a:t>
            </a:r>
          </a:p>
        </p:txBody>
      </p:sp>
      <p:sp>
        <p:nvSpPr>
          <p:cNvPr id="1043" name="TextBox 1042">
            <a:extLst>
              <a:ext uri="{FF2B5EF4-FFF2-40B4-BE49-F238E27FC236}">
                <a16:creationId xmlns:a16="http://schemas.microsoft.com/office/drawing/2014/main" id="{48A784BF-9BB3-D60D-41C3-A11C7B547214}"/>
              </a:ext>
            </a:extLst>
          </p:cNvPr>
          <p:cNvSpPr txBox="1"/>
          <p:nvPr/>
        </p:nvSpPr>
        <p:spPr>
          <a:xfrm>
            <a:off x="599219" y="2119187"/>
            <a:ext cx="836140" cy="276999"/>
          </a:xfrm>
          <a:prstGeom prst="rect">
            <a:avLst/>
          </a:prstGeom>
          <a:noFill/>
        </p:spPr>
        <p:txBody>
          <a:bodyPr wrap="square">
            <a:spAutoFit/>
          </a:bodyPr>
          <a:lstStyle/>
          <a:p>
            <a:pPr algn="ctr"/>
            <a:r>
              <a:rPr lang="en-US" sz="1200" i="1" dirty="0"/>
              <a:t>subset()</a:t>
            </a:r>
          </a:p>
        </p:txBody>
      </p:sp>
      <p:sp>
        <p:nvSpPr>
          <p:cNvPr id="1044" name="TextBox 1043">
            <a:extLst>
              <a:ext uri="{FF2B5EF4-FFF2-40B4-BE49-F238E27FC236}">
                <a16:creationId xmlns:a16="http://schemas.microsoft.com/office/drawing/2014/main" id="{F05E43C7-19F4-0A66-B200-B75CCE18F663}"/>
              </a:ext>
            </a:extLst>
          </p:cNvPr>
          <p:cNvSpPr txBox="1"/>
          <p:nvPr/>
        </p:nvSpPr>
        <p:spPr>
          <a:xfrm>
            <a:off x="278254" y="2741589"/>
            <a:ext cx="1478071" cy="276999"/>
          </a:xfrm>
          <a:prstGeom prst="rect">
            <a:avLst/>
          </a:prstGeom>
          <a:noFill/>
        </p:spPr>
        <p:txBody>
          <a:bodyPr wrap="square">
            <a:spAutoFit/>
          </a:bodyPr>
          <a:lstStyle/>
          <a:p>
            <a:pPr algn="ctr"/>
            <a:r>
              <a:rPr lang="en-US" sz="1200" i="1" dirty="0" err="1"/>
              <a:t>NormalizeData</a:t>
            </a:r>
            <a:r>
              <a:rPr lang="en-US" sz="1200" i="1" dirty="0"/>
              <a:t>()</a:t>
            </a:r>
          </a:p>
        </p:txBody>
      </p:sp>
      <p:sp>
        <p:nvSpPr>
          <p:cNvPr id="1045" name="TextBox 1044">
            <a:extLst>
              <a:ext uri="{FF2B5EF4-FFF2-40B4-BE49-F238E27FC236}">
                <a16:creationId xmlns:a16="http://schemas.microsoft.com/office/drawing/2014/main" id="{5CFEE8C3-CF35-40CC-F3C6-4C38B8F59AC3}"/>
              </a:ext>
            </a:extLst>
          </p:cNvPr>
          <p:cNvSpPr txBox="1"/>
          <p:nvPr/>
        </p:nvSpPr>
        <p:spPr>
          <a:xfrm>
            <a:off x="230288" y="2911408"/>
            <a:ext cx="1574002" cy="276999"/>
          </a:xfrm>
          <a:prstGeom prst="rect">
            <a:avLst/>
          </a:prstGeom>
          <a:noFill/>
        </p:spPr>
        <p:txBody>
          <a:bodyPr wrap="square">
            <a:spAutoFit/>
          </a:bodyPr>
          <a:lstStyle/>
          <a:p>
            <a:pPr algn="ctr"/>
            <a:r>
              <a:rPr lang="en-US" sz="1200" i="1" dirty="0" err="1"/>
              <a:t>FindVariableFeatures</a:t>
            </a:r>
            <a:r>
              <a:rPr lang="en-US" sz="1200" i="1" dirty="0"/>
              <a:t>()</a:t>
            </a:r>
          </a:p>
        </p:txBody>
      </p:sp>
      <p:sp>
        <p:nvSpPr>
          <p:cNvPr id="1046" name="TextBox 1045">
            <a:extLst>
              <a:ext uri="{FF2B5EF4-FFF2-40B4-BE49-F238E27FC236}">
                <a16:creationId xmlns:a16="http://schemas.microsoft.com/office/drawing/2014/main" id="{F5DFB04E-737A-E523-B08B-5684FB21F00E}"/>
              </a:ext>
            </a:extLst>
          </p:cNvPr>
          <p:cNvSpPr txBox="1"/>
          <p:nvPr/>
        </p:nvSpPr>
        <p:spPr>
          <a:xfrm>
            <a:off x="548026" y="3551210"/>
            <a:ext cx="938526" cy="276999"/>
          </a:xfrm>
          <a:prstGeom prst="rect">
            <a:avLst/>
          </a:prstGeom>
          <a:noFill/>
        </p:spPr>
        <p:txBody>
          <a:bodyPr wrap="square">
            <a:spAutoFit/>
          </a:bodyPr>
          <a:lstStyle/>
          <a:p>
            <a:pPr algn="ctr"/>
            <a:r>
              <a:rPr lang="en-US" sz="1200" i="1" dirty="0" err="1"/>
              <a:t>ScaleData</a:t>
            </a:r>
            <a:r>
              <a:rPr lang="en-US" sz="1200" i="1" dirty="0"/>
              <a:t>()</a:t>
            </a:r>
          </a:p>
        </p:txBody>
      </p:sp>
      <p:sp>
        <p:nvSpPr>
          <p:cNvPr id="1047" name="TextBox 1046">
            <a:extLst>
              <a:ext uri="{FF2B5EF4-FFF2-40B4-BE49-F238E27FC236}">
                <a16:creationId xmlns:a16="http://schemas.microsoft.com/office/drawing/2014/main" id="{F7C6D9F9-0775-1AA8-D583-90663A7D5652}"/>
              </a:ext>
            </a:extLst>
          </p:cNvPr>
          <p:cNvSpPr txBox="1"/>
          <p:nvPr/>
        </p:nvSpPr>
        <p:spPr>
          <a:xfrm>
            <a:off x="132240" y="4654161"/>
            <a:ext cx="1770098" cy="276999"/>
          </a:xfrm>
          <a:prstGeom prst="rect">
            <a:avLst/>
          </a:prstGeom>
          <a:noFill/>
        </p:spPr>
        <p:txBody>
          <a:bodyPr wrap="square">
            <a:spAutoFit/>
          </a:bodyPr>
          <a:lstStyle/>
          <a:p>
            <a:pPr algn="ctr"/>
            <a:r>
              <a:rPr lang="en-US" sz="1200" i="1" dirty="0" err="1"/>
              <a:t>RunPCA</a:t>
            </a:r>
            <a:r>
              <a:rPr lang="en-US" sz="1200" i="1" dirty="0"/>
              <a:t>(),   </a:t>
            </a:r>
            <a:r>
              <a:rPr lang="en-US" sz="1200" i="1" dirty="0" err="1"/>
              <a:t>ElbowPlot</a:t>
            </a:r>
            <a:r>
              <a:rPr lang="en-US" sz="1200" i="1" dirty="0"/>
              <a:t>() </a:t>
            </a:r>
          </a:p>
        </p:txBody>
      </p:sp>
      <p:sp>
        <p:nvSpPr>
          <p:cNvPr id="1048" name="TextBox 1047">
            <a:extLst>
              <a:ext uri="{FF2B5EF4-FFF2-40B4-BE49-F238E27FC236}">
                <a16:creationId xmlns:a16="http://schemas.microsoft.com/office/drawing/2014/main" id="{59E11481-CDD8-051A-BD72-4F73D5F4D0B7}"/>
              </a:ext>
            </a:extLst>
          </p:cNvPr>
          <p:cNvSpPr txBox="1"/>
          <p:nvPr/>
        </p:nvSpPr>
        <p:spPr>
          <a:xfrm>
            <a:off x="121397" y="6514655"/>
            <a:ext cx="1791785" cy="276999"/>
          </a:xfrm>
          <a:prstGeom prst="rect">
            <a:avLst/>
          </a:prstGeom>
          <a:noFill/>
        </p:spPr>
        <p:txBody>
          <a:bodyPr wrap="square">
            <a:spAutoFit/>
          </a:bodyPr>
          <a:lstStyle/>
          <a:p>
            <a:pPr algn="ctr"/>
            <a:r>
              <a:rPr lang="en-US" sz="1200" i="1" dirty="0" err="1"/>
              <a:t>RunUMAP</a:t>
            </a:r>
            <a:r>
              <a:rPr lang="en-US" sz="1200" i="1" dirty="0"/>
              <a:t>(), </a:t>
            </a:r>
            <a:r>
              <a:rPr lang="en-US" sz="1200" i="1" dirty="0" err="1"/>
              <a:t>DimPlot</a:t>
            </a:r>
            <a:r>
              <a:rPr lang="en-US" sz="1200" i="1" dirty="0"/>
              <a:t>()</a:t>
            </a:r>
          </a:p>
        </p:txBody>
      </p:sp>
      <p:grpSp>
        <p:nvGrpSpPr>
          <p:cNvPr id="1049" name="Group 1048">
            <a:extLst>
              <a:ext uri="{FF2B5EF4-FFF2-40B4-BE49-F238E27FC236}">
                <a16:creationId xmlns:a16="http://schemas.microsoft.com/office/drawing/2014/main" id="{233E2DB0-0E5D-079A-F87E-F7B502172225}"/>
              </a:ext>
            </a:extLst>
          </p:cNvPr>
          <p:cNvGrpSpPr/>
          <p:nvPr/>
        </p:nvGrpSpPr>
        <p:grpSpPr>
          <a:xfrm>
            <a:off x="311331" y="5752796"/>
            <a:ext cx="1411916" cy="830997"/>
            <a:chOff x="136544" y="5759803"/>
            <a:chExt cx="2172401" cy="830997"/>
          </a:xfrm>
        </p:grpSpPr>
        <p:sp>
          <p:nvSpPr>
            <p:cNvPr id="1050" name="Rectangle 1049">
              <a:extLst>
                <a:ext uri="{FF2B5EF4-FFF2-40B4-BE49-F238E27FC236}">
                  <a16:creationId xmlns:a16="http://schemas.microsoft.com/office/drawing/2014/main" id="{854CAC98-FCFD-2DF7-4CD4-405C0B1EB782}"/>
                </a:ext>
              </a:extLst>
            </p:cNvPr>
            <p:cNvSpPr/>
            <p:nvPr/>
          </p:nvSpPr>
          <p:spPr>
            <a:xfrm>
              <a:off x="138426" y="5810056"/>
              <a:ext cx="2170519" cy="730198"/>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51" name="TextBox 1050">
              <a:extLst>
                <a:ext uri="{FF2B5EF4-FFF2-40B4-BE49-F238E27FC236}">
                  <a16:creationId xmlns:a16="http://schemas.microsoft.com/office/drawing/2014/main" id="{BB4FA4FB-8F1D-D9B4-7D24-9CFA5DDFA9A0}"/>
                </a:ext>
              </a:extLst>
            </p:cNvPr>
            <p:cNvSpPr txBox="1"/>
            <p:nvPr/>
          </p:nvSpPr>
          <p:spPr>
            <a:xfrm>
              <a:off x="136544" y="5759803"/>
              <a:ext cx="2170519" cy="830997"/>
            </a:xfrm>
            <a:prstGeom prst="rect">
              <a:avLst/>
            </a:prstGeom>
            <a:noFill/>
          </p:spPr>
          <p:txBody>
            <a:bodyPr wrap="square" rtlCol="0">
              <a:spAutoFit/>
            </a:bodyPr>
            <a:lstStyle/>
            <a:p>
              <a:pPr algn="ctr"/>
              <a:r>
                <a:rPr lang="en-US" sz="1600" b="1" dirty="0"/>
                <a:t>Nonlinear Dimension Reduction</a:t>
              </a:r>
            </a:p>
          </p:txBody>
        </p:sp>
      </p:grpSp>
      <p:sp>
        <p:nvSpPr>
          <p:cNvPr id="1052" name="Arrow: Right 1051">
            <a:extLst>
              <a:ext uri="{FF2B5EF4-FFF2-40B4-BE49-F238E27FC236}">
                <a16:creationId xmlns:a16="http://schemas.microsoft.com/office/drawing/2014/main" id="{C96DA175-0384-1B6E-7EDE-2C7A5180BB3C}"/>
              </a:ext>
            </a:extLst>
          </p:cNvPr>
          <p:cNvSpPr/>
          <p:nvPr/>
        </p:nvSpPr>
        <p:spPr>
          <a:xfrm rot="5400000">
            <a:off x="949027" y="1629598"/>
            <a:ext cx="136524"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3" name="Arrow: Right 1052">
            <a:extLst>
              <a:ext uri="{FF2B5EF4-FFF2-40B4-BE49-F238E27FC236}">
                <a16:creationId xmlns:a16="http://schemas.microsoft.com/office/drawing/2014/main" id="{FFAE8AEF-3CC3-7CB4-3320-06B4EF2D69B9}"/>
              </a:ext>
            </a:extLst>
          </p:cNvPr>
          <p:cNvSpPr/>
          <p:nvPr/>
        </p:nvSpPr>
        <p:spPr>
          <a:xfrm rot="5400000">
            <a:off x="959855" y="2237326"/>
            <a:ext cx="114868"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4" name="Arrow: Right 1053">
            <a:extLst>
              <a:ext uri="{FF2B5EF4-FFF2-40B4-BE49-F238E27FC236}">
                <a16:creationId xmlns:a16="http://schemas.microsoft.com/office/drawing/2014/main" id="{95B67C7A-5104-7217-9F3F-D29D2296E8F4}"/>
              </a:ext>
            </a:extLst>
          </p:cNvPr>
          <p:cNvSpPr/>
          <p:nvPr/>
        </p:nvSpPr>
        <p:spPr>
          <a:xfrm rot="5400000">
            <a:off x="964387" y="3041195"/>
            <a:ext cx="105805"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5" name="Arrow: Right 1054">
            <a:extLst>
              <a:ext uri="{FF2B5EF4-FFF2-40B4-BE49-F238E27FC236}">
                <a16:creationId xmlns:a16="http://schemas.microsoft.com/office/drawing/2014/main" id="{406EF4A4-D3AC-D19E-B447-7CB4AE22237F}"/>
              </a:ext>
            </a:extLst>
          </p:cNvPr>
          <p:cNvSpPr/>
          <p:nvPr/>
        </p:nvSpPr>
        <p:spPr>
          <a:xfrm rot="5400000">
            <a:off x="957539" y="3673785"/>
            <a:ext cx="119500"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6" name="Arrow: Right 1055">
            <a:extLst>
              <a:ext uri="{FF2B5EF4-FFF2-40B4-BE49-F238E27FC236}">
                <a16:creationId xmlns:a16="http://schemas.microsoft.com/office/drawing/2014/main" id="{05CE9AC9-37E3-5F13-ED6A-28BAD94BFB0F}"/>
              </a:ext>
            </a:extLst>
          </p:cNvPr>
          <p:cNvSpPr/>
          <p:nvPr/>
        </p:nvSpPr>
        <p:spPr>
          <a:xfrm rot="5400000">
            <a:off x="940804" y="4805633"/>
            <a:ext cx="152971"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7" name="Arrow: Right 1056">
            <a:extLst>
              <a:ext uri="{FF2B5EF4-FFF2-40B4-BE49-F238E27FC236}">
                <a16:creationId xmlns:a16="http://schemas.microsoft.com/office/drawing/2014/main" id="{03E07A84-DC17-140E-283A-3C7E6D9F92EC}"/>
              </a:ext>
            </a:extLst>
          </p:cNvPr>
          <p:cNvSpPr/>
          <p:nvPr/>
        </p:nvSpPr>
        <p:spPr>
          <a:xfrm rot="5400000">
            <a:off x="940804" y="5501332"/>
            <a:ext cx="152971"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8" name="TextBox 1057">
            <a:extLst>
              <a:ext uri="{FF2B5EF4-FFF2-40B4-BE49-F238E27FC236}">
                <a16:creationId xmlns:a16="http://schemas.microsoft.com/office/drawing/2014/main" id="{424493A6-F58B-7777-52FC-B0E9BA9D0419}"/>
              </a:ext>
            </a:extLst>
          </p:cNvPr>
          <p:cNvSpPr txBox="1"/>
          <p:nvPr/>
        </p:nvSpPr>
        <p:spPr>
          <a:xfrm>
            <a:off x="-79991" y="5334143"/>
            <a:ext cx="2194560" cy="276999"/>
          </a:xfrm>
          <a:prstGeom prst="rect">
            <a:avLst/>
          </a:prstGeom>
          <a:noFill/>
        </p:spPr>
        <p:txBody>
          <a:bodyPr wrap="square">
            <a:spAutoFit/>
          </a:bodyPr>
          <a:lstStyle/>
          <a:p>
            <a:pPr algn="ctr"/>
            <a:r>
              <a:rPr lang="en-US" sz="1200" i="1" dirty="0"/>
              <a:t> </a:t>
            </a:r>
            <a:r>
              <a:rPr lang="en-US" sz="1200" i="1" dirty="0" err="1"/>
              <a:t>FindNeighbors</a:t>
            </a:r>
            <a:r>
              <a:rPr lang="en-US" sz="1200" i="1" dirty="0"/>
              <a:t>(),  </a:t>
            </a:r>
            <a:r>
              <a:rPr lang="en-US" sz="1200" i="1" dirty="0" err="1"/>
              <a:t>FindClusters</a:t>
            </a:r>
            <a:r>
              <a:rPr lang="en-US" sz="1200" i="1" dirty="0"/>
              <a:t>()</a:t>
            </a:r>
          </a:p>
        </p:txBody>
      </p:sp>
      <p:sp>
        <p:nvSpPr>
          <p:cNvPr id="1311" name="Rectangle 1310">
            <a:extLst>
              <a:ext uri="{FF2B5EF4-FFF2-40B4-BE49-F238E27FC236}">
                <a16:creationId xmlns:a16="http://schemas.microsoft.com/office/drawing/2014/main" id="{105B82B3-0B0D-0FC1-9CF3-F0BA7A5CD2FE}"/>
              </a:ext>
            </a:extLst>
          </p:cNvPr>
          <p:cNvSpPr/>
          <p:nvPr/>
        </p:nvSpPr>
        <p:spPr>
          <a:xfrm>
            <a:off x="0" y="3181337"/>
            <a:ext cx="2169649" cy="3676663"/>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DF381EA7-5230-745C-1314-B0B12BE2BED0}"/>
              </a:ext>
            </a:extLst>
          </p:cNvPr>
          <p:cNvSpPr/>
          <p:nvPr/>
        </p:nvSpPr>
        <p:spPr>
          <a:xfrm>
            <a:off x="0" y="658033"/>
            <a:ext cx="2169649" cy="1825150"/>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1091768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8E6B8-8A1F-CBA5-E3BB-A814E8D6E4F7}"/>
              </a:ext>
            </a:extLst>
          </p:cNvPr>
          <p:cNvSpPr>
            <a:spLocks noGrp="1"/>
          </p:cNvSpPr>
          <p:nvPr>
            <p:ph type="title"/>
          </p:nvPr>
        </p:nvSpPr>
        <p:spPr/>
        <p:txBody>
          <a:bodyPr/>
          <a:lstStyle/>
          <a:p>
            <a:r>
              <a:rPr lang="en-US" dirty="0"/>
              <a:t>Count Matrix Importation</a:t>
            </a:r>
          </a:p>
        </p:txBody>
      </p:sp>
      <p:pic>
        <p:nvPicPr>
          <p:cNvPr id="10" name="Picture 9">
            <a:extLst>
              <a:ext uri="{FF2B5EF4-FFF2-40B4-BE49-F238E27FC236}">
                <a16:creationId xmlns:a16="http://schemas.microsoft.com/office/drawing/2014/main" id="{455F2C3F-72FC-70DC-DA75-B07B250D9894}"/>
              </a:ext>
            </a:extLst>
          </p:cNvPr>
          <p:cNvPicPr>
            <a:picLocks noChangeAspect="1"/>
          </p:cNvPicPr>
          <p:nvPr/>
        </p:nvPicPr>
        <p:blipFill rotWithShape="1">
          <a:blip r:embed="rId3"/>
          <a:srcRect l="-1151"/>
          <a:stretch/>
        </p:blipFill>
        <p:spPr>
          <a:xfrm>
            <a:off x="2201425" y="925294"/>
            <a:ext cx="6186302" cy="828791"/>
          </a:xfrm>
          <a:prstGeom prst="rect">
            <a:avLst/>
          </a:prstGeom>
        </p:spPr>
      </p:pic>
      <p:sp>
        <p:nvSpPr>
          <p:cNvPr id="22" name="Rectangle 21">
            <a:extLst>
              <a:ext uri="{FF2B5EF4-FFF2-40B4-BE49-F238E27FC236}">
                <a16:creationId xmlns:a16="http://schemas.microsoft.com/office/drawing/2014/main" id="{1F93DA63-1F23-A6D9-598E-57C926F19B67}"/>
              </a:ext>
            </a:extLst>
          </p:cNvPr>
          <p:cNvSpPr/>
          <p:nvPr/>
        </p:nvSpPr>
        <p:spPr>
          <a:xfrm>
            <a:off x="9748341" y="6430178"/>
            <a:ext cx="1887101" cy="38747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4370BBB5-B155-D388-75A8-A7340331C805}"/>
              </a:ext>
            </a:extLst>
          </p:cNvPr>
          <p:cNvPicPr>
            <a:picLocks noChangeAspect="1"/>
          </p:cNvPicPr>
          <p:nvPr/>
        </p:nvPicPr>
        <p:blipFill rotWithShape="1">
          <a:blip r:embed="rId4"/>
          <a:srcRect l="381" r="4620"/>
          <a:stretch/>
        </p:blipFill>
        <p:spPr>
          <a:xfrm>
            <a:off x="8495076" y="4994975"/>
            <a:ext cx="3629025" cy="1781424"/>
          </a:xfrm>
          <a:prstGeom prst="rect">
            <a:avLst/>
          </a:prstGeom>
          <a:ln>
            <a:solidFill>
              <a:schemeClr val="bg1">
                <a:lumMod val="85000"/>
              </a:schemeClr>
            </a:solidFill>
          </a:ln>
        </p:spPr>
      </p:pic>
      <p:sp>
        <p:nvSpPr>
          <p:cNvPr id="32" name="TextBox 31">
            <a:extLst>
              <a:ext uri="{FF2B5EF4-FFF2-40B4-BE49-F238E27FC236}">
                <a16:creationId xmlns:a16="http://schemas.microsoft.com/office/drawing/2014/main" id="{D89AA0E2-2AC1-27E5-929A-624F726B796B}"/>
              </a:ext>
            </a:extLst>
          </p:cNvPr>
          <p:cNvSpPr txBox="1"/>
          <p:nvPr/>
        </p:nvSpPr>
        <p:spPr>
          <a:xfrm>
            <a:off x="2250608" y="1724231"/>
            <a:ext cx="8709473" cy="830997"/>
          </a:xfrm>
          <a:prstGeom prst="rect">
            <a:avLst/>
          </a:prstGeom>
          <a:noFill/>
        </p:spPr>
        <p:txBody>
          <a:bodyPr wrap="square">
            <a:spAutoFit/>
          </a:bodyPr>
          <a:lstStyle/>
          <a:p>
            <a:pPr marL="342900" indent="-342900">
              <a:buAutoNum type="arabicPeriod"/>
            </a:pPr>
            <a:r>
              <a:rPr lang="en-US" sz="1600" b="1" dirty="0">
                <a:solidFill>
                  <a:srgbClr val="2C3E50"/>
                </a:solidFill>
                <a:latin typeface="Lato" panose="020F0502020204030203" pitchFamily="34" charset="0"/>
              </a:rPr>
              <a:t>C</a:t>
            </a:r>
            <a:r>
              <a:rPr lang="en-US" sz="1600" b="1" i="0" dirty="0">
                <a:solidFill>
                  <a:srgbClr val="2C3E50"/>
                </a:solidFill>
                <a:effectLst/>
                <a:latin typeface="Lato" panose="020F0502020204030203" pitchFamily="34" charset="0"/>
              </a:rPr>
              <a:t>enters</a:t>
            </a:r>
            <a:r>
              <a:rPr lang="en-US" sz="1600" b="0" i="0" dirty="0">
                <a:solidFill>
                  <a:srgbClr val="2C3E50"/>
                </a:solidFill>
                <a:effectLst/>
                <a:latin typeface="Lato" panose="020F0502020204030203" pitchFamily="34" charset="0"/>
              </a:rPr>
              <a:t> gene expression by </a:t>
            </a:r>
            <a:r>
              <a:rPr lang="en-US" sz="1600" b="0" i="1" u="sng" dirty="0">
                <a:solidFill>
                  <a:srgbClr val="2C3E50"/>
                </a:solidFill>
                <a:effectLst/>
                <a:latin typeface="Lato" panose="020F0502020204030203" pitchFamily="34" charset="0"/>
              </a:rPr>
              <a:t>subtracting the average</a:t>
            </a:r>
            <a:r>
              <a:rPr lang="en-US" sz="1600" b="0" i="1" dirty="0">
                <a:solidFill>
                  <a:srgbClr val="2C3E50"/>
                </a:solidFill>
                <a:effectLst/>
                <a:latin typeface="Lato" panose="020F0502020204030203" pitchFamily="34" charset="0"/>
              </a:rPr>
              <a:t> </a:t>
            </a:r>
            <a:r>
              <a:rPr lang="en-US" sz="1600" b="0" i="0" dirty="0">
                <a:solidFill>
                  <a:srgbClr val="2C3E50"/>
                </a:solidFill>
                <a:effectLst/>
                <a:latin typeface="Lato" panose="020F0502020204030203" pitchFamily="34" charset="0"/>
              </a:rPr>
              <a:t>expression for that gene. </a:t>
            </a:r>
          </a:p>
          <a:p>
            <a:pPr marL="342900" indent="-342900">
              <a:buAutoNum type="arabicPeriod"/>
            </a:pPr>
            <a:r>
              <a:rPr lang="en-US" sz="1600" b="1" dirty="0">
                <a:solidFill>
                  <a:srgbClr val="2C3E50"/>
                </a:solidFill>
                <a:latin typeface="Lato" panose="020F0502020204030203" pitchFamily="34" charset="0"/>
              </a:rPr>
              <a:t>S</a:t>
            </a:r>
            <a:r>
              <a:rPr lang="en-US" sz="1600" b="1" i="0" dirty="0">
                <a:solidFill>
                  <a:srgbClr val="2C3E50"/>
                </a:solidFill>
                <a:effectLst/>
                <a:latin typeface="Lato" panose="020F0502020204030203" pitchFamily="34" charset="0"/>
              </a:rPr>
              <a:t>cale</a:t>
            </a:r>
            <a:r>
              <a:rPr lang="en-US" sz="1600" b="1" dirty="0">
                <a:solidFill>
                  <a:srgbClr val="2C3E50"/>
                </a:solidFill>
                <a:latin typeface="Lato" panose="020F0502020204030203" pitchFamily="34" charset="0"/>
              </a:rPr>
              <a:t>s </a:t>
            </a:r>
            <a:r>
              <a:rPr lang="en-US" sz="1600" b="1" i="0" dirty="0">
                <a:solidFill>
                  <a:srgbClr val="2C3E50"/>
                </a:solidFill>
                <a:effectLst/>
                <a:latin typeface="Lato" panose="020F0502020204030203" pitchFamily="34" charset="0"/>
              </a:rPr>
              <a:t>expression</a:t>
            </a:r>
            <a:r>
              <a:rPr lang="en-US" sz="1600" b="0" i="0" dirty="0">
                <a:solidFill>
                  <a:srgbClr val="2C3E50"/>
                </a:solidFill>
                <a:effectLst/>
                <a:latin typeface="Lato" panose="020F0502020204030203" pitchFamily="34" charset="0"/>
              </a:rPr>
              <a:t> for each gene by </a:t>
            </a:r>
            <a:r>
              <a:rPr lang="en-US" sz="1600" b="0" i="1" u="sng" dirty="0">
                <a:solidFill>
                  <a:srgbClr val="2C3E50"/>
                </a:solidFill>
                <a:effectLst/>
                <a:latin typeface="Lato" panose="020F0502020204030203" pitchFamily="34" charset="0"/>
              </a:rPr>
              <a:t>dividing the centered gene expression </a:t>
            </a:r>
            <a:r>
              <a:rPr lang="en-US" sz="1600" b="0" i="0" dirty="0">
                <a:solidFill>
                  <a:srgbClr val="2C3E50"/>
                </a:solidFill>
                <a:effectLst/>
                <a:latin typeface="Lato" panose="020F0502020204030203" pitchFamily="34" charset="0"/>
              </a:rPr>
              <a:t>by their </a:t>
            </a:r>
            <a:r>
              <a:rPr lang="en-US" sz="1600" b="0" i="1" u="sng" dirty="0">
                <a:solidFill>
                  <a:srgbClr val="2C3E50"/>
                </a:solidFill>
                <a:effectLst/>
                <a:latin typeface="Lato" panose="020F0502020204030203" pitchFamily="34" charset="0"/>
              </a:rPr>
              <a:t>standard deviations</a:t>
            </a:r>
            <a:r>
              <a:rPr lang="en-US" sz="1600" b="0" i="0" dirty="0">
                <a:solidFill>
                  <a:srgbClr val="2C3E50"/>
                </a:solidFill>
                <a:effectLst/>
                <a:latin typeface="Lato" panose="020F0502020204030203" pitchFamily="34" charset="0"/>
              </a:rPr>
              <a:t>.</a:t>
            </a:r>
            <a:endParaRPr lang="en-US" sz="1600" dirty="0"/>
          </a:p>
        </p:txBody>
      </p:sp>
      <p:sp>
        <p:nvSpPr>
          <p:cNvPr id="1033" name="TextBox 1032">
            <a:extLst>
              <a:ext uri="{FF2B5EF4-FFF2-40B4-BE49-F238E27FC236}">
                <a16:creationId xmlns:a16="http://schemas.microsoft.com/office/drawing/2014/main" id="{2BC0E9DB-1969-D1EC-AB60-0236744EB67E}"/>
              </a:ext>
            </a:extLst>
          </p:cNvPr>
          <p:cNvSpPr txBox="1"/>
          <p:nvPr/>
        </p:nvSpPr>
        <p:spPr>
          <a:xfrm>
            <a:off x="2194985" y="594558"/>
            <a:ext cx="6812762" cy="369332"/>
          </a:xfrm>
          <a:prstGeom prst="rect">
            <a:avLst/>
          </a:prstGeom>
          <a:noFill/>
        </p:spPr>
        <p:txBody>
          <a:bodyPr wrap="none" rtlCol="0">
            <a:spAutoFit/>
          </a:bodyPr>
          <a:lstStyle/>
          <a:p>
            <a:r>
              <a:rPr lang="en-US" dirty="0"/>
              <a:t>Gene expression is scaled (row wise z-scored) to compare across genes</a:t>
            </a:r>
          </a:p>
        </p:txBody>
      </p:sp>
      <p:sp>
        <p:nvSpPr>
          <p:cNvPr id="33" name="TextBox 32">
            <a:extLst>
              <a:ext uri="{FF2B5EF4-FFF2-40B4-BE49-F238E27FC236}">
                <a16:creationId xmlns:a16="http://schemas.microsoft.com/office/drawing/2014/main" id="{3355AABB-4215-772A-1DB7-55FB766820C1}"/>
              </a:ext>
            </a:extLst>
          </p:cNvPr>
          <p:cNvSpPr txBox="1"/>
          <p:nvPr/>
        </p:nvSpPr>
        <p:spPr>
          <a:xfrm>
            <a:off x="8823518" y="3075805"/>
            <a:ext cx="2811924" cy="369332"/>
          </a:xfrm>
          <a:prstGeom prst="rect">
            <a:avLst/>
          </a:prstGeom>
          <a:noFill/>
        </p:spPr>
        <p:txBody>
          <a:bodyPr wrap="none" rtlCol="0">
            <a:spAutoFit/>
          </a:bodyPr>
          <a:lstStyle/>
          <a:p>
            <a:r>
              <a:rPr lang="en-US" dirty="0"/>
              <a:t>Z-score = (x-mean(x))/std(x)</a:t>
            </a:r>
          </a:p>
        </p:txBody>
      </p:sp>
      <p:sp>
        <p:nvSpPr>
          <p:cNvPr id="1386" name="Arrow: Right 1385">
            <a:extLst>
              <a:ext uri="{FF2B5EF4-FFF2-40B4-BE49-F238E27FC236}">
                <a16:creationId xmlns:a16="http://schemas.microsoft.com/office/drawing/2014/main" id="{AF1C1C1D-FA5E-BCCD-478A-D3CB59BA4791}"/>
              </a:ext>
            </a:extLst>
          </p:cNvPr>
          <p:cNvSpPr/>
          <p:nvPr/>
        </p:nvSpPr>
        <p:spPr>
          <a:xfrm rot="5400000">
            <a:off x="5184653" y="4513346"/>
            <a:ext cx="399765"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87" name="TextBox 1386">
            <a:extLst>
              <a:ext uri="{FF2B5EF4-FFF2-40B4-BE49-F238E27FC236}">
                <a16:creationId xmlns:a16="http://schemas.microsoft.com/office/drawing/2014/main" id="{293A4A1E-D84A-85AE-AB4B-37E7540C6632}"/>
              </a:ext>
            </a:extLst>
          </p:cNvPr>
          <p:cNvSpPr txBox="1"/>
          <p:nvPr/>
        </p:nvSpPr>
        <p:spPr>
          <a:xfrm>
            <a:off x="9330867" y="3366402"/>
            <a:ext cx="1937838" cy="369332"/>
          </a:xfrm>
          <a:prstGeom prst="rect">
            <a:avLst/>
          </a:prstGeom>
          <a:noFill/>
        </p:spPr>
        <p:txBody>
          <a:bodyPr wrap="none" rtlCol="0">
            <a:spAutoFit/>
          </a:bodyPr>
          <a:lstStyle/>
          <a:p>
            <a:r>
              <a:rPr lang="en-US" dirty="0"/>
              <a:t># of SD from mean</a:t>
            </a:r>
          </a:p>
        </p:txBody>
      </p:sp>
      <p:sp>
        <p:nvSpPr>
          <p:cNvPr id="1672" name="Rectangle 1671">
            <a:extLst>
              <a:ext uri="{FF2B5EF4-FFF2-40B4-BE49-F238E27FC236}">
                <a16:creationId xmlns:a16="http://schemas.microsoft.com/office/drawing/2014/main" id="{639452C2-81BF-B2DE-FC07-23067F0AE389}"/>
              </a:ext>
            </a:extLst>
          </p:cNvPr>
          <p:cNvSpPr/>
          <p:nvPr/>
        </p:nvSpPr>
        <p:spPr>
          <a:xfrm>
            <a:off x="8495076" y="6532443"/>
            <a:ext cx="3629025" cy="250161"/>
          </a:xfrm>
          <a:prstGeom prst="rect">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4" name="Arrow: Right 1363">
            <a:extLst>
              <a:ext uri="{FF2B5EF4-FFF2-40B4-BE49-F238E27FC236}">
                <a16:creationId xmlns:a16="http://schemas.microsoft.com/office/drawing/2014/main" id="{3AC0F6CE-F909-0A28-7711-97056237B67D}"/>
              </a:ext>
            </a:extLst>
          </p:cNvPr>
          <p:cNvSpPr/>
          <p:nvPr/>
        </p:nvSpPr>
        <p:spPr>
          <a:xfrm rot="5400000">
            <a:off x="954582" y="999393"/>
            <a:ext cx="125415"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65" name="Group 1364">
            <a:extLst>
              <a:ext uri="{FF2B5EF4-FFF2-40B4-BE49-F238E27FC236}">
                <a16:creationId xmlns:a16="http://schemas.microsoft.com/office/drawing/2014/main" id="{9BD0442E-B0C7-AF57-D230-0A707B7374E9}"/>
              </a:ext>
            </a:extLst>
          </p:cNvPr>
          <p:cNvGrpSpPr/>
          <p:nvPr/>
        </p:nvGrpSpPr>
        <p:grpSpPr>
          <a:xfrm>
            <a:off x="259881" y="615983"/>
            <a:ext cx="1514816" cy="338554"/>
            <a:chOff x="-69645" y="698949"/>
            <a:chExt cx="2178751" cy="338554"/>
          </a:xfrm>
        </p:grpSpPr>
        <p:sp>
          <p:nvSpPr>
            <p:cNvPr id="1366" name="Rectangle 1365">
              <a:extLst>
                <a:ext uri="{FF2B5EF4-FFF2-40B4-BE49-F238E27FC236}">
                  <a16:creationId xmlns:a16="http://schemas.microsoft.com/office/drawing/2014/main" id="{52145859-C182-45FF-9C56-8EC9109C339E}"/>
                </a:ext>
              </a:extLst>
            </p:cNvPr>
            <p:cNvSpPr/>
            <p:nvPr/>
          </p:nvSpPr>
          <p:spPr>
            <a:xfrm>
              <a:off x="113942" y="750352"/>
              <a:ext cx="1834757" cy="256032"/>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endParaRPr>
            </a:p>
          </p:txBody>
        </p:sp>
        <p:sp>
          <p:nvSpPr>
            <p:cNvPr id="1367" name="TextBox 1366">
              <a:extLst>
                <a:ext uri="{FF2B5EF4-FFF2-40B4-BE49-F238E27FC236}">
                  <a16:creationId xmlns:a16="http://schemas.microsoft.com/office/drawing/2014/main" id="{9FA13F2F-06AB-D843-E33C-707EDA5BFC6A}"/>
                </a:ext>
              </a:extLst>
            </p:cNvPr>
            <p:cNvSpPr txBox="1"/>
            <p:nvPr/>
          </p:nvSpPr>
          <p:spPr>
            <a:xfrm>
              <a:off x="-69645" y="698949"/>
              <a:ext cx="2178751" cy="338554"/>
            </a:xfrm>
            <a:prstGeom prst="rect">
              <a:avLst/>
            </a:prstGeom>
            <a:noFill/>
          </p:spPr>
          <p:txBody>
            <a:bodyPr wrap="square" rtlCol="0">
              <a:spAutoFit/>
            </a:bodyPr>
            <a:lstStyle/>
            <a:p>
              <a:pPr algn="ctr"/>
              <a:r>
                <a:rPr lang="en-US" sz="1600" b="1" dirty="0"/>
                <a:t>Importation</a:t>
              </a:r>
            </a:p>
          </p:txBody>
        </p:sp>
      </p:grpSp>
      <p:grpSp>
        <p:nvGrpSpPr>
          <p:cNvPr id="1368" name="Group 1367">
            <a:extLst>
              <a:ext uri="{FF2B5EF4-FFF2-40B4-BE49-F238E27FC236}">
                <a16:creationId xmlns:a16="http://schemas.microsoft.com/office/drawing/2014/main" id="{244E61F3-4F5F-0468-B91C-BFD12D2C9B11}"/>
              </a:ext>
            </a:extLst>
          </p:cNvPr>
          <p:cNvGrpSpPr/>
          <p:nvPr/>
        </p:nvGrpSpPr>
        <p:grpSpPr>
          <a:xfrm>
            <a:off x="129591" y="2495739"/>
            <a:ext cx="1775396" cy="338554"/>
            <a:chOff x="-11289" y="2786494"/>
            <a:chExt cx="2170520" cy="338554"/>
          </a:xfrm>
        </p:grpSpPr>
        <p:sp>
          <p:nvSpPr>
            <p:cNvPr id="1369" name="Rectangle 1368">
              <a:extLst>
                <a:ext uri="{FF2B5EF4-FFF2-40B4-BE49-F238E27FC236}">
                  <a16:creationId xmlns:a16="http://schemas.microsoft.com/office/drawing/2014/main" id="{DEBBC858-49DA-F9EA-00F2-0CC7F2AA82D3}"/>
                </a:ext>
              </a:extLst>
            </p:cNvPr>
            <p:cNvSpPr/>
            <p:nvPr/>
          </p:nvSpPr>
          <p:spPr>
            <a:xfrm>
              <a:off x="176908" y="2814116"/>
              <a:ext cx="1835101" cy="256032"/>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70" name="TextBox 1369">
              <a:extLst>
                <a:ext uri="{FF2B5EF4-FFF2-40B4-BE49-F238E27FC236}">
                  <a16:creationId xmlns:a16="http://schemas.microsoft.com/office/drawing/2014/main" id="{364C0C8C-C879-9040-BBF5-F56525E8D36D}"/>
                </a:ext>
              </a:extLst>
            </p:cNvPr>
            <p:cNvSpPr txBox="1"/>
            <p:nvPr/>
          </p:nvSpPr>
          <p:spPr>
            <a:xfrm>
              <a:off x="-11289" y="2786494"/>
              <a:ext cx="2170520" cy="338554"/>
            </a:xfrm>
            <a:prstGeom prst="rect">
              <a:avLst/>
            </a:prstGeom>
            <a:noFill/>
          </p:spPr>
          <p:txBody>
            <a:bodyPr wrap="square" rtlCol="0">
              <a:spAutoFit/>
            </a:bodyPr>
            <a:lstStyle/>
            <a:p>
              <a:pPr algn="ctr"/>
              <a:r>
                <a:rPr lang="en-US" sz="1600" b="1" dirty="0"/>
                <a:t>Normalization</a:t>
              </a:r>
            </a:p>
          </p:txBody>
        </p:sp>
      </p:grpSp>
      <p:grpSp>
        <p:nvGrpSpPr>
          <p:cNvPr id="1371" name="Group 1370">
            <a:extLst>
              <a:ext uri="{FF2B5EF4-FFF2-40B4-BE49-F238E27FC236}">
                <a16:creationId xmlns:a16="http://schemas.microsoft.com/office/drawing/2014/main" id="{57156304-C56E-D2A5-F38A-66B6825A4C2C}"/>
              </a:ext>
            </a:extLst>
          </p:cNvPr>
          <p:cNvGrpSpPr/>
          <p:nvPr/>
        </p:nvGrpSpPr>
        <p:grpSpPr>
          <a:xfrm>
            <a:off x="126166" y="3893924"/>
            <a:ext cx="1782247" cy="830997"/>
            <a:chOff x="27906" y="5317845"/>
            <a:chExt cx="2185416" cy="830997"/>
          </a:xfrm>
        </p:grpSpPr>
        <p:sp>
          <p:nvSpPr>
            <p:cNvPr id="1372" name="Rectangle 1371">
              <a:extLst>
                <a:ext uri="{FF2B5EF4-FFF2-40B4-BE49-F238E27FC236}">
                  <a16:creationId xmlns:a16="http://schemas.microsoft.com/office/drawing/2014/main" id="{1A18FAD4-5848-9BEF-E1A2-2E16E6009058}"/>
                </a:ext>
              </a:extLst>
            </p:cNvPr>
            <p:cNvSpPr/>
            <p:nvPr/>
          </p:nvSpPr>
          <p:spPr>
            <a:xfrm>
              <a:off x="292267" y="5372080"/>
              <a:ext cx="1658952" cy="729608"/>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73" name="TextBox 1372">
              <a:extLst>
                <a:ext uri="{FF2B5EF4-FFF2-40B4-BE49-F238E27FC236}">
                  <a16:creationId xmlns:a16="http://schemas.microsoft.com/office/drawing/2014/main" id="{32FE405E-E645-BAC1-3F64-7177B0078243}"/>
                </a:ext>
              </a:extLst>
            </p:cNvPr>
            <p:cNvSpPr txBox="1"/>
            <p:nvPr/>
          </p:nvSpPr>
          <p:spPr>
            <a:xfrm>
              <a:off x="27906" y="5317845"/>
              <a:ext cx="2185416" cy="830997"/>
            </a:xfrm>
            <a:prstGeom prst="rect">
              <a:avLst/>
            </a:prstGeom>
            <a:noFill/>
          </p:spPr>
          <p:txBody>
            <a:bodyPr wrap="square" rtlCol="0">
              <a:spAutoFit/>
            </a:bodyPr>
            <a:lstStyle/>
            <a:p>
              <a:pPr algn="ctr"/>
              <a:r>
                <a:rPr lang="en-US" sz="1600" b="1" dirty="0"/>
                <a:t>Linear Dimensional </a:t>
              </a:r>
            </a:p>
            <a:p>
              <a:pPr algn="ctr"/>
              <a:r>
                <a:rPr lang="en-US" sz="1600" b="1" dirty="0"/>
                <a:t>Reduction </a:t>
              </a:r>
            </a:p>
          </p:txBody>
        </p:sp>
      </p:grpSp>
      <p:grpSp>
        <p:nvGrpSpPr>
          <p:cNvPr id="1374" name="Group 1373">
            <a:extLst>
              <a:ext uri="{FF2B5EF4-FFF2-40B4-BE49-F238E27FC236}">
                <a16:creationId xmlns:a16="http://schemas.microsoft.com/office/drawing/2014/main" id="{13EE33EA-D2BC-606A-EDE3-48B96A112BDD}"/>
              </a:ext>
            </a:extLst>
          </p:cNvPr>
          <p:cNvGrpSpPr/>
          <p:nvPr/>
        </p:nvGrpSpPr>
        <p:grpSpPr>
          <a:xfrm>
            <a:off x="297313" y="5068440"/>
            <a:ext cx="1439952" cy="338554"/>
            <a:chOff x="154851" y="5720670"/>
            <a:chExt cx="2215538" cy="338554"/>
          </a:xfrm>
        </p:grpSpPr>
        <p:sp>
          <p:nvSpPr>
            <p:cNvPr id="1375" name="Rectangle 1374">
              <a:extLst>
                <a:ext uri="{FF2B5EF4-FFF2-40B4-BE49-F238E27FC236}">
                  <a16:creationId xmlns:a16="http://schemas.microsoft.com/office/drawing/2014/main" id="{506A4FAF-4B24-8841-F8CA-3554E4A6E2D1}"/>
                </a:ext>
              </a:extLst>
            </p:cNvPr>
            <p:cNvSpPr/>
            <p:nvPr/>
          </p:nvSpPr>
          <p:spPr>
            <a:xfrm>
              <a:off x="199869" y="5754457"/>
              <a:ext cx="2170520" cy="282928"/>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76" name="TextBox 1375">
              <a:extLst>
                <a:ext uri="{FF2B5EF4-FFF2-40B4-BE49-F238E27FC236}">
                  <a16:creationId xmlns:a16="http://schemas.microsoft.com/office/drawing/2014/main" id="{91921D07-DF43-215F-B7A3-F54C57834D68}"/>
                </a:ext>
              </a:extLst>
            </p:cNvPr>
            <p:cNvSpPr txBox="1"/>
            <p:nvPr/>
          </p:nvSpPr>
          <p:spPr>
            <a:xfrm>
              <a:off x="154851" y="5720670"/>
              <a:ext cx="2170520" cy="338554"/>
            </a:xfrm>
            <a:prstGeom prst="rect">
              <a:avLst/>
            </a:prstGeom>
            <a:noFill/>
          </p:spPr>
          <p:txBody>
            <a:bodyPr wrap="square" rtlCol="0">
              <a:spAutoFit/>
            </a:bodyPr>
            <a:lstStyle/>
            <a:p>
              <a:pPr algn="ctr"/>
              <a:r>
                <a:rPr lang="en-US" sz="1600" b="1" dirty="0"/>
                <a:t>Clustering</a:t>
              </a:r>
            </a:p>
          </p:txBody>
        </p:sp>
      </p:grpSp>
      <p:grpSp>
        <p:nvGrpSpPr>
          <p:cNvPr id="1377" name="Group 1376">
            <a:extLst>
              <a:ext uri="{FF2B5EF4-FFF2-40B4-BE49-F238E27FC236}">
                <a16:creationId xmlns:a16="http://schemas.microsoft.com/office/drawing/2014/main" id="{1EBF1FF2-8F68-F54C-A759-AC79E7B11C2C}"/>
              </a:ext>
            </a:extLst>
          </p:cNvPr>
          <p:cNvGrpSpPr/>
          <p:nvPr/>
        </p:nvGrpSpPr>
        <p:grpSpPr>
          <a:xfrm>
            <a:off x="497860" y="1868568"/>
            <a:ext cx="1038858" cy="338554"/>
            <a:chOff x="59136" y="2068190"/>
            <a:chExt cx="2233557" cy="338554"/>
          </a:xfrm>
        </p:grpSpPr>
        <p:sp>
          <p:nvSpPr>
            <p:cNvPr id="1378" name="Rectangle 1377">
              <a:extLst>
                <a:ext uri="{FF2B5EF4-FFF2-40B4-BE49-F238E27FC236}">
                  <a16:creationId xmlns:a16="http://schemas.microsoft.com/office/drawing/2014/main" id="{1F189752-6BE2-2AE9-9D8B-A1A3BCC337A5}"/>
                </a:ext>
              </a:extLst>
            </p:cNvPr>
            <p:cNvSpPr/>
            <p:nvPr/>
          </p:nvSpPr>
          <p:spPr>
            <a:xfrm>
              <a:off x="113938" y="2120893"/>
              <a:ext cx="2178755" cy="256032"/>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dirty="0">
                <a:solidFill>
                  <a:schemeClr val="tx1"/>
                </a:solidFill>
              </a:endParaRPr>
            </a:p>
          </p:txBody>
        </p:sp>
        <p:sp>
          <p:nvSpPr>
            <p:cNvPr id="1379" name="TextBox 1378">
              <a:extLst>
                <a:ext uri="{FF2B5EF4-FFF2-40B4-BE49-F238E27FC236}">
                  <a16:creationId xmlns:a16="http://schemas.microsoft.com/office/drawing/2014/main" id="{33829BD9-7F42-416F-7DD7-341E6A1837C7}"/>
                </a:ext>
              </a:extLst>
            </p:cNvPr>
            <p:cNvSpPr txBox="1"/>
            <p:nvPr/>
          </p:nvSpPr>
          <p:spPr>
            <a:xfrm>
              <a:off x="59136" y="2068190"/>
              <a:ext cx="2204989" cy="338554"/>
            </a:xfrm>
            <a:prstGeom prst="rect">
              <a:avLst/>
            </a:prstGeom>
            <a:noFill/>
          </p:spPr>
          <p:txBody>
            <a:bodyPr wrap="square" rtlCol="0">
              <a:spAutoFit/>
            </a:bodyPr>
            <a:lstStyle/>
            <a:p>
              <a:pPr algn="ctr"/>
              <a:r>
                <a:rPr lang="en-US" sz="1600" b="1" dirty="0"/>
                <a:t>Filtering</a:t>
              </a:r>
            </a:p>
          </p:txBody>
        </p:sp>
      </p:grpSp>
      <p:grpSp>
        <p:nvGrpSpPr>
          <p:cNvPr id="1380" name="Group 1379">
            <a:extLst>
              <a:ext uri="{FF2B5EF4-FFF2-40B4-BE49-F238E27FC236}">
                <a16:creationId xmlns:a16="http://schemas.microsoft.com/office/drawing/2014/main" id="{C60935D0-EB1B-D16B-4F6A-BF1522733D2D}"/>
              </a:ext>
            </a:extLst>
          </p:cNvPr>
          <p:cNvGrpSpPr/>
          <p:nvPr/>
        </p:nvGrpSpPr>
        <p:grpSpPr>
          <a:xfrm>
            <a:off x="10652" y="1251183"/>
            <a:ext cx="2013275" cy="338554"/>
            <a:chOff x="97343" y="1300458"/>
            <a:chExt cx="2194560" cy="338554"/>
          </a:xfrm>
        </p:grpSpPr>
        <p:sp>
          <p:nvSpPr>
            <p:cNvPr id="1381" name="Rectangle 1380">
              <a:extLst>
                <a:ext uri="{FF2B5EF4-FFF2-40B4-BE49-F238E27FC236}">
                  <a16:creationId xmlns:a16="http://schemas.microsoft.com/office/drawing/2014/main" id="{1985F2A3-20C7-10AC-F1CC-FD1524861584}"/>
                </a:ext>
              </a:extLst>
            </p:cNvPr>
            <p:cNvSpPr/>
            <p:nvPr/>
          </p:nvSpPr>
          <p:spPr>
            <a:xfrm>
              <a:off x="179627" y="1332386"/>
              <a:ext cx="2062017" cy="256032"/>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82" name="TextBox 1381">
              <a:extLst>
                <a:ext uri="{FF2B5EF4-FFF2-40B4-BE49-F238E27FC236}">
                  <a16:creationId xmlns:a16="http://schemas.microsoft.com/office/drawing/2014/main" id="{B1536E7B-F574-6FF8-FFAD-6F46AF51195A}"/>
                </a:ext>
              </a:extLst>
            </p:cNvPr>
            <p:cNvSpPr txBox="1"/>
            <p:nvPr/>
          </p:nvSpPr>
          <p:spPr>
            <a:xfrm>
              <a:off x="97343" y="1300458"/>
              <a:ext cx="2194560" cy="338554"/>
            </a:xfrm>
            <a:prstGeom prst="rect">
              <a:avLst/>
            </a:prstGeom>
            <a:noFill/>
          </p:spPr>
          <p:txBody>
            <a:bodyPr wrap="square" rtlCol="0">
              <a:spAutoFit/>
            </a:bodyPr>
            <a:lstStyle/>
            <a:p>
              <a:pPr algn="ctr"/>
              <a:r>
                <a:rPr lang="en-US" sz="1600" b="1" dirty="0"/>
                <a:t>Metadata Curation</a:t>
              </a:r>
            </a:p>
          </p:txBody>
        </p:sp>
      </p:grpSp>
      <p:grpSp>
        <p:nvGrpSpPr>
          <p:cNvPr id="1383" name="Group 1382">
            <a:extLst>
              <a:ext uri="{FF2B5EF4-FFF2-40B4-BE49-F238E27FC236}">
                <a16:creationId xmlns:a16="http://schemas.microsoft.com/office/drawing/2014/main" id="{EC7F45D4-380D-646F-393F-8FD54EAFE87D}"/>
              </a:ext>
            </a:extLst>
          </p:cNvPr>
          <p:cNvGrpSpPr/>
          <p:nvPr/>
        </p:nvGrpSpPr>
        <p:grpSpPr>
          <a:xfrm>
            <a:off x="442419" y="3286428"/>
            <a:ext cx="1149740" cy="338554"/>
            <a:chOff x="-63988" y="3721744"/>
            <a:chExt cx="2170519" cy="338554"/>
          </a:xfrm>
        </p:grpSpPr>
        <p:sp>
          <p:nvSpPr>
            <p:cNvPr id="1384" name="Rectangle 1383">
              <a:extLst>
                <a:ext uri="{FF2B5EF4-FFF2-40B4-BE49-F238E27FC236}">
                  <a16:creationId xmlns:a16="http://schemas.microsoft.com/office/drawing/2014/main" id="{6DD0EA8B-CBB4-1B54-3DEB-C193CFB59757}"/>
                </a:ext>
              </a:extLst>
            </p:cNvPr>
            <p:cNvSpPr/>
            <p:nvPr/>
          </p:nvSpPr>
          <p:spPr>
            <a:xfrm>
              <a:off x="87705" y="3760558"/>
              <a:ext cx="1918995" cy="281534"/>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88" name="TextBox 1387">
              <a:extLst>
                <a:ext uri="{FF2B5EF4-FFF2-40B4-BE49-F238E27FC236}">
                  <a16:creationId xmlns:a16="http://schemas.microsoft.com/office/drawing/2014/main" id="{BC185B3E-F252-ACED-19DF-045F14B5809F}"/>
                </a:ext>
              </a:extLst>
            </p:cNvPr>
            <p:cNvSpPr txBox="1"/>
            <p:nvPr/>
          </p:nvSpPr>
          <p:spPr>
            <a:xfrm>
              <a:off x="-63988" y="3721744"/>
              <a:ext cx="2170519" cy="338554"/>
            </a:xfrm>
            <a:prstGeom prst="rect">
              <a:avLst/>
            </a:prstGeom>
            <a:noFill/>
          </p:spPr>
          <p:txBody>
            <a:bodyPr wrap="square" rtlCol="0">
              <a:spAutoFit/>
            </a:bodyPr>
            <a:lstStyle/>
            <a:p>
              <a:pPr algn="ctr"/>
              <a:r>
                <a:rPr lang="en-US" sz="1600" b="1" dirty="0"/>
                <a:t>Scaling</a:t>
              </a:r>
            </a:p>
          </p:txBody>
        </p:sp>
      </p:grpSp>
      <p:sp>
        <p:nvSpPr>
          <p:cNvPr id="1389" name="TextBox 1388">
            <a:extLst>
              <a:ext uri="{FF2B5EF4-FFF2-40B4-BE49-F238E27FC236}">
                <a16:creationId xmlns:a16="http://schemas.microsoft.com/office/drawing/2014/main" id="{08BDF508-13C8-48F9-2943-5F2311D295AD}"/>
              </a:ext>
            </a:extLst>
          </p:cNvPr>
          <p:cNvSpPr txBox="1"/>
          <p:nvPr/>
        </p:nvSpPr>
        <p:spPr>
          <a:xfrm>
            <a:off x="116204" y="872289"/>
            <a:ext cx="1802171" cy="276999"/>
          </a:xfrm>
          <a:prstGeom prst="rect">
            <a:avLst/>
          </a:prstGeom>
          <a:noFill/>
        </p:spPr>
        <p:txBody>
          <a:bodyPr wrap="square">
            <a:spAutoFit/>
          </a:bodyPr>
          <a:lstStyle/>
          <a:p>
            <a:pPr algn="ctr"/>
            <a:r>
              <a:rPr lang="en-US" sz="1200" i="1" dirty="0" err="1"/>
              <a:t>CreateSeuratObject</a:t>
            </a:r>
            <a:r>
              <a:rPr lang="en-US" sz="1200" i="1" dirty="0"/>
              <a:t>()</a:t>
            </a:r>
          </a:p>
        </p:txBody>
      </p:sp>
      <p:sp>
        <p:nvSpPr>
          <p:cNvPr id="1390" name="TextBox 1389">
            <a:extLst>
              <a:ext uri="{FF2B5EF4-FFF2-40B4-BE49-F238E27FC236}">
                <a16:creationId xmlns:a16="http://schemas.microsoft.com/office/drawing/2014/main" id="{2DCD85CC-A7B5-0DE9-F042-51D3D0C1F43B}"/>
              </a:ext>
            </a:extLst>
          </p:cNvPr>
          <p:cNvSpPr txBox="1"/>
          <p:nvPr/>
        </p:nvSpPr>
        <p:spPr>
          <a:xfrm>
            <a:off x="95851" y="1480009"/>
            <a:ext cx="1842877" cy="276999"/>
          </a:xfrm>
          <a:prstGeom prst="rect">
            <a:avLst/>
          </a:prstGeom>
          <a:noFill/>
        </p:spPr>
        <p:txBody>
          <a:bodyPr wrap="square">
            <a:spAutoFit/>
          </a:bodyPr>
          <a:lstStyle/>
          <a:p>
            <a:pPr algn="ctr"/>
            <a:r>
              <a:rPr lang="en-US" sz="1200" i="1" dirty="0" err="1"/>
              <a:t>PercentageFeatureSet</a:t>
            </a:r>
            <a:r>
              <a:rPr lang="en-US" sz="1200" i="1" dirty="0"/>
              <a:t>()</a:t>
            </a:r>
          </a:p>
        </p:txBody>
      </p:sp>
      <p:sp>
        <p:nvSpPr>
          <p:cNvPr id="1391" name="TextBox 1390">
            <a:extLst>
              <a:ext uri="{FF2B5EF4-FFF2-40B4-BE49-F238E27FC236}">
                <a16:creationId xmlns:a16="http://schemas.microsoft.com/office/drawing/2014/main" id="{632B9F3A-4FD3-DC85-FBAB-85B7F13B1BAC}"/>
              </a:ext>
            </a:extLst>
          </p:cNvPr>
          <p:cNvSpPr txBox="1"/>
          <p:nvPr/>
        </p:nvSpPr>
        <p:spPr>
          <a:xfrm>
            <a:off x="599219" y="2119187"/>
            <a:ext cx="836140" cy="276999"/>
          </a:xfrm>
          <a:prstGeom prst="rect">
            <a:avLst/>
          </a:prstGeom>
          <a:noFill/>
        </p:spPr>
        <p:txBody>
          <a:bodyPr wrap="square">
            <a:spAutoFit/>
          </a:bodyPr>
          <a:lstStyle/>
          <a:p>
            <a:pPr algn="ctr"/>
            <a:r>
              <a:rPr lang="en-US" sz="1200" i="1" dirty="0"/>
              <a:t>subset()</a:t>
            </a:r>
          </a:p>
        </p:txBody>
      </p:sp>
      <p:sp>
        <p:nvSpPr>
          <p:cNvPr id="1392" name="TextBox 1391">
            <a:extLst>
              <a:ext uri="{FF2B5EF4-FFF2-40B4-BE49-F238E27FC236}">
                <a16:creationId xmlns:a16="http://schemas.microsoft.com/office/drawing/2014/main" id="{C6389F6A-60A3-3666-0C10-94644D938BF8}"/>
              </a:ext>
            </a:extLst>
          </p:cNvPr>
          <p:cNvSpPr txBox="1"/>
          <p:nvPr/>
        </p:nvSpPr>
        <p:spPr>
          <a:xfrm>
            <a:off x="278254" y="2741589"/>
            <a:ext cx="1478071" cy="276999"/>
          </a:xfrm>
          <a:prstGeom prst="rect">
            <a:avLst/>
          </a:prstGeom>
          <a:noFill/>
        </p:spPr>
        <p:txBody>
          <a:bodyPr wrap="square">
            <a:spAutoFit/>
          </a:bodyPr>
          <a:lstStyle/>
          <a:p>
            <a:pPr algn="ctr"/>
            <a:r>
              <a:rPr lang="en-US" sz="1200" i="1" dirty="0" err="1"/>
              <a:t>NormalizeData</a:t>
            </a:r>
            <a:r>
              <a:rPr lang="en-US" sz="1200" i="1" dirty="0"/>
              <a:t>()</a:t>
            </a:r>
          </a:p>
        </p:txBody>
      </p:sp>
      <p:sp>
        <p:nvSpPr>
          <p:cNvPr id="1393" name="TextBox 1392">
            <a:extLst>
              <a:ext uri="{FF2B5EF4-FFF2-40B4-BE49-F238E27FC236}">
                <a16:creationId xmlns:a16="http://schemas.microsoft.com/office/drawing/2014/main" id="{8712BB4C-F7C6-80D7-2AEF-B4C7F85236B4}"/>
              </a:ext>
            </a:extLst>
          </p:cNvPr>
          <p:cNvSpPr txBox="1"/>
          <p:nvPr/>
        </p:nvSpPr>
        <p:spPr>
          <a:xfrm>
            <a:off x="230288" y="2911408"/>
            <a:ext cx="1574002" cy="276999"/>
          </a:xfrm>
          <a:prstGeom prst="rect">
            <a:avLst/>
          </a:prstGeom>
          <a:noFill/>
        </p:spPr>
        <p:txBody>
          <a:bodyPr wrap="square">
            <a:spAutoFit/>
          </a:bodyPr>
          <a:lstStyle/>
          <a:p>
            <a:pPr algn="ctr"/>
            <a:r>
              <a:rPr lang="en-US" sz="1200" i="1" dirty="0" err="1"/>
              <a:t>FindVariableFeatures</a:t>
            </a:r>
            <a:r>
              <a:rPr lang="en-US" sz="1200" i="1" dirty="0"/>
              <a:t>()</a:t>
            </a:r>
          </a:p>
        </p:txBody>
      </p:sp>
      <p:sp>
        <p:nvSpPr>
          <p:cNvPr id="1394" name="TextBox 1393">
            <a:extLst>
              <a:ext uri="{FF2B5EF4-FFF2-40B4-BE49-F238E27FC236}">
                <a16:creationId xmlns:a16="http://schemas.microsoft.com/office/drawing/2014/main" id="{4DDA4506-6C73-4A3D-7CE1-1AB501BCAB56}"/>
              </a:ext>
            </a:extLst>
          </p:cNvPr>
          <p:cNvSpPr txBox="1"/>
          <p:nvPr/>
        </p:nvSpPr>
        <p:spPr>
          <a:xfrm>
            <a:off x="548026" y="3551210"/>
            <a:ext cx="938526" cy="276999"/>
          </a:xfrm>
          <a:prstGeom prst="rect">
            <a:avLst/>
          </a:prstGeom>
          <a:noFill/>
        </p:spPr>
        <p:txBody>
          <a:bodyPr wrap="square">
            <a:spAutoFit/>
          </a:bodyPr>
          <a:lstStyle/>
          <a:p>
            <a:pPr algn="ctr"/>
            <a:r>
              <a:rPr lang="en-US" sz="1200" i="1" dirty="0" err="1"/>
              <a:t>ScaleData</a:t>
            </a:r>
            <a:r>
              <a:rPr lang="en-US" sz="1200" i="1" dirty="0"/>
              <a:t>()</a:t>
            </a:r>
          </a:p>
        </p:txBody>
      </p:sp>
      <p:sp>
        <p:nvSpPr>
          <p:cNvPr id="1395" name="TextBox 1394">
            <a:extLst>
              <a:ext uri="{FF2B5EF4-FFF2-40B4-BE49-F238E27FC236}">
                <a16:creationId xmlns:a16="http://schemas.microsoft.com/office/drawing/2014/main" id="{BFA7F341-8D71-E3C2-E7F9-2BCC3C2E6575}"/>
              </a:ext>
            </a:extLst>
          </p:cNvPr>
          <p:cNvSpPr txBox="1"/>
          <p:nvPr/>
        </p:nvSpPr>
        <p:spPr>
          <a:xfrm>
            <a:off x="132240" y="4654161"/>
            <a:ext cx="1770098" cy="276999"/>
          </a:xfrm>
          <a:prstGeom prst="rect">
            <a:avLst/>
          </a:prstGeom>
          <a:noFill/>
        </p:spPr>
        <p:txBody>
          <a:bodyPr wrap="square">
            <a:spAutoFit/>
          </a:bodyPr>
          <a:lstStyle/>
          <a:p>
            <a:pPr algn="ctr"/>
            <a:r>
              <a:rPr lang="en-US" sz="1200" i="1" dirty="0" err="1"/>
              <a:t>RunPCA</a:t>
            </a:r>
            <a:r>
              <a:rPr lang="en-US" sz="1200" i="1" dirty="0"/>
              <a:t>(),   </a:t>
            </a:r>
            <a:r>
              <a:rPr lang="en-US" sz="1200" i="1" dirty="0" err="1"/>
              <a:t>ElbowPlot</a:t>
            </a:r>
            <a:r>
              <a:rPr lang="en-US" sz="1200" i="1" dirty="0"/>
              <a:t>() </a:t>
            </a:r>
          </a:p>
        </p:txBody>
      </p:sp>
      <p:sp>
        <p:nvSpPr>
          <p:cNvPr id="1396" name="TextBox 1395">
            <a:extLst>
              <a:ext uri="{FF2B5EF4-FFF2-40B4-BE49-F238E27FC236}">
                <a16:creationId xmlns:a16="http://schemas.microsoft.com/office/drawing/2014/main" id="{55F7EB5A-AE48-8C16-E040-F08809C56F69}"/>
              </a:ext>
            </a:extLst>
          </p:cNvPr>
          <p:cNvSpPr txBox="1"/>
          <p:nvPr/>
        </p:nvSpPr>
        <p:spPr>
          <a:xfrm>
            <a:off x="121397" y="6514655"/>
            <a:ext cx="1791785" cy="276999"/>
          </a:xfrm>
          <a:prstGeom prst="rect">
            <a:avLst/>
          </a:prstGeom>
          <a:noFill/>
        </p:spPr>
        <p:txBody>
          <a:bodyPr wrap="square">
            <a:spAutoFit/>
          </a:bodyPr>
          <a:lstStyle/>
          <a:p>
            <a:pPr algn="ctr"/>
            <a:r>
              <a:rPr lang="en-US" sz="1200" i="1" dirty="0" err="1"/>
              <a:t>RunUMAP</a:t>
            </a:r>
            <a:r>
              <a:rPr lang="en-US" sz="1200" i="1" dirty="0"/>
              <a:t>(), </a:t>
            </a:r>
            <a:r>
              <a:rPr lang="en-US" sz="1200" i="1" dirty="0" err="1"/>
              <a:t>DimPlot</a:t>
            </a:r>
            <a:r>
              <a:rPr lang="en-US" sz="1200" i="1" dirty="0"/>
              <a:t>()</a:t>
            </a:r>
          </a:p>
        </p:txBody>
      </p:sp>
      <p:grpSp>
        <p:nvGrpSpPr>
          <p:cNvPr id="1397" name="Group 1396">
            <a:extLst>
              <a:ext uri="{FF2B5EF4-FFF2-40B4-BE49-F238E27FC236}">
                <a16:creationId xmlns:a16="http://schemas.microsoft.com/office/drawing/2014/main" id="{7C6D8CE5-9104-67F8-7B14-C9A50577E12E}"/>
              </a:ext>
            </a:extLst>
          </p:cNvPr>
          <p:cNvGrpSpPr/>
          <p:nvPr/>
        </p:nvGrpSpPr>
        <p:grpSpPr>
          <a:xfrm>
            <a:off x="311331" y="5752796"/>
            <a:ext cx="1411916" cy="830997"/>
            <a:chOff x="136544" y="5759803"/>
            <a:chExt cx="2172401" cy="830997"/>
          </a:xfrm>
        </p:grpSpPr>
        <p:sp>
          <p:nvSpPr>
            <p:cNvPr id="1398" name="Rectangle 1397">
              <a:extLst>
                <a:ext uri="{FF2B5EF4-FFF2-40B4-BE49-F238E27FC236}">
                  <a16:creationId xmlns:a16="http://schemas.microsoft.com/office/drawing/2014/main" id="{C759B5A0-1727-DA56-7A58-B369C81D6C7E}"/>
                </a:ext>
              </a:extLst>
            </p:cNvPr>
            <p:cNvSpPr/>
            <p:nvPr/>
          </p:nvSpPr>
          <p:spPr>
            <a:xfrm>
              <a:off x="138426" y="5810056"/>
              <a:ext cx="2170519" cy="730198"/>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99" name="TextBox 1398">
              <a:extLst>
                <a:ext uri="{FF2B5EF4-FFF2-40B4-BE49-F238E27FC236}">
                  <a16:creationId xmlns:a16="http://schemas.microsoft.com/office/drawing/2014/main" id="{49BFAE3F-A0DC-E1FB-8940-CE229234F3C4}"/>
                </a:ext>
              </a:extLst>
            </p:cNvPr>
            <p:cNvSpPr txBox="1"/>
            <p:nvPr/>
          </p:nvSpPr>
          <p:spPr>
            <a:xfrm>
              <a:off x="136544" y="5759803"/>
              <a:ext cx="2170519" cy="830997"/>
            </a:xfrm>
            <a:prstGeom prst="rect">
              <a:avLst/>
            </a:prstGeom>
            <a:noFill/>
          </p:spPr>
          <p:txBody>
            <a:bodyPr wrap="square" rtlCol="0">
              <a:spAutoFit/>
            </a:bodyPr>
            <a:lstStyle/>
            <a:p>
              <a:pPr algn="ctr"/>
              <a:r>
                <a:rPr lang="en-US" sz="1600" b="1" dirty="0"/>
                <a:t>Nonlinear Dimension Reduction</a:t>
              </a:r>
            </a:p>
          </p:txBody>
        </p:sp>
      </p:grpSp>
      <p:sp>
        <p:nvSpPr>
          <p:cNvPr id="1400" name="Arrow: Right 1399">
            <a:extLst>
              <a:ext uri="{FF2B5EF4-FFF2-40B4-BE49-F238E27FC236}">
                <a16:creationId xmlns:a16="http://schemas.microsoft.com/office/drawing/2014/main" id="{36151EE1-B0A9-C16F-143D-C394CC57BA59}"/>
              </a:ext>
            </a:extLst>
          </p:cNvPr>
          <p:cNvSpPr/>
          <p:nvPr/>
        </p:nvSpPr>
        <p:spPr>
          <a:xfrm rot="5400000">
            <a:off x="949027" y="1629598"/>
            <a:ext cx="136524"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1" name="Arrow: Right 1400">
            <a:extLst>
              <a:ext uri="{FF2B5EF4-FFF2-40B4-BE49-F238E27FC236}">
                <a16:creationId xmlns:a16="http://schemas.microsoft.com/office/drawing/2014/main" id="{7DE04D48-E79F-6FFA-CA1D-D5FB4F999EF6}"/>
              </a:ext>
            </a:extLst>
          </p:cNvPr>
          <p:cNvSpPr/>
          <p:nvPr/>
        </p:nvSpPr>
        <p:spPr>
          <a:xfrm rot="5400000">
            <a:off x="959855" y="2237326"/>
            <a:ext cx="114868"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2" name="Arrow: Right 1401">
            <a:extLst>
              <a:ext uri="{FF2B5EF4-FFF2-40B4-BE49-F238E27FC236}">
                <a16:creationId xmlns:a16="http://schemas.microsoft.com/office/drawing/2014/main" id="{1C3356BA-3634-B14E-A7B0-B7660C374117}"/>
              </a:ext>
            </a:extLst>
          </p:cNvPr>
          <p:cNvSpPr/>
          <p:nvPr/>
        </p:nvSpPr>
        <p:spPr>
          <a:xfrm rot="5400000">
            <a:off x="964387" y="3041195"/>
            <a:ext cx="105805"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3" name="Arrow: Right 1402">
            <a:extLst>
              <a:ext uri="{FF2B5EF4-FFF2-40B4-BE49-F238E27FC236}">
                <a16:creationId xmlns:a16="http://schemas.microsoft.com/office/drawing/2014/main" id="{EF332B99-A936-A173-E27D-1CF3D7C9D4EC}"/>
              </a:ext>
            </a:extLst>
          </p:cNvPr>
          <p:cNvSpPr/>
          <p:nvPr/>
        </p:nvSpPr>
        <p:spPr>
          <a:xfrm rot="5400000">
            <a:off x="957539" y="3673785"/>
            <a:ext cx="119500"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4" name="Arrow: Right 1403">
            <a:extLst>
              <a:ext uri="{FF2B5EF4-FFF2-40B4-BE49-F238E27FC236}">
                <a16:creationId xmlns:a16="http://schemas.microsoft.com/office/drawing/2014/main" id="{6C08FABF-63E1-524C-2FCB-92AD6A230CCA}"/>
              </a:ext>
            </a:extLst>
          </p:cNvPr>
          <p:cNvSpPr/>
          <p:nvPr/>
        </p:nvSpPr>
        <p:spPr>
          <a:xfrm rot="5400000">
            <a:off x="940804" y="4805633"/>
            <a:ext cx="152971"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5" name="Arrow: Right 1404">
            <a:extLst>
              <a:ext uri="{FF2B5EF4-FFF2-40B4-BE49-F238E27FC236}">
                <a16:creationId xmlns:a16="http://schemas.microsoft.com/office/drawing/2014/main" id="{D23A4638-06EF-298A-5009-A424762624D5}"/>
              </a:ext>
            </a:extLst>
          </p:cNvPr>
          <p:cNvSpPr/>
          <p:nvPr/>
        </p:nvSpPr>
        <p:spPr>
          <a:xfrm rot="5400000">
            <a:off x="940804" y="5501332"/>
            <a:ext cx="152971"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6" name="TextBox 1405">
            <a:extLst>
              <a:ext uri="{FF2B5EF4-FFF2-40B4-BE49-F238E27FC236}">
                <a16:creationId xmlns:a16="http://schemas.microsoft.com/office/drawing/2014/main" id="{6F24B186-1C45-51A9-9DC0-46064791E99F}"/>
              </a:ext>
            </a:extLst>
          </p:cNvPr>
          <p:cNvSpPr txBox="1"/>
          <p:nvPr/>
        </p:nvSpPr>
        <p:spPr>
          <a:xfrm>
            <a:off x="-79991" y="5334143"/>
            <a:ext cx="2194560" cy="276999"/>
          </a:xfrm>
          <a:prstGeom prst="rect">
            <a:avLst/>
          </a:prstGeom>
          <a:noFill/>
        </p:spPr>
        <p:txBody>
          <a:bodyPr wrap="square">
            <a:spAutoFit/>
          </a:bodyPr>
          <a:lstStyle/>
          <a:p>
            <a:pPr algn="ctr"/>
            <a:r>
              <a:rPr lang="en-US" sz="1200" i="1" dirty="0"/>
              <a:t> </a:t>
            </a:r>
            <a:r>
              <a:rPr lang="en-US" sz="1200" i="1" dirty="0" err="1"/>
              <a:t>FindNeighbors</a:t>
            </a:r>
            <a:r>
              <a:rPr lang="en-US" sz="1200" i="1" dirty="0"/>
              <a:t>(),  </a:t>
            </a:r>
            <a:r>
              <a:rPr lang="en-US" sz="1200" i="1" dirty="0" err="1"/>
              <a:t>FindClusters</a:t>
            </a:r>
            <a:r>
              <a:rPr lang="en-US" sz="1200" i="1" dirty="0"/>
              <a:t>()</a:t>
            </a:r>
          </a:p>
        </p:txBody>
      </p:sp>
      <p:grpSp>
        <p:nvGrpSpPr>
          <p:cNvPr id="1407" name="Group 1406">
            <a:extLst>
              <a:ext uri="{FF2B5EF4-FFF2-40B4-BE49-F238E27FC236}">
                <a16:creationId xmlns:a16="http://schemas.microsoft.com/office/drawing/2014/main" id="{A85375FF-701F-4F83-76B0-A768D22337B8}"/>
              </a:ext>
            </a:extLst>
          </p:cNvPr>
          <p:cNvGrpSpPr/>
          <p:nvPr/>
        </p:nvGrpSpPr>
        <p:grpSpPr>
          <a:xfrm>
            <a:off x="0" y="612918"/>
            <a:ext cx="2073593" cy="6261585"/>
            <a:chOff x="0" y="612918"/>
            <a:chExt cx="2073593" cy="6261585"/>
          </a:xfrm>
        </p:grpSpPr>
        <p:sp>
          <p:nvSpPr>
            <p:cNvPr id="1311" name="Rectangle 1310">
              <a:extLst>
                <a:ext uri="{FF2B5EF4-FFF2-40B4-BE49-F238E27FC236}">
                  <a16:creationId xmlns:a16="http://schemas.microsoft.com/office/drawing/2014/main" id="{105B82B3-0B0D-0FC1-9CF3-F0BA7A5CD2FE}"/>
                </a:ext>
              </a:extLst>
            </p:cNvPr>
            <p:cNvSpPr/>
            <p:nvPr/>
          </p:nvSpPr>
          <p:spPr>
            <a:xfrm>
              <a:off x="6260" y="3788229"/>
              <a:ext cx="2067333" cy="3086274"/>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DF381EA7-5230-745C-1314-B0B12BE2BED0}"/>
                </a:ext>
              </a:extLst>
            </p:cNvPr>
            <p:cNvSpPr/>
            <p:nvPr/>
          </p:nvSpPr>
          <p:spPr>
            <a:xfrm>
              <a:off x="0" y="612918"/>
              <a:ext cx="2067333" cy="2688422"/>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4" name="Picture 3" descr="A screenshot of a graph&#10;&#10;Description automatically generated">
            <a:extLst>
              <a:ext uri="{FF2B5EF4-FFF2-40B4-BE49-F238E27FC236}">
                <a16:creationId xmlns:a16="http://schemas.microsoft.com/office/drawing/2014/main" id="{8B803C02-918F-D282-DA9B-2663D6D900C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53287" y="5041895"/>
            <a:ext cx="6400813" cy="1828804"/>
          </a:xfrm>
          <a:prstGeom prst="rect">
            <a:avLst/>
          </a:prstGeom>
        </p:spPr>
      </p:pic>
      <p:pic>
        <p:nvPicPr>
          <p:cNvPr id="7" name="Picture 6" descr="A graph of a bar chart&#10;&#10;Description automatically generated with medium confidence">
            <a:extLst>
              <a:ext uri="{FF2B5EF4-FFF2-40B4-BE49-F238E27FC236}">
                <a16:creationId xmlns:a16="http://schemas.microsoft.com/office/drawing/2014/main" id="{DBF2B55C-26C7-6AC8-04C7-CD5FD34FCCE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68046" y="2706437"/>
            <a:ext cx="6400813" cy="1828804"/>
          </a:xfrm>
          <a:prstGeom prst="rect">
            <a:avLst/>
          </a:prstGeom>
        </p:spPr>
      </p:pic>
    </p:spTree>
    <p:extLst>
      <p:ext uri="{BB962C8B-B14F-4D97-AF65-F5344CB8AC3E}">
        <p14:creationId xmlns:p14="http://schemas.microsoft.com/office/powerpoint/2010/main" val="232137496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M3_Seurat_Processing</Template>
  <TotalTime>3522</TotalTime>
  <Words>1861</Words>
  <Application>Microsoft Office PowerPoint</Application>
  <PresentationFormat>Widescreen</PresentationFormat>
  <Paragraphs>551</Paragraphs>
  <Slides>20</Slides>
  <Notes>15</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20</vt:i4>
      </vt:variant>
    </vt:vector>
  </HeadingPairs>
  <TitlesOfParts>
    <vt:vector size="28" baseType="lpstr">
      <vt:lpstr>Arial</vt:lpstr>
      <vt:lpstr>Calibri</vt:lpstr>
      <vt:lpstr>Calibri Light</vt:lpstr>
      <vt:lpstr>Lato</vt:lpstr>
      <vt:lpstr>OpenSans</vt:lpstr>
      <vt:lpstr>source-serif-pro</vt:lpstr>
      <vt:lpstr>Office Theme</vt:lpstr>
      <vt:lpstr>Worksheet</vt:lpstr>
      <vt:lpstr>Module 3: Processing scRNA-Seq with Seurat</vt:lpstr>
      <vt:lpstr>Processing Pipeline Overview</vt:lpstr>
      <vt:lpstr>Seurat v5 S4 Class Object</vt:lpstr>
      <vt:lpstr>Count Matrix Importation</vt:lpstr>
      <vt:lpstr>Count Matrix Importation</vt:lpstr>
      <vt:lpstr>Count Matrix Importation</vt:lpstr>
      <vt:lpstr>Count Data Normalization</vt:lpstr>
      <vt:lpstr>Count Data Normalization: Variable Features</vt:lpstr>
      <vt:lpstr>Count Matrix Importation</vt:lpstr>
      <vt:lpstr>Count Matrix Importation</vt:lpstr>
      <vt:lpstr>Linear Dimension Reduction</vt:lpstr>
      <vt:lpstr>Identifying Neighboring Cells</vt:lpstr>
      <vt:lpstr>Use Neighbor Graphs to Identify Clusters</vt:lpstr>
      <vt:lpstr>Nonlinear Dimension Reduction</vt:lpstr>
      <vt:lpstr>Limitation of Interpreting UMAP Clusters</vt:lpstr>
      <vt:lpstr>Why use not use tSNE?</vt:lpstr>
      <vt:lpstr>Other Features of Seurat</vt:lpstr>
      <vt:lpstr>Questions</vt:lpstr>
      <vt:lpstr>Seurat Adjustable Parameters</vt:lpstr>
      <vt:lpstr>Processing Pipeline Overview</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Bruce Corliss</dc:creator>
  <cp:lastModifiedBy>Bruce Corliss</cp:lastModifiedBy>
  <cp:revision>275</cp:revision>
  <dcterms:created xsi:type="dcterms:W3CDTF">2024-01-01T16:06:19Z</dcterms:created>
  <dcterms:modified xsi:type="dcterms:W3CDTF">2024-02-27T22:16:55Z</dcterms:modified>
</cp:coreProperties>
</file>